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864" r:id="rId4"/>
  </p:sldMasterIdLst>
  <p:notesMasterIdLst>
    <p:notesMasterId r:id="rId43"/>
  </p:notesMasterIdLst>
  <p:handoutMasterIdLst>
    <p:handoutMasterId r:id="rId44"/>
  </p:handoutMasterIdLst>
  <p:sldIdLst>
    <p:sldId id="301" r:id="rId5"/>
    <p:sldId id="306" r:id="rId6"/>
    <p:sldId id="409" r:id="rId7"/>
    <p:sldId id="423" r:id="rId8"/>
    <p:sldId id="424" r:id="rId9"/>
    <p:sldId id="318" r:id="rId10"/>
    <p:sldId id="425" r:id="rId11"/>
    <p:sldId id="471" r:id="rId12"/>
    <p:sldId id="267" r:id="rId13"/>
    <p:sldId id="371" r:id="rId14"/>
    <p:sldId id="451" r:id="rId15"/>
    <p:sldId id="369" r:id="rId16"/>
    <p:sldId id="399" r:id="rId17"/>
    <p:sldId id="426" r:id="rId18"/>
    <p:sldId id="322" r:id="rId19"/>
    <p:sldId id="372" r:id="rId20"/>
    <p:sldId id="337" r:id="rId21"/>
    <p:sldId id="338" r:id="rId22"/>
    <p:sldId id="339" r:id="rId23"/>
    <p:sldId id="340" r:id="rId24"/>
    <p:sldId id="341" r:id="rId25"/>
    <p:sldId id="374" r:id="rId26"/>
    <p:sldId id="329" r:id="rId27"/>
    <p:sldId id="330" r:id="rId28"/>
    <p:sldId id="400" r:id="rId29"/>
    <p:sldId id="431" r:id="rId30"/>
    <p:sldId id="347" r:id="rId31"/>
    <p:sldId id="348" r:id="rId32"/>
    <p:sldId id="401" r:id="rId33"/>
    <p:sldId id="379" r:id="rId34"/>
    <p:sldId id="359" r:id="rId35"/>
    <p:sldId id="360" r:id="rId36"/>
    <p:sldId id="381" r:id="rId37"/>
    <p:sldId id="361" r:id="rId38"/>
    <p:sldId id="364" r:id="rId39"/>
    <p:sldId id="365" r:id="rId40"/>
    <p:sldId id="428" r:id="rId41"/>
    <p:sldId id="397" r:id="rId42"/>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aley, Sarah (RGT)" initials="MS(" lastIdx="12" clrIdx="0">
    <p:extLst>
      <p:ext uri="{19B8F6BF-5375-455C-9EA6-DF929625EA0E}">
        <p15:presenceInfo xmlns:p15="http://schemas.microsoft.com/office/powerpoint/2012/main" userId="S-1-5-21-875326689-928589111-1252796590-15162" providerId="AD"/>
      </p:ext>
    </p:extLst>
  </p:cmAuthor>
  <p:cmAuthor id="2" name="Hirsch, Elizabeth" initials="HE" lastIdx="68" clrIdx="1">
    <p:extLst>
      <p:ext uri="{19B8F6BF-5375-455C-9EA6-DF929625EA0E}">
        <p15:presenceInfo xmlns:p15="http://schemas.microsoft.com/office/powerpoint/2012/main" userId="S::elhirsch@deloitte.com::68e0d5e9-6df8-41f1-abc1-c2046130cdc9" providerId="AD"/>
      </p:ext>
    </p:extLst>
  </p:cmAuthor>
  <p:cmAuthor id="3" name="McVey, Kaitlin" initials="MK" lastIdx="47" clrIdx="2">
    <p:extLst>
      <p:ext uri="{19B8F6BF-5375-455C-9EA6-DF929625EA0E}">
        <p15:presenceInfo xmlns:p15="http://schemas.microsoft.com/office/powerpoint/2012/main" userId="S::kmcvey@deloitte.com::487a92f9-0a83-49cb-a9ff-348dce5e329f" providerId="AD"/>
      </p:ext>
    </p:extLst>
  </p:cmAuthor>
  <p:cmAuthor id="4" name="Author" initials="A" lastIdx="29" clrIdx="3">
    <p:extLst>
      <p:ext uri="{19B8F6BF-5375-455C-9EA6-DF929625EA0E}">
        <p15:presenceInfo xmlns:p15="http://schemas.microsoft.com/office/powerpoint/2012/main" userId="Author" providerId="None"/>
      </p:ext>
    </p:extLst>
  </p:cmAuthor>
  <p:cmAuthor id="5" name="Conner, Keyanna" initials="CK" lastIdx="4" clrIdx="4">
    <p:extLst>
      <p:ext uri="{19B8F6BF-5375-455C-9EA6-DF929625EA0E}">
        <p15:presenceInfo xmlns:p15="http://schemas.microsoft.com/office/powerpoint/2012/main" userId="S::kconner@deloitte.com::192d9e75-b5e6-4428-a420-099d59ffde9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F5B"/>
    <a:srgbClr val="FFC627"/>
    <a:srgbClr val="936C00"/>
    <a:srgbClr val="DDA200"/>
    <a:srgbClr val="003CB4"/>
    <a:srgbClr val="C2D1EC"/>
    <a:srgbClr val="4471C4"/>
    <a:srgbClr val="797979"/>
    <a:srgbClr val="D0DBF0"/>
    <a:srgbClr val="A7BC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F435C4-48F2-83C9-5F94-90AA2CF0EFC7}" v="1" dt="2022-01-31T21:47:38.4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348"/>
    <p:restoredTop sz="91769"/>
  </p:normalViewPr>
  <p:slideViewPr>
    <p:cSldViewPr snapToGrid="0">
      <p:cViewPr varScale="1">
        <p:scale>
          <a:sx n="117" d="100"/>
          <a:sy n="117" d="100"/>
        </p:scale>
        <p:origin x="1016"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viewProps" Target="viewProps.xml"/><Relationship Id="rId50"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presProps" Target="presProps.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9A2505B-7C61-0945-B4C6-6D0CF1797CCB}" type="doc">
      <dgm:prSet loTypeId="urn:microsoft.com/office/officeart/2005/8/layout/hierarchy4" loCatId="" qsTypeId="urn:microsoft.com/office/officeart/2005/8/quickstyle/simple1" qsCatId="simple" csTypeId="urn:microsoft.com/office/officeart/2005/8/colors/accent1_2" csCatId="accent1" phldr="1"/>
      <dgm:spPr/>
      <dgm:t>
        <a:bodyPr/>
        <a:lstStyle/>
        <a:p>
          <a:endParaRPr lang="en-US"/>
        </a:p>
      </dgm:t>
    </dgm:pt>
    <dgm:pt modelId="{8288C6F1-8418-BA47-B038-E9A1C720AC09}">
      <dgm:prSet phldrT="[Text]" custT="1"/>
      <dgm:spPr/>
      <dgm:t>
        <a:bodyPr/>
        <a:lstStyle/>
        <a:p>
          <a:endParaRPr lang="en-US" sz="3200" b="1" dirty="0">
            <a:solidFill>
              <a:schemeClr val="bg1"/>
            </a:solidFill>
          </a:endParaRPr>
        </a:p>
        <a:p>
          <a:r>
            <a:rPr lang="en-US" sz="3200" b="1" dirty="0">
              <a:solidFill>
                <a:schemeClr val="bg1"/>
              </a:solidFill>
            </a:rPr>
            <a:t>Steering Committee</a:t>
          </a:r>
        </a:p>
        <a:p>
          <a:endParaRPr lang="en-US" sz="2000" b="1" dirty="0">
            <a:solidFill>
              <a:schemeClr val="bg1"/>
            </a:solidFill>
          </a:endParaRPr>
        </a:p>
      </dgm:t>
    </dgm:pt>
    <dgm:pt modelId="{E7380260-83D0-9141-95EA-22F24B73BB99}" type="parTrans" cxnId="{0FF71B79-8BB8-0D41-970D-FBF6099A1D57}">
      <dgm:prSet/>
      <dgm:spPr/>
      <dgm:t>
        <a:bodyPr/>
        <a:lstStyle/>
        <a:p>
          <a:endParaRPr lang="en-US"/>
        </a:p>
      </dgm:t>
    </dgm:pt>
    <dgm:pt modelId="{5D40777C-3B87-344D-9DF3-3A64288890D7}" type="sibTrans" cxnId="{0FF71B79-8BB8-0D41-970D-FBF6099A1D57}">
      <dgm:prSet/>
      <dgm:spPr>
        <a:solidFill>
          <a:schemeClr val="lt1">
            <a:hueOff val="0"/>
            <a:satOff val="0"/>
            <a:lumOff val="0"/>
          </a:schemeClr>
        </a:solidFill>
        <a:ln>
          <a:solidFill>
            <a:schemeClr val="accent1">
              <a:hueOff val="0"/>
              <a:satOff val="0"/>
              <a:lumOff val="0"/>
            </a:schemeClr>
          </a:solidFill>
        </a:ln>
      </dgm:spPr>
      <dgm:t>
        <a:bodyPr/>
        <a:lstStyle/>
        <a:p>
          <a:endParaRPr lang="en-US"/>
        </a:p>
      </dgm:t>
    </dgm:pt>
    <dgm:pt modelId="{BD2DA861-0AFA-F449-8560-E39D5786681C}" type="asst">
      <dgm:prSet phldrT="[Text]" custT="1"/>
      <dgm:spPr>
        <a:solidFill>
          <a:schemeClr val="tx2">
            <a:lumMod val="90000"/>
            <a:lumOff val="10000"/>
          </a:schemeClr>
        </a:solidFill>
      </dgm:spPr>
      <dgm:t>
        <a:bodyPr/>
        <a:lstStyle/>
        <a:p>
          <a:r>
            <a:rPr lang="en-US" sz="1600" b="1" dirty="0">
              <a:solidFill>
                <a:srgbClr val="FFC000"/>
              </a:solidFill>
            </a:rPr>
            <a:t>Teaching and Learning Committee</a:t>
          </a:r>
        </a:p>
      </dgm:t>
    </dgm:pt>
    <dgm:pt modelId="{1BCD7A8B-0EDE-8849-9DA6-5E502A376DB0}" type="parTrans" cxnId="{C7D1BDB0-C953-0B4F-AEF9-9D8DC9BB7042}">
      <dgm:prSet/>
      <dgm:spPr/>
      <dgm:t>
        <a:bodyPr/>
        <a:lstStyle/>
        <a:p>
          <a:endParaRPr lang="en-US"/>
        </a:p>
      </dgm:t>
    </dgm:pt>
    <dgm:pt modelId="{3CD4AE70-A410-5449-AF92-39BD4F3677F6}" type="sibTrans" cxnId="{C7D1BDB0-C953-0B4F-AEF9-9D8DC9BB7042}">
      <dgm:prSet custT="1"/>
      <dgm:spPr>
        <a:solidFill>
          <a:schemeClr val="lt1">
            <a:hueOff val="0"/>
            <a:satOff val="0"/>
            <a:lumOff val="0"/>
          </a:schemeClr>
        </a:solidFill>
      </dgm:spPr>
      <dgm:t>
        <a:bodyPr/>
        <a:lstStyle/>
        <a:p>
          <a:endParaRPr lang="en-US"/>
        </a:p>
      </dgm:t>
    </dgm:pt>
    <dgm:pt modelId="{17AE9E10-DE32-E74B-956C-792ED6B31801}" type="asst">
      <dgm:prSet phldrT="[Text]" custT="1"/>
      <dgm:spPr>
        <a:solidFill>
          <a:schemeClr val="tx2">
            <a:lumMod val="90000"/>
            <a:lumOff val="10000"/>
          </a:schemeClr>
        </a:solidFill>
      </dgm:spPr>
      <dgm:t>
        <a:bodyPr/>
        <a:lstStyle/>
        <a:p>
          <a:r>
            <a:rPr lang="en-US" sz="1600" b="1" dirty="0">
              <a:solidFill>
                <a:srgbClr val="FFC000"/>
              </a:solidFill>
            </a:rPr>
            <a:t>Student-Ready Institutions Committee</a:t>
          </a:r>
        </a:p>
      </dgm:t>
    </dgm:pt>
    <dgm:pt modelId="{2EC4C3DA-1C58-B44D-AA65-81E03238B09B}" type="parTrans" cxnId="{EA2CDD4B-249D-AF48-A3F2-419C04E8DF16}">
      <dgm:prSet/>
      <dgm:spPr/>
      <dgm:t>
        <a:bodyPr/>
        <a:lstStyle/>
        <a:p>
          <a:endParaRPr lang="en-US"/>
        </a:p>
      </dgm:t>
    </dgm:pt>
    <dgm:pt modelId="{0E16F383-1080-EC41-B1DD-71FAB7961CDC}" type="sibTrans" cxnId="{EA2CDD4B-249D-AF48-A3F2-419C04E8DF16}">
      <dgm:prSet custT="1"/>
      <dgm:spPr/>
      <dgm:t>
        <a:bodyPr/>
        <a:lstStyle/>
        <a:p>
          <a:endParaRPr lang="en-US"/>
        </a:p>
      </dgm:t>
    </dgm:pt>
    <dgm:pt modelId="{74740A12-4D2C-B147-A0E4-200DDCA20CAE}" type="asst">
      <dgm:prSet phldrT="[Text]"/>
      <dgm:spPr>
        <a:solidFill>
          <a:srgbClr val="FFC000"/>
        </a:solidFill>
      </dgm:spPr>
      <dgm:t>
        <a:bodyPr/>
        <a:lstStyle/>
        <a:p>
          <a:r>
            <a:rPr lang="en-US" dirty="0">
              <a:solidFill>
                <a:schemeClr val="tx2">
                  <a:lumMod val="90000"/>
                  <a:lumOff val="10000"/>
                </a:schemeClr>
              </a:solidFill>
            </a:rPr>
            <a:t>Faculty, Curriculum and Pedagogy</a:t>
          </a:r>
        </a:p>
      </dgm:t>
    </dgm:pt>
    <dgm:pt modelId="{E111F7C2-91E0-E343-9CE8-66E672724C45}" type="parTrans" cxnId="{B80105E2-1E5C-344B-894A-725364148994}">
      <dgm:prSet/>
      <dgm:spPr/>
      <dgm:t>
        <a:bodyPr/>
        <a:lstStyle/>
        <a:p>
          <a:endParaRPr lang="en-US"/>
        </a:p>
      </dgm:t>
    </dgm:pt>
    <dgm:pt modelId="{593CD64C-F8D9-9F49-A5F4-C20FC904C9A8}" type="sibTrans" cxnId="{B80105E2-1E5C-344B-894A-725364148994}">
      <dgm:prSet/>
      <dgm:spPr/>
      <dgm:t>
        <a:bodyPr/>
        <a:lstStyle/>
        <a:p>
          <a:endParaRPr lang="en-US" dirty="0"/>
        </a:p>
      </dgm:t>
    </dgm:pt>
    <dgm:pt modelId="{C864776F-62A3-F54C-B6B4-B81AA7E48337}" type="asst">
      <dgm:prSet phldrT="[Text]"/>
      <dgm:spPr>
        <a:solidFill>
          <a:srgbClr val="FFC000"/>
        </a:solidFill>
      </dgm:spPr>
      <dgm:t>
        <a:bodyPr/>
        <a:lstStyle/>
        <a:p>
          <a:r>
            <a:rPr lang="en-US" dirty="0">
              <a:solidFill>
                <a:schemeClr val="tx2">
                  <a:lumMod val="90000"/>
                  <a:lumOff val="10000"/>
                </a:schemeClr>
              </a:solidFill>
            </a:rPr>
            <a:t>Professional Development and Assessment</a:t>
          </a:r>
        </a:p>
      </dgm:t>
    </dgm:pt>
    <dgm:pt modelId="{029A9DAE-E7DD-1C4D-8DB2-D60EA032D415}" type="parTrans" cxnId="{E40AD10A-1DB2-D643-82ED-002992416E35}">
      <dgm:prSet/>
      <dgm:spPr/>
      <dgm:t>
        <a:bodyPr/>
        <a:lstStyle/>
        <a:p>
          <a:endParaRPr lang="en-US"/>
        </a:p>
      </dgm:t>
    </dgm:pt>
    <dgm:pt modelId="{C77E142C-D1AD-1048-A463-5D8C9F19CECB}" type="sibTrans" cxnId="{E40AD10A-1DB2-D643-82ED-002992416E35}">
      <dgm:prSet/>
      <dgm:spPr>
        <a:solidFill>
          <a:schemeClr val="lt1">
            <a:hueOff val="0"/>
            <a:satOff val="0"/>
            <a:lumOff val="0"/>
          </a:schemeClr>
        </a:solidFill>
        <a:ln>
          <a:noFill/>
        </a:ln>
      </dgm:spPr>
      <dgm:t>
        <a:bodyPr/>
        <a:lstStyle/>
        <a:p>
          <a:endParaRPr lang="en-US" dirty="0"/>
        </a:p>
      </dgm:t>
    </dgm:pt>
    <dgm:pt modelId="{5E797D0C-3FCF-2044-85F9-14FAD2C2DB2A}" type="asst">
      <dgm:prSet phldrT="[Text]"/>
      <dgm:spPr>
        <a:solidFill>
          <a:srgbClr val="FFC000"/>
        </a:solidFill>
      </dgm:spPr>
      <dgm:t>
        <a:bodyPr/>
        <a:lstStyle/>
        <a:p>
          <a:r>
            <a:rPr lang="en-US" dirty="0">
              <a:solidFill>
                <a:schemeClr val="tx2">
                  <a:lumMod val="90000"/>
                  <a:lumOff val="10000"/>
                </a:schemeClr>
              </a:solidFill>
            </a:rPr>
            <a:t>Foundational Elements</a:t>
          </a:r>
        </a:p>
      </dgm:t>
    </dgm:pt>
    <dgm:pt modelId="{18095DF6-B1DC-A84D-8BDD-A96BE5DFD40E}" type="parTrans" cxnId="{E3110917-069B-FD43-B009-C844080E33A0}">
      <dgm:prSet/>
      <dgm:spPr/>
      <dgm:t>
        <a:bodyPr/>
        <a:lstStyle/>
        <a:p>
          <a:endParaRPr lang="en-US"/>
        </a:p>
      </dgm:t>
    </dgm:pt>
    <dgm:pt modelId="{8147BE0E-16BE-3147-B4DE-91FC5B7C73D2}" type="sibTrans" cxnId="{E3110917-069B-FD43-B009-C844080E33A0}">
      <dgm:prSet/>
      <dgm:spPr>
        <a:ln>
          <a:noFill/>
        </a:ln>
      </dgm:spPr>
      <dgm:t>
        <a:bodyPr/>
        <a:lstStyle/>
        <a:p>
          <a:endParaRPr lang="en-US"/>
        </a:p>
      </dgm:t>
    </dgm:pt>
    <dgm:pt modelId="{0CAA64FB-B1F3-514F-B6E3-23444D3BCFFA}" type="asst">
      <dgm:prSet phldrT="[Text]"/>
      <dgm:spPr>
        <a:solidFill>
          <a:srgbClr val="FFC000"/>
        </a:solidFill>
      </dgm:spPr>
      <dgm:t>
        <a:bodyPr/>
        <a:lstStyle/>
        <a:p>
          <a:r>
            <a:rPr lang="en-US" dirty="0">
              <a:solidFill>
                <a:schemeClr val="tx2">
                  <a:lumMod val="90000"/>
                  <a:lumOff val="10000"/>
                </a:schemeClr>
              </a:solidFill>
            </a:rPr>
            <a:t>Institutional Culture</a:t>
          </a:r>
        </a:p>
      </dgm:t>
    </dgm:pt>
    <dgm:pt modelId="{F2499F08-E740-A544-839C-62A0EB48DD94}" type="parTrans" cxnId="{EF9A139E-FAF6-7345-98F4-253ACDC7AD5B}">
      <dgm:prSet/>
      <dgm:spPr/>
      <dgm:t>
        <a:bodyPr/>
        <a:lstStyle/>
        <a:p>
          <a:endParaRPr lang="en-US"/>
        </a:p>
      </dgm:t>
    </dgm:pt>
    <dgm:pt modelId="{224DC1D6-46C2-AA40-B99C-A4C9209890DF}" type="sibTrans" cxnId="{EF9A139E-FAF6-7345-98F4-253ACDC7AD5B}">
      <dgm:prSet/>
      <dgm:spPr>
        <a:ln>
          <a:noFill/>
        </a:ln>
      </dgm:spPr>
      <dgm:t>
        <a:bodyPr/>
        <a:lstStyle/>
        <a:p>
          <a:endParaRPr lang="en-US" dirty="0"/>
        </a:p>
      </dgm:t>
    </dgm:pt>
    <dgm:pt modelId="{E20D5282-AABE-9F47-8D2E-13BDBF351FE4}" type="asst">
      <dgm:prSet phldrT="[Text]"/>
      <dgm:spPr>
        <a:solidFill>
          <a:srgbClr val="FFC000"/>
        </a:solidFill>
      </dgm:spPr>
      <dgm:t>
        <a:bodyPr/>
        <a:lstStyle/>
        <a:p>
          <a:r>
            <a:rPr lang="en-US" dirty="0">
              <a:solidFill>
                <a:schemeClr val="tx2">
                  <a:lumMod val="90000"/>
                  <a:lumOff val="10000"/>
                </a:schemeClr>
              </a:solidFill>
            </a:rPr>
            <a:t>Transitions</a:t>
          </a:r>
        </a:p>
      </dgm:t>
    </dgm:pt>
    <dgm:pt modelId="{117500E7-B5F6-3843-BE07-1CBF09F5564C}" type="parTrans" cxnId="{98CF25D1-4E10-B84D-8A22-DD76FFED6948}">
      <dgm:prSet/>
      <dgm:spPr/>
      <dgm:t>
        <a:bodyPr/>
        <a:lstStyle/>
        <a:p>
          <a:endParaRPr lang="en-US"/>
        </a:p>
      </dgm:t>
    </dgm:pt>
    <dgm:pt modelId="{FD47F078-031E-E74A-9D3F-A75FAAF6E72C}" type="sibTrans" cxnId="{98CF25D1-4E10-B84D-8A22-DD76FFED6948}">
      <dgm:prSet/>
      <dgm:spPr>
        <a:ln>
          <a:noFill/>
        </a:ln>
      </dgm:spPr>
      <dgm:t>
        <a:bodyPr/>
        <a:lstStyle/>
        <a:p>
          <a:endParaRPr lang="en-US" dirty="0"/>
        </a:p>
      </dgm:t>
    </dgm:pt>
    <dgm:pt modelId="{B1EFB119-DA90-8D43-BA46-88A05739C22F}" type="asst">
      <dgm:prSet phldrT="[Text]"/>
      <dgm:spPr>
        <a:solidFill>
          <a:srgbClr val="FFC000"/>
        </a:solidFill>
      </dgm:spPr>
      <dgm:t>
        <a:bodyPr/>
        <a:lstStyle/>
        <a:p>
          <a:r>
            <a:rPr lang="en-US" dirty="0">
              <a:solidFill>
                <a:schemeClr val="tx2">
                  <a:lumMod val="90000"/>
                  <a:lumOff val="10000"/>
                </a:schemeClr>
              </a:solidFill>
            </a:rPr>
            <a:t>Holistic Student Supports</a:t>
          </a:r>
        </a:p>
      </dgm:t>
    </dgm:pt>
    <dgm:pt modelId="{9E9C1E55-54DE-2C46-B4B4-5036B75DC018}" type="parTrans" cxnId="{981B3A89-AE30-7447-A5BF-3F7087B3B629}">
      <dgm:prSet/>
      <dgm:spPr/>
      <dgm:t>
        <a:bodyPr/>
        <a:lstStyle/>
        <a:p>
          <a:endParaRPr lang="en-US"/>
        </a:p>
      </dgm:t>
    </dgm:pt>
    <dgm:pt modelId="{2104AD64-504E-CB49-8366-6CD339089E1C}" type="sibTrans" cxnId="{981B3A89-AE30-7447-A5BF-3F7087B3B629}">
      <dgm:prSet/>
      <dgm:spPr>
        <a:ln>
          <a:noFill/>
        </a:ln>
      </dgm:spPr>
      <dgm:t>
        <a:bodyPr/>
        <a:lstStyle/>
        <a:p>
          <a:endParaRPr lang="en-US"/>
        </a:p>
      </dgm:t>
    </dgm:pt>
    <dgm:pt modelId="{D213EE46-8A93-014E-8C55-BE5EA24CCEEA}" type="pres">
      <dgm:prSet presAssocID="{09A2505B-7C61-0945-B4C6-6D0CF1797CCB}" presName="Name0" presStyleCnt="0">
        <dgm:presLayoutVars>
          <dgm:chPref val="1"/>
          <dgm:dir/>
          <dgm:animOne val="branch"/>
          <dgm:animLvl val="lvl"/>
          <dgm:resizeHandles/>
        </dgm:presLayoutVars>
      </dgm:prSet>
      <dgm:spPr/>
    </dgm:pt>
    <dgm:pt modelId="{6020C7FA-1108-D849-9E7F-91B277BDE0EB}" type="pres">
      <dgm:prSet presAssocID="{8288C6F1-8418-BA47-B038-E9A1C720AC09}" presName="vertOne" presStyleCnt="0"/>
      <dgm:spPr/>
    </dgm:pt>
    <dgm:pt modelId="{033391A2-25C2-CB41-8B77-3F76DF52E4A4}" type="pres">
      <dgm:prSet presAssocID="{8288C6F1-8418-BA47-B038-E9A1C720AC09}" presName="txOne" presStyleLbl="node0" presStyleIdx="0" presStyleCnt="1" custLinFactNeighborX="-11" custLinFactNeighborY="-60701">
        <dgm:presLayoutVars>
          <dgm:chPref val="3"/>
        </dgm:presLayoutVars>
      </dgm:prSet>
      <dgm:spPr/>
    </dgm:pt>
    <dgm:pt modelId="{F8281882-05DD-164F-9F38-9B1D6276CC2C}" type="pres">
      <dgm:prSet presAssocID="{8288C6F1-8418-BA47-B038-E9A1C720AC09}" presName="parTransOne" presStyleCnt="0"/>
      <dgm:spPr/>
    </dgm:pt>
    <dgm:pt modelId="{C89291C8-D87E-9A45-A464-8B94E8A0D455}" type="pres">
      <dgm:prSet presAssocID="{8288C6F1-8418-BA47-B038-E9A1C720AC09}" presName="horzOne" presStyleCnt="0"/>
      <dgm:spPr/>
    </dgm:pt>
    <dgm:pt modelId="{B2A2F137-1699-C14F-B439-CADA81D6EFC0}" type="pres">
      <dgm:prSet presAssocID="{BD2DA861-0AFA-F449-8560-E39D5786681C}" presName="vertTwo" presStyleCnt="0"/>
      <dgm:spPr/>
    </dgm:pt>
    <dgm:pt modelId="{941E8E3E-1293-C04A-8DFD-1085DB29AC4F}" type="pres">
      <dgm:prSet presAssocID="{BD2DA861-0AFA-F449-8560-E39D5786681C}" presName="txTwo" presStyleLbl="asst1" presStyleIdx="0" presStyleCnt="8">
        <dgm:presLayoutVars>
          <dgm:chPref val="3"/>
        </dgm:presLayoutVars>
      </dgm:prSet>
      <dgm:spPr/>
    </dgm:pt>
    <dgm:pt modelId="{D7431FA6-845B-2E4C-9379-B684107EFE3C}" type="pres">
      <dgm:prSet presAssocID="{BD2DA861-0AFA-F449-8560-E39D5786681C}" presName="parTransTwo" presStyleCnt="0"/>
      <dgm:spPr/>
    </dgm:pt>
    <dgm:pt modelId="{61815FC8-CF09-2D43-903C-86A1818C96EB}" type="pres">
      <dgm:prSet presAssocID="{BD2DA861-0AFA-F449-8560-E39D5786681C}" presName="horzTwo" presStyleCnt="0"/>
      <dgm:spPr/>
    </dgm:pt>
    <dgm:pt modelId="{007C3927-931A-484B-B4DE-77B930A017DC}" type="pres">
      <dgm:prSet presAssocID="{74740A12-4D2C-B147-A0E4-200DDCA20CAE}" presName="vertThree" presStyleCnt="0"/>
      <dgm:spPr/>
    </dgm:pt>
    <dgm:pt modelId="{C97360F2-A37F-B345-A777-E313B1F95311}" type="pres">
      <dgm:prSet presAssocID="{74740A12-4D2C-B147-A0E4-200DDCA20CAE}" presName="txThree" presStyleLbl="asst1" presStyleIdx="1" presStyleCnt="8">
        <dgm:presLayoutVars>
          <dgm:chPref val="3"/>
        </dgm:presLayoutVars>
      </dgm:prSet>
      <dgm:spPr/>
    </dgm:pt>
    <dgm:pt modelId="{5FC0BE41-6E01-7E43-9470-766EF46A0A1C}" type="pres">
      <dgm:prSet presAssocID="{74740A12-4D2C-B147-A0E4-200DDCA20CAE}" presName="horzThree" presStyleCnt="0"/>
      <dgm:spPr/>
    </dgm:pt>
    <dgm:pt modelId="{C54EC477-15FC-E241-AD37-C79CC5A69657}" type="pres">
      <dgm:prSet presAssocID="{593CD64C-F8D9-9F49-A5F4-C20FC904C9A8}" presName="sibSpaceThree" presStyleCnt="0"/>
      <dgm:spPr/>
    </dgm:pt>
    <dgm:pt modelId="{1B42175F-B31D-6F4D-B0EF-F196F75C1D47}" type="pres">
      <dgm:prSet presAssocID="{C864776F-62A3-F54C-B6B4-B81AA7E48337}" presName="vertThree" presStyleCnt="0"/>
      <dgm:spPr/>
    </dgm:pt>
    <dgm:pt modelId="{DB325A54-E975-3845-837F-A70C9E2D30CF}" type="pres">
      <dgm:prSet presAssocID="{C864776F-62A3-F54C-B6B4-B81AA7E48337}" presName="txThree" presStyleLbl="asst1" presStyleIdx="2" presStyleCnt="8">
        <dgm:presLayoutVars>
          <dgm:chPref val="3"/>
        </dgm:presLayoutVars>
      </dgm:prSet>
      <dgm:spPr/>
    </dgm:pt>
    <dgm:pt modelId="{78FA271A-6FD3-E540-8617-C8ACBEFA1D74}" type="pres">
      <dgm:prSet presAssocID="{C864776F-62A3-F54C-B6B4-B81AA7E48337}" presName="horzThree" presStyleCnt="0"/>
      <dgm:spPr/>
    </dgm:pt>
    <dgm:pt modelId="{6093F1C4-CDA0-5D4A-A548-C8FD911969AE}" type="pres">
      <dgm:prSet presAssocID="{C77E142C-D1AD-1048-A463-5D8C9F19CECB}" presName="sibSpaceThree" presStyleCnt="0"/>
      <dgm:spPr/>
    </dgm:pt>
    <dgm:pt modelId="{831242DF-8C9E-474B-8E87-88CDDDC36781}" type="pres">
      <dgm:prSet presAssocID="{5E797D0C-3FCF-2044-85F9-14FAD2C2DB2A}" presName="vertThree" presStyleCnt="0"/>
      <dgm:spPr/>
    </dgm:pt>
    <dgm:pt modelId="{4A8A3857-E439-2A41-8CA6-27EF021EF584}" type="pres">
      <dgm:prSet presAssocID="{5E797D0C-3FCF-2044-85F9-14FAD2C2DB2A}" presName="txThree" presStyleLbl="asst1" presStyleIdx="3" presStyleCnt="8">
        <dgm:presLayoutVars>
          <dgm:chPref val="3"/>
        </dgm:presLayoutVars>
      </dgm:prSet>
      <dgm:spPr/>
    </dgm:pt>
    <dgm:pt modelId="{2897E70B-E277-2449-ABFA-985AE6182B97}" type="pres">
      <dgm:prSet presAssocID="{5E797D0C-3FCF-2044-85F9-14FAD2C2DB2A}" presName="horzThree" presStyleCnt="0"/>
      <dgm:spPr/>
    </dgm:pt>
    <dgm:pt modelId="{D80691D8-DBC3-2849-8B17-4E187A0C9E1D}" type="pres">
      <dgm:prSet presAssocID="{3CD4AE70-A410-5449-AF92-39BD4F3677F6}" presName="sibSpaceTwo" presStyleCnt="0"/>
      <dgm:spPr/>
    </dgm:pt>
    <dgm:pt modelId="{425BD899-788F-A44B-A077-5DC4F52A108F}" type="pres">
      <dgm:prSet presAssocID="{17AE9E10-DE32-E74B-956C-792ED6B31801}" presName="vertTwo" presStyleCnt="0"/>
      <dgm:spPr/>
    </dgm:pt>
    <dgm:pt modelId="{DF587B5F-512E-374E-B1FD-5B80E0E46BAA}" type="pres">
      <dgm:prSet presAssocID="{17AE9E10-DE32-E74B-956C-792ED6B31801}" presName="txTwo" presStyleLbl="asst1" presStyleIdx="4" presStyleCnt="8">
        <dgm:presLayoutVars>
          <dgm:chPref val="3"/>
        </dgm:presLayoutVars>
      </dgm:prSet>
      <dgm:spPr/>
    </dgm:pt>
    <dgm:pt modelId="{12A5BA73-5D65-F54B-A767-BFCB4ADC4407}" type="pres">
      <dgm:prSet presAssocID="{17AE9E10-DE32-E74B-956C-792ED6B31801}" presName="parTransTwo" presStyleCnt="0"/>
      <dgm:spPr/>
    </dgm:pt>
    <dgm:pt modelId="{5B057405-9B8E-2648-A6EF-551CB23593CE}" type="pres">
      <dgm:prSet presAssocID="{17AE9E10-DE32-E74B-956C-792ED6B31801}" presName="horzTwo" presStyleCnt="0"/>
      <dgm:spPr/>
    </dgm:pt>
    <dgm:pt modelId="{6B170C15-86B5-4947-9280-0C67E27DD5BB}" type="pres">
      <dgm:prSet presAssocID="{0CAA64FB-B1F3-514F-B6E3-23444D3BCFFA}" presName="vertThree" presStyleCnt="0"/>
      <dgm:spPr/>
    </dgm:pt>
    <dgm:pt modelId="{FF354615-B738-9246-BCAA-602C67EA2BC1}" type="pres">
      <dgm:prSet presAssocID="{0CAA64FB-B1F3-514F-B6E3-23444D3BCFFA}" presName="txThree" presStyleLbl="asst1" presStyleIdx="5" presStyleCnt="8">
        <dgm:presLayoutVars>
          <dgm:chPref val="3"/>
        </dgm:presLayoutVars>
      </dgm:prSet>
      <dgm:spPr/>
    </dgm:pt>
    <dgm:pt modelId="{F43BFF77-A713-E947-B175-FAD088466114}" type="pres">
      <dgm:prSet presAssocID="{0CAA64FB-B1F3-514F-B6E3-23444D3BCFFA}" presName="horzThree" presStyleCnt="0"/>
      <dgm:spPr/>
    </dgm:pt>
    <dgm:pt modelId="{52CF9FB8-A573-1049-A4DD-FB42ABF536A9}" type="pres">
      <dgm:prSet presAssocID="{224DC1D6-46C2-AA40-B99C-A4C9209890DF}" presName="sibSpaceThree" presStyleCnt="0"/>
      <dgm:spPr/>
    </dgm:pt>
    <dgm:pt modelId="{44115AAE-D02B-004D-8AD7-CAF52B2C8FE9}" type="pres">
      <dgm:prSet presAssocID="{E20D5282-AABE-9F47-8D2E-13BDBF351FE4}" presName="vertThree" presStyleCnt="0"/>
      <dgm:spPr/>
    </dgm:pt>
    <dgm:pt modelId="{E39D020F-EAA0-7648-BFF4-908D94C83136}" type="pres">
      <dgm:prSet presAssocID="{E20D5282-AABE-9F47-8D2E-13BDBF351FE4}" presName="txThree" presStyleLbl="asst1" presStyleIdx="6" presStyleCnt="8">
        <dgm:presLayoutVars>
          <dgm:chPref val="3"/>
        </dgm:presLayoutVars>
      </dgm:prSet>
      <dgm:spPr/>
    </dgm:pt>
    <dgm:pt modelId="{A773A3F8-65AF-A64E-B780-F4FEA043B0F6}" type="pres">
      <dgm:prSet presAssocID="{E20D5282-AABE-9F47-8D2E-13BDBF351FE4}" presName="horzThree" presStyleCnt="0"/>
      <dgm:spPr/>
    </dgm:pt>
    <dgm:pt modelId="{DFE9C2D6-DF8E-0C4E-9D52-AB6318CE12C6}" type="pres">
      <dgm:prSet presAssocID="{FD47F078-031E-E74A-9D3F-A75FAAF6E72C}" presName="sibSpaceThree" presStyleCnt="0"/>
      <dgm:spPr/>
    </dgm:pt>
    <dgm:pt modelId="{0B47030B-6D8E-2141-AE98-230780EC01CA}" type="pres">
      <dgm:prSet presAssocID="{B1EFB119-DA90-8D43-BA46-88A05739C22F}" presName="vertThree" presStyleCnt="0"/>
      <dgm:spPr/>
    </dgm:pt>
    <dgm:pt modelId="{9B345FC7-39F9-F240-83E1-1BAEBDCC59B7}" type="pres">
      <dgm:prSet presAssocID="{B1EFB119-DA90-8D43-BA46-88A05739C22F}" presName="txThree" presStyleLbl="asst1" presStyleIdx="7" presStyleCnt="8">
        <dgm:presLayoutVars>
          <dgm:chPref val="3"/>
        </dgm:presLayoutVars>
      </dgm:prSet>
      <dgm:spPr/>
    </dgm:pt>
    <dgm:pt modelId="{E8035319-8636-F44B-9D2B-979C95150EF4}" type="pres">
      <dgm:prSet presAssocID="{B1EFB119-DA90-8D43-BA46-88A05739C22F}" presName="horzThree" presStyleCnt="0"/>
      <dgm:spPr/>
    </dgm:pt>
  </dgm:ptLst>
  <dgm:cxnLst>
    <dgm:cxn modelId="{E40AD10A-1DB2-D643-82ED-002992416E35}" srcId="{BD2DA861-0AFA-F449-8560-E39D5786681C}" destId="{C864776F-62A3-F54C-B6B4-B81AA7E48337}" srcOrd="1" destOrd="0" parTransId="{029A9DAE-E7DD-1C4D-8DB2-D60EA032D415}" sibTransId="{C77E142C-D1AD-1048-A463-5D8C9F19CECB}"/>
    <dgm:cxn modelId="{6043BC11-4233-AC44-B36E-F836FC49D616}" type="presOf" srcId="{BD2DA861-0AFA-F449-8560-E39D5786681C}" destId="{941E8E3E-1293-C04A-8DFD-1085DB29AC4F}" srcOrd="0" destOrd="0" presId="urn:microsoft.com/office/officeart/2005/8/layout/hierarchy4"/>
    <dgm:cxn modelId="{E3110917-069B-FD43-B009-C844080E33A0}" srcId="{BD2DA861-0AFA-F449-8560-E39D5786681C}" destId="{5E797D0C-3FCF-2044-85F9-14FAD2C2DB2A}" srcOrd="2" destOrd="0" parTransId="{18095DF6-B1DC-A84D-8BDD-A96BE5DFD40E}" sibTransId="{8147BE0E-16BE-3147-B4DE-91FC5B7C73D2}"/>
    <dgm:cxn modelId="{EA2CDD4B-249D-AF48-A3F2-419C04E8DF16}" srcId="{8288C6F1-8418-BA47-B038-E9A1C720AC09}" destId="{17AE9E10-DE32-E74B-956C-792ED6B31801}" srcOrd="1" destOrd="0" parTransId="{2EC4C3DA-1C58-B44D-AA65-81E03238B09B}" sibTransId="{0E16F383-1080-EC41-B1DD-71FAB7961CDC}"/>
    <dgm:cxn modelId="{A3392E56-9372-3E45-A258-96FB76E713D5}" type="presOf" srcId="{C864776F-62A3-F54C-B6B4-B81AA7E48337}" destId="{DB325A54-E975-3845-837F-A70C9E2D30CF}" srcOrd="0" destOrd="0" presId="urn:microsoft.com/office/officeart/2005/8/layout/hierarchy4"/>
    <dgm:cxn modelId="{33B54956-AF4E-374E-AE0E-EC7210BFD6DA}" type="presOf" srcId="{E20D5282-AABE-9F47-8D2E-13BDBF351FE4}" destId="{E39D020F-EAA0-7648-BFF4-908D94C83136}" srcOrd="0" destOrd="0" presId="urn:microsoft.com/office/officeart/2005/8/layout/hierarchy4"/>
    <dgm:cxn modelId="{0FF71B79-8BB8-0D41-970D-FBF6099A1D57}" srcId="{09A2505B-7C61-0945-B4C6-6D0CF1797CCB}" destId="{8288C6F1-8418-BA47-B038-E9A1C720AC09}" srcOrd="0" destOrd="0" parTransId="{E7380260-83D0-9141-95EA-22F24B73BB99}" sibTransId="{5D40777C-3B87-344D-9DF3-3A64288890D7}"/>
    <dgm:cxn modelId="{0DAEA17D-4093-AC4A-A133-7E35679DC58B}" type="presOf" srcId="{17AE9E10-DE32-E74B-956C-792ED6B31801}" destId="{DF587B5F-512E-374E-B1FD-5B80E0E46BAA}" srcOrd="0" destOrd="0" presId="urn:microsoft.com/office/officeart/2005/8/layout/hierarchy4"/>
    <dgm:cxn modelId="{981B3A89-AE30-7447-A5BF-3F7087B3B629}" srcId="{17AE9E10-DE32-E74B-956C-792ED6B31801}" destId="{B1EFB119-DA90-8D43-BA46-88A05739C22F}" srcOrd="2" destOrd="0" parTransId="{9E9C1E55-54DE-2C46-B4B4-5036B75DC018}" sibTransId="{2104AD64-504E-CB49-8366-6CD339089E1C}"/>
    <dgm:cxn modelId="{EF9A139E-FAF6-7345-98F4-253ACDC7AD5B}" srcId="{17AE9E10-DE32-E74B-956C-792ED6B31801}" destId="{0CAA64FB-B1F3-514F-B6E3-23444D3BCFFA}" srcOrd="0" destOrd="0" parTransId="{F2499F08-E740-A544-839C-62A0EB48DD94}" sibTransId="{224DC1D6-46C2-AA40-B99C-A4C9209890DF}"/>
    <dgm:cxn modelId="{8080A4A1-DC2F-3D4E-9CE9-5BFCD9A4EE85}" type="presOf" srcId="{0CAA64FB-B1F3-514F-B6E3-23444D3BCFFA}" destId="{FF354615-B738-9246-BCAA-602C67EA2BC1}" srcOrd="0" destOrd="0" presId="urn:microsoft.com/office/officeart/2005/8/layout/hierarchy4"/>
    <dgm:cxn modelId="{C7D1BDB0-C953-0B4F-AEF9-9D8DC9BB7042}" srcId="{8288C6F1-8418-BA47-B038-E9A1C720AC09}" destId="{BD2DA861-0AFA-F449-8560-E39D5786681C}" srcOrd="0" destOrd="0" parTransId="{1BCD7A8B-0EDE-8849-9DA6-5E502A376DB0}" sibTransId="{3CD4AE70-A410-5449-AF92-39BD4F3677F6}"/>
    <dgm:cxn modelId="{8A128CB4-0AAD-1646-A8DC-B14950725E78}" type="presOf" srcId="{74740A12-4D2C-B147-A0E4-200DDCA20CAE}" destId="{C97360F2-A37F-B345-A777-E313B1F95311}" srcOrd="0" destOrd="0" presId="urn:microsoft.com/office/officeart/2005/8/layout/hierarchy4"/>
    <dgm:cxn modelId="{F8539BBE-5D93-4548-94EF-137C17A7B2CC}" type="presOf" srcId="{5E797D0C-3FCF-2044-85F9-14FAD2C2DB2A}" destId="{4A8A3857-E439-2A41-8CA6-27EF021EF584}" srcOrd="0" destOrd="0" presId="urn:microsoft.com/office/officeart/2005/8/layout/hierarchy4"/>
    <dgm:cxn modelId="{597BCDC6-9F46-844C-B759-7EAE5A39173D}" type="presOf" srcId="{8288C6F1-8418-BA47-B038-E9A1C720AC09}" destId="{033391A2-25C2-CB41-8B77-3F76DF52E4A4}" srcOrd="0" destOrd="0" presId="urn:microsoft.com/office/officeart/2005/8/layout/hierarchy4"/>
    <dgm:cxn modelId="{98CF25D1-4E10-B84D-8A22-DD76FFED6948}" srcId="{17AE9E10-DE32-E74B-956C-792ED6B31801}" destId="{E20D5282-AABE-9F47-8D2E-13BDBF351FE4}" srcOrd="1" destOrd="0" parTransId="{117500E7-B5F6-3843-BE07-1CBF09F5564C}" sibTransId="{FD47F078-031E-E74A-9D3F-A75FAAF6E72C}"/>
    <dgm:cxn modelId="{B80105E2-1E5C-344B-894A-725364148994}" srcId="{BD2DA861-0AFA-F449-8560-E39D5786681C}" destId="{74740A12-4D2C-B147-A0E4-200DDCA20CAE}" srcOrd="0" destOrd="0" parTransId="{E111F7C2-91E0-E343-9CE8-66E672724C45}" sibTransId="{593CD64C-F8D9-9F49-A5F4-C20FC904C9A8}"/>
    <dgm:cxn modelId="{07249DE4-A09B-C244-AEEF-8D7542171BC2}" type="presOf" srcId="{B1EFB119-DA90-8D43-BA46-88A05739C22F}" destId="{9B345FC7-39F9-F240-83E1-1BAEBDCC59B7}" srcOrd="0" destOrd="0" presId="urn:microsoft.com/office/officeart/2005/8/layout/hierarchy4"/>
    <dgm:cxn modelId="{BBB2CFFF-2080-FA45-A315-70F53A7C62A6}" type="presOf" srcId="{09A2505B-7C61-0945-B4C6-6D0CF1797CCB}" destId="{D213EE46-8A93-014E-8C55-BE5EA24CCEEA}" srcOrd="0" destOrd="0" presId="urn:microsoft.com/office/officeart/2005/8/layout/hierarchy4"/>
    <dgm:cxn modelId="{4F332789-80C2-D44F-BC55-9B08D85C4225}" type="presParOf" srcId="{D213EE46-8A93-014E-8C55-BE5EA24CCEEA}" destId="{6020C7FA-1108-D849-9E7F-91B277BDE0EB}" srcOrd="0" destOrd="0" presId="urn:microsoft.com/office/officeart/2005/8/layout/hierarchy4"/>
    <dgm:cxn modelId="{733405C4-72D2-5642-9BFC-3EA8B2FF9665}" type="presParOf" srcId="{6020C7FA-1108-D849-9E7F-91B277BDE0EB}" destId="{033391A2-25C2-CB41-8B77-3F76DF52E4A4}" srcOrd="0" destOrd="0" presId="urn:microsoft.com/office/officeart/2005/8/layout/hierarchy4"/>
    <dgm:cxn modelId="{2B55586E-BFC1-0F45-99DC-886719D2AA91}" type="presParOf" srcId="{6020C7FA-1108-D849-9E7F-91B277BDE0EB}" destId="{F8281882-05DD-164F-9F38-9B1D6276CC2C}" srcOrd="1" destOrd="0" presId="urn:microsoft.com/office/officeart/2005/8/layout/hierarchy4"/>
    <dgm:cxn modelId="{8FF4C48D-03AE-644C-B5E1-BE680741D303}" type="presParOf" srcId="{6020C7FA-1108-D849-9E7F-91B277BDE0EB}" destId="{C89291C8-D87E-9A45-A464-8B94E8A0D455}" srcOrd="2" destOrd="0" presId="urn:microsoft.com/office/officeart/2005/8/layout/hierarchy4"/>
    <dgm:cxn modelId="{AA1FCF9C-F1BB-4E4C-9054-E41249906A48}" type="presParOf" srcId="{C89291C8-D87E-9A45-A464-8B94E8A0D455}" destId="{B2A2F137-1699-C14F-B439-CADA81D6EFC0}" srcOrd="0" destOrd="0" presId="urn:microsoft.com/office/officeart/2005/8/layout/hierarchy4"/>
    <dgm:cxn modelId="{B8A839BC-EC5F-3C4D-B803-8F30A959247D}" type="presParOf" srcId="{B2A2F137-1699-C14F-B439-CADA81D6EFC0}" destId="{941E8E3E-1293-C04A-8DFD-1085DB29AC4F}" srcOrd="0" destOrd="0" presId="urn:microsoft.com/office/officeart/2005/8/layout/hierarchy4"/>
    <dgm:cxn modelId="{27FC04AD-6CD7-5D48-A87E-32BDAA863904}" type="presParOf" srcId="{B2A2F137-1699-C14F-B439-CADA81D6EFC0}" destId="{D7431FA6-845B-2E4C-9379-B684107EFE3C}" srcOrd="1" destOrd="0" presId="urn:microsoft.com/office/officeart/2005/8/layout/hierarchy4"/>
    <dgm:cxn modelId="{FAB1FC6F-D8E6-F749-A91A-4D54E3C28343}" type="presParOf" srcId="{B2A2F137-1699-C14F-B439-CADA81D6EFC0}" destId="{61815FC8-CF09-2D43-903C-86A1818C96EB}" srcOrd="2" destOrd="0" presId="urn:microsoft.com/office/officeart/2005/8/layout/hierarchy4"/>
    <dgm:cxn modelId="{DB77367E-47F1-DC4C-8D8A-BF45C45834F6}" type="presParOf" srcId="{61815FC8-CF09-2D43-903C-86A1818C96EB}" destId="{007C3927-931A-484B-B4DE-77B930A017DC}" srcOrd="0" destOrd="0" presId="urn:microsoft.com/office/officeart/2005/8/layout/hierarchy4"/>
    <dgm:cxn modelId="{54BB9C77-AF89-D645-93F6-42539073E523}" type="presParOf" srcId="{007C3927-931A-484B-B4DE-77B930A017DC}" destId="{C97360F2-A37F-B345-A777-E313B1F95311}" srcOrd="0" destOrd="0" presId="urn:microsoft.com/office/officeart/2005/8/layout/hierarchy4"/>
    <dgm:cxn modelId="{5499FA54-AC3E-4D49-942C-C8F9ADCDE9B3}" type="presParOf" srcId="{007C3927-931A-484B-B4DE-77B930A017DC}" destId="{5FC0BE41-6E01-7E43-9470-766EF46A0A1C}" srcOrd="1" destOrd="0" presId="urn:microsoft.com/office/officeart/2005/8/layout/hierarchy4"/>
    <dgm:cxn modelId="{73569E82-0595-F34D-AC88-9AF555148DCC}" type="presParOf" srcId="{61815FC8-CF09-2D43-903C-86A1818C96EB}" destId="{C54EC477-15FC-E241-AD37-C79CC5A69657}" srcOrd="1" destOrd="0" presId="urn:microsoft.com/office/officeart/2005/8/layout/hierarchy4"/>
    <dgm:cxn modelId="{7547D3E3-9EE0-E749-9C3B-8E0E493AE010}" type="presParOf" srcId="{61815FC8-CF09-2D43-903C-86A1818C96EB}" destId="{1B42175F-B31D-6F4D-B0EF-F196F75C1D47}" srcOrd="2" destOrd="0" presId="urn:microsoft.com/office/officeart/2005/8/layout/hierarchy4"/>
    <dgm:cxn modelId="{03A6BAA9-3443-1D48-BE42-BE1E7B6897DB}" type="presParOf" srcId="{1B42175F-B31D-6F4D-B0EF-F196F75C1D47}" destId="{DB325A54-E975-3845-837F-A70C9E2D30CF}" srcOrd="0" destOrd="0" presId="urn:microsoft.com/office/officeart/2005/8/layout/hierarchy4"/>
    <dgm:cxn modelId="{0DBA0580-0F98-9A4A-B262-A54AB11A521E}" type="presParOf" srcId="{1B42175F-B31D-6F4D-B0EF-F196F75C1D47}" destId="{78FA271A-6FD3-E540-8617-C8ACBEFA1D74}" srcOrd="1" destOrd="0" presId="urn:microsoft.com/office/officeart/2005/8/layout/hierarchy4"/>
    <dgm:cxn modelId="{CB455188-6241-E64C-80C8-B5D98277CE4E}" type="presParOf" srcId="{61815FC8-CF09-2D43-903C-86A1818C96EB}" destId="{6093F1C4-CDA0-5D4A-A548-C8FD911969AE}" srcOrd="3" destOrd="0" presId="urn:microsoft.com/office/officeart/2005/8/layout/hierarchy4"/>
    <dgm:cxn modelId="{53C62BC3-AC40-AD4E-A950-0B4A3343B81D}" type="presParOf" srcId="{61815FC8-CF09-2D43-903C-86A1818C96EB}" destId="{831242DF-8C9E-474B-8E87-88CDDDC36781}" srcOrd="4" destOrd="0" presId="urn:microsoft.com/office/officeart/2005/8/layout/hierarchy4"/>
    <dgm:cxn modelId="{312DE35C-4E0E-3340-8918-3F48CA4F1740}" type="presParOf" srcId="{831242DF-8C9E-474B-8E87-88CDDDC36781}" destId="{4A8A3857-E439-2A41-8CA6-27EF021EF584}" srcOrd="0" destOrd="0" presId="urn:microsoft.com/office/officeart/2005/8/layout/hierarchy4"/>
    <dgm:cxn modelId="{5D1CC0A4-A6B9-3044-A7EF-DEB5DA423312}" type="presParOf" srcId="{831242DF-8C9E-474B-8E87-88CDDDC36781}" destId="{2897E70B-E277-2449-ABFA-985AE6182B97}" srcOrd="1" destOrd="0" presId="urn:microsoft.com/office/officeart/2005/8/layout/hierarchy4"/>
    <dgm:cxn modelId="{1F15CE47-B38F-5D4F-BD1E-6344E5F475A7}" type="presParOf" srcId="{C89291C8-D87E-9A45-A464-8B94E8A0D455}" destId="{D80691D8-DBC3-2849-8B17-4E187A0C9E1D}" srcOrd="1" destOrd="0" presId="urn:microsoft.com/office/officeart/2005/8/layout/hierarchy4"/>
    <dgm:cxn modelId="{5CF0C420-3759-9D48-B030-83E74281E272}" type="presParOf" srcId="{C89291C8-D87E-9A45-A464-8B94E8A0D455}" destId="{425BD899-788F-A44B-A077-5DC4F52A108F}" srcOrd="2" destOrd="0" presId="urn:microsoft.com/office/officeart/2005/8/layout/hierarchy4"/>
    <dgm:cxn modelId="{F73E77DF-6437-F646-9762-06F149C9EF9C}" type="presParOf" srcId="{425BD899-788F-A44B-A077-5DC4F52A108F}" destId="{DF587B5F-512E-374E-B1FD-5B80E0E46BAA}" srcOrd="0" destOrd="0" presId="urn:microsoft.com/office/officeart/2005/8/layout/hierarchy4"/>
    <dgm:cxn modelId="{EE440876-9F0E-814B-9C2E-884D1F0F7909}" type="presParOf" srcId="{425BD899-788F-A44B-A077-5DC4F52A108F}" destId="{12A5BA73-5D65-F54B-A767-BFCB4ADC4407}" srcOrd="1" destOrd="0" presId="urn:microsoft.com/office/officeart/2005/8/layout/hierarchy4"/>
    <dgm:cxn modelId="{A9D262FC-4A8B-E147-8C59-E52E47F6291F}" type="presParOf" srcId="{425BD899-788F-A44B-A077-5DC4F52A108F}" destId="{5B057405-9B8E-2648-A6EF-551CB23593CE}" srcOrd="2" destOrd="0" presId="urn:microsoft.com/office/officeart/2005/8/layout/hierarchy4"/>
    <dgm:cxn modelId="{20AC66AA-7A8F-D64B-8EBA-9748C085712F}" type="presParOf" srcId="{5B057405-9B8E-2648-A6EF-551CB23593CE}" destId="{6B170C15-86B5-4947-9280-0C67E27DD5BB}" srcOrd="0" destOrd="0" presId="urn:microsoft.com/office/officeart/2005/8/layout/hierarchy4"/>
    <dgm:cxn modelId="{294E0668-6362-4A4A-BCC5-DC330118AFC8}" type="presParOf" srcId="{6B170C15-86B5-4947-9280-0C67E27DD5BB}" destId="{FF354615-B738-9246-BCAA-602C67EA2BC1}" srcOrd="0" destOrd="0" presId="urn:microsoft.com/office/officeart/2005/8/layout/hierarchy4"/>
    <dgm:cxn modelId="{A8595018-DCBC-BB41-9C69-44D10F01DD9A}" type="presParOf" srcId="{6B170C15-86B5-4947-9280-0C67E27DD5BB}" destId="{F43BFF77-A713-E947-B175-FAD088466114}" srcOrd="1" destOrd="0" presId="urn:microsoft.com/office/officeart/2005/8/layout/hierarchy4"/>
    <dgm:cxn modelId="{6877D2EB-96EE-1541-8010-0C6DEA99D36F}" type="presParOf" srcId="{5B057405-9B8E-2648-A6EF-551CB23593CE}" destId="{52CF9FB8-A573-1049-A4DD-FB42ABF536A9}" srcOrd="1" destOrd="0" presId="urn:microsoft.com/office/officeart/2005/8/layout/hierarchy4"/>
    <dgm:cxn modelId="{31E3221A-BCEB-7249-B777-841EBC0765E4}" type="presParOf" srcId="{5B057405-9B8E-2648-A6EF-551CB23593CE}" destId="{44115AAE-D02B-004D-8AD7-CAF52B2C8FE9}" srcOrd="2" destOrd="0" presId="urn:microsoft.com/office/officeart/2005/8/layout/hierarchy4"/>
    <dgm:cxn modelId="{84AF4FA3-E73D-F042-8250-A19003EAA8CC}" type="presParOf" srcId="{44115AAE-D02B-004D-8AD7-CAF52B2C8FE9}" destId="{E39D020F-EAA0-7648-BFF4-908D94C83136}" srcOrd="0" destOrd="0" presId="urn:microsoft.com/office/officeart/2005/8/layout/hierarchy4"/>
    <dgm:cxn modelId="{EA6E28C1-0789-B34C-9118-779E5C8F7CCF}" type="presParOf" srcId="{44115AAE-D02B-004D-8AD7-CAF52B2C8FE9}" destId="{A773A3F8-65AF-A64E-B780-F4FEA043B0F6}" srcOrd="1" destOrd="0" presId="urn:microsoft.com/office/officeart/2005/8/layout/hierarchy4"/>
    <dgm:cxn modelId="{F2CFBC3F-86B3-4149-A387-4830CBEBB0F7}" type="presParOf" srcId="{5B057405-9B8E-2648-A6EF-551CB23593CE}" destId="{DFE9C2D6-DF8E-0C4E-9D52-AB6318CE12C6}" srcOrd="3" destOrd="0" presId="urn:microsoft.com/office/officeart/2005/8/layout/hierarchy4"/>
    <dgm:cxn modelId="{00A4B78E-78B9-8E46-AA60-390EFE912F30}" type="presParOf" srcId="{5B057405-9B8E-2648-A6EF-551CB23593CE}" destId="{0B47030B-6D8E-2141-AE98-230780EC01CA}" srcOrd="4" destOrd="0" presId="urn:microsoft.com/office/officeart/2005/8/layout/hierarchy4"/>
    <dgm:cxn modelId="{874D4BB2-719B-1247-BF65-4C04B42BABBC}" type="presParOf" srcId="{0B47030B-6D8E-2141-AE98-230780EC01CA}" destId="{9B345FC7-39F9-F240-83E1-1BAEBDCC59B7}" srcOrd="0" destOrd="0" presId="urn:microsoft.com/office/officeart/2005/8/layout/hierarchy4"/>
    <dgm:cxn modelId="{986538EA-D0EA-F946-8D05-E67DCF9C0FCD}" type="presParOf" srcId="{0B47030B-6D8E-2141-AE98-230780EC01CA}" destId="{E8035319-8636-F44B-9D2B-979C95150EF4}"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3391A2-25C2-CB41-8B77-3F76DF52E4A4}">
      <dsp:nvSpPr>
        <dsp:cNvPr id="0" name=""/>
        <dsp:cNvSpPr/>
      </dsp:nvSpPr>
      <dsp:spPr>
        <a:xfrm>
          <a:off x="39" y="0"/>
          <a:ext cx="8380076" cy="1434442"/>
        </a:xfrm>
        <a:prstGeom prst="roundRect">
          <a:avLst>
            <a:gd name="adj" fmla="val 10000"/>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endParaRPr lang="en-US" sz="3200" b="1" kern="1200" dirty="0">
            <a:solidFill>
              <a:schemeClr val="bg1"/>
            </a:solidFill>
          </a:endParaRPr>
        </a:p>
        <a:p>
          <a:pPr marL="0" lvl="0" indent="0" algn="ctr" defTabSz="1422400">
            <a:lnSpc>
              <a:spcPct val="90000"/>
            </a:lnSpc>
            <a:spcBef>
              <a:spcPct val="0"/>
            </a:spcBef>
            <a:spcAft>
              <a:spcPct val="35000"/>
            </a:spcAft>
            <a:buNone/>
          </a:pPr>
          <a:r>
            <a:rPr lang="en-US" sz="3200" b="1" kern="1200" dirty="0">
              <a:solidFill>
                <a:schemeClr val="bg1"/>
              </a:solidFill>
            </a:rPr>
            <a:t>Steering Committee</a:t>
          </a:r>
        </a:p>
        <a:p>
          <a:pPr marL="0" lvl="0" indent="0" algn="ctr" defTabSz="1422400">
            <a:lnSpc>
              <a:spcPct val="90000"/>
            </a:lnSpc>
            <a:spcBef>
              <a:spcPct val="0"/>
            </a:spcBef>
            <a:spcAft>
              <a:spcPct val="35000"/>
            </a:spcAft>
            <a:buNone/>
          </a:pPr>
          <a:endParaRPr lang="en-US" sz="2000" b="1" kern="1200" dirty="0">
            <a:solidFill>
              <a:schemeClr val="bg1"/>
            </a:solidFill>
          </a:endParaRPr>
        </a:p>
      </dsp:txBody>
      <dsp:txXfrm>
        <a:off x="42052" y="42013"/>
        <a:ext cx="8296050" cy="1350416"/>
      </dsp:txXfrm>
    </dsp:sp>
    <dsp:sp modelId="{941E8E3E-1293-C04A-8DFD-1085DB29AC4F}">
      <dsp:nvSpPr>
        <dsp:cNvPr id="0" name=""/>
        <dsp:cNvSpPr/>
      </dsp:nvSpPr>
      <dsp:spPr>
        <a:xfrm>
          <a:off x="961" y="1581478"/>
          <a:ext cx="4133742" cy="1434442"/>
        </a:xfrm>
        <a:prstGeom prst="roundRect">
          <a:avLst>
            <a:gd name="adj" fmla="val 10000"/>
          </a:avLst>
        </a:prstGeom>
        <a:solidFill>
          <a:schemeClr val="tx2">
            <a:lumMod val="90000"/>
            <a:lumOff val="1000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rgbClr val="FFC000"/>
              </a:solidFill>
            </a:rPr>
            <a:t>Teaching and Learning Committee</a:t>
          </a:r>
        </a:p>
      </dsp:txBody>
      <dsp:txXfrm>
        <a:off x="42974" y="1623491"/>
        <a:ext cx="4049716" cy="1350416"/>
      </dsp:txXfrm>
    </dsp:sp>
    <dsp:sp modelId="{C97360F2-A37F-B345-A777-E313B1F95311}">
      <dsp:nvSpPr>
        <dsp:cNvPr id="0" name=""/>
        <dsp:cNvSpPr/>
      </dsp:nvSpPr>
      <dsp:spPr>
        <a:xfrm>
          <a:off x="961" y="3162377"/>
          <a:ext cx="1340383" cy="1434442"/>
        </a:xfrm>
        <a:prstGeom prst="roundRect">
          <a:avLst>
            <a:gd name="adj" fmla="val 10000"/>
          </a:avLst>
        </a:prstGeom>
        <a:solidFill>
          <a:srgbClr val="FFC000"/>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solidFill>
                <a:schemeClr val="tx2">
                  <a:lumMod val="90000"/>
                  <a:lumOff val="10000"/>
                </a:schemeClr>
              </a:solidFill>
            </a:rPr>
            <a:t>Faculty, Curriculum and Pedagogy</a:t>
          </a:r>
        </a:p>
      </dsp:txBody>
      <dsp:txXfrm>
        <a:off x="40219" y="3201635"/>
        <a:ext cx="1261867" cy="1355926"/>
      </dsp:txXfrm>
    </dsp:sp>
    <dsp:sp modelId="{DB325A54-E975-3845-837F-A70C9E2D30CF}">
      <dsp:nvSpPr>
        <dsp:cNvPr id="0" name=""/>
        <dsp:cNvSpPr/>
      </dsp:nvSpPr>
      <dsp:spPr>
        <a:xfrm>
          <a:off x="1397641" y="3162377"/>
          <a:ext cx="1340383" cy="1434442"/>
        </a:xfrm>
        <a:prstGeom prst="roundRect">
          <a:avLst>
            <a:gd name="adj" fmla="val 10000"/>
          </a:avLst>
        </a:prstGeom>
        <a:solidFill>
          <a:srgbClr val="FFC000"/>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solidFill>
                <a:schemeClr val="tx2">
                  <a:lumMod val="90000"/>
                  <a:lumOff val="10000"/>
                </a:schemeClr>
              </a:solidFill>
            </a:rPr>
            <a:t>Professional Development and Assessment</a:t>
          </a:r>
        </a:p>
      </dsp:txBody>
      <dsp:txXfrm>
        <a:off x="1436899" y="3201635"/>
        <a:ext cx="1261867" cy="1355926"/>
      </dsp:txXfrm>
    </dsp:sp>
    <dsp:sp modelId="{4A8A3857-E439-2A41-8CA6-27EF021EF584}">
      <dsp:nvSpPr>
        <dsp:cNvPr id="0" name=""/>
        <dsp:cNvSpPr/>
      </dsp:nvSpPr>
      <dsp:spPr>
        <a:xfrm>
          <a:off x="2794320" y="3162377"/>
          <a:ext cx="1340383" cy="1434442"/>
        </a:xfrm>
        <a:prstGeom prst="roundRect">
          <a:avLst>
            <a:gd name="adj" fmla="val 10000"/>
          </a:avLst>
        </a:prstGeom>
        <a:solidFill>
          <a:srgbClr val="FFC000"/>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solidFill>
                <a:schemeClr val="tx2">
                  <a:lumMod val="90000"/>
                  <a:lumOff val="10000"/>
                </a:schemeClr>
              </a:solidFill>
            </a:rPr>
            <a:t>Foundational Elements</a:t>
          </a:r>
        </a:p>
      </dsp:txBody>
      <dsp:txXfrm>
        <a:off x="2833578" y="3201635"/>
        <a:ext cx="1261867" cy="1355926"/>
      </dsp:txXfrm>
    </dsp:sp>
    <dsp:sp modelId="{DF587B5F-512E-374E-B1FD-5B80E0E46BAA}">
      <dsp:nvSpPr>
        <dsp:cNvPr id="0" name=""/>
        <dsp:cNvSpPr/>
      </dsp:nvSpPr>
      <dsp:spPr>
        <a:xfrm>
          <a:off x="4247296" y="1581478"/>
          <a:ext cx="4133742" cy="1434442"/>
        </a:xfrm>
        <a:prstGeom prst="roundRect">
          <a:avLst>
            <a:gd name="adj" fmla="val 10000"/>
          </a:avLst>
        </a:prstGeom>
        <a:solidFill>
          <a:schemeClr val="tx2">
            <a:lumMod val="90000"/>
            <a:lumOff val="1000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rgbClr val="FFC000"/>
              </a:solidFill>
            </a:rPr>
            <a:t>Student-Ready Institutions Committee</a:t>
          </a:r>
        </a:p>
      </dsp:txBody>
      <dsp:txXfrm>
        <a:off x="4289309" y="1623491"/>
        <a:ext cx="4049716" cy="1350416"/>
      </dsp:txXfrm>
    </dsp:sp>
    <dsp:sp modelId="{FF354615-B738-9246-BCAA-602C67EA2BC1}">
      <dsp:nvSpPr>
        <dsp:cNvPr id="0" name=""/>
        <dsp:cNvSpPr/>
      </dsp:nvSpPr>
      <dsp:spPr>
        <a:xfrm>
          <a:off x="4247296" y="3162377"/>
          <a:ext cx="1340383" cy="1434442"/>
        </a:xfrm>
        <a:prstGeom prst="roundRect">
          <a:avLst>
            <a:gd name="adj" fmla="val 10000"/>
          </a:avLst>
        </a:prstGeom>
        <a:solidFill>
          <a:srgbClr val="FFC000"/>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solidFill>
                <a:schemeClr val="tx2">
                  <a:lumMod val="90000"/>
                  <a:lumOff val="10000"/>
                </a:schemeClr>
              </a:solidFill>
            </a:rPr>
            <a:t>Institutional Culture</a:t>
          </a:r>
        </a:p>
      </dsp:txBody>
      <dsp:txXfrm>
        <a:off x="4286554" y="3201635"/>
        <a:ext cx="1261867" cy="1355926"/>
      </dsp:txXfrm>
    </dsp:sp>
    <dsp:sp modelId="{E39D020F-EAA0-7648-BFF4-908D94C83136}">
      <dsp:nvSpPr>
        <dsp:cNvPr id="0" name=""/>
        <dsp:cNvSpPr/>
      </dsp:nvSpPr>
      <dsp:spPr>
        <a:xfrm>
          <a:off x="5643975" y="3162377"/>
          <a:ext cx="1340383" cy="1434442"/>
        </a:xfrm>
        <a:prstGeom prst="roundRect">
          <a:avLst>
            <a:gd name="adj" fmla="val 10000"/>
          </a:avLst>
        </a:prstGeom>
        <a:solidFill>
          <a:srgbClr val="FFC000"/>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solidFill>
                <a:schemeClr val="tx2">
                  <a:lumMod val="90000"/>
                  <a:lumOff val="10000"/>
                </a:schemeClr>
              </a:solidFill>
            </a:rPr>
            <a:t>Transitions</a:t>
          </a:r>
        </a:p>
      </dsp:txBody>
      <dsp:txXfrm>
        <a:off x="5683233" y="3201635"/>
        <a:ext cx="1261867" cy="1355926"/>
      </dsp:txXfrm>
    </dsp:sp>
    <dsp:sp modelId="{9B345FC7-39F9-F240-83E1-1BAEBDCC59B7}">
      <dsp:nvSpPr>
        <dsp:cNvPr id="0" name=""/>
        <dsp:cNvSpPr/>
      </dsp:nvSpPr>
      <dsp:spPr>
        <a:xfrm>
          <a:off x="7040654" y="3162377"/>
          <a:ext cx="1340383" cy="1434442"/>
        </a:xfrm>
        <a:prstGeom prst="roundRect">
          <a:avLst>
            <a:gd name="adj" fmla="val 10000"/>
          </a:avLst>
        </a:prstGeom>
        <a:solidFill>
          <a:srgbClr val="FFC000"/>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solidFill>
                <a:schemeClr val="tx2">
                  <a:lumMod val="90000"/>
                  <a:lumOff val="10000"/>
                </a:schemeClr>
              </a:solidFill>
            </a:rPr>
            <a:t>Holistic Student Supports</a:t>
          </a:r>
        </a:p>
      </dsp:txBody>
      <dsp:txXfrm>
        <a:off x="7079912" y="3201635"/>
        <a:ext cx="1261867" cy="135592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pPr>
              <a:defRPr/>
            </a:pPr>
            <a:fld id="{7F4E2125-7391-499B-BD3F-3283162A49BA}" type="datetimeFigureOut">
              <a:rPr lang="en-US"/>
              <a:pPr>
                <a:defRPr/>
              </a:pPr>
              <a:t>3/11/22</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pPr>
              <a:defRPr/>
            </a:pPr>
            <a:fld id="{4C776792-8DAF-40E4-8BFE-F572A877A79E}" type="slidenum">
              <a:rPr lang="en-US"/>
              <a:pPr>
                <a:defRPr/>
              </a:pPr>
              <a:t>‹#›</a:t>
            </a:fld>
            <a:endParaRPr lang="en-US"/>
          </a:p>
        </p:txBody>
      </p:sp>
    </p:spTree>
    <p:extLst>
      <p:ext uri="{BB962C8B-B14F-4D97-AF65-F5344CB8AC3E}">
        <p14:creationId xmlns:p14="http://schemas.microsoft.com/office/powerpoint/2010/main" val="3462590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atin typeface="Arial" pitchFamily="34" charset="0"/>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atin typeface="Arial" pitchFamily="34" charset="0"/>
              </a:defRPr>
            </a:lvl1pPr>
          </a:lstStyle>
          <a:p>
            <a:pPr>
              <a:defRPr/>
            </a:pPr>
            <a:fld id="{20194B77-A949-4472-AF28-F82182E888D2}" type="datetimeFigureOut">
              <a:rPr lang="en-US"/>
              <a:pPr>
                <a:defRPr/>
              </a:pPr>
              <a:t>3/11/22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atin typeface="Arial" pitchFamily="34" charset="0"/>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atin typeface="Arial" pitchFamily="34" charset="0"/>
              </a:defRPr>
            </a:lvl1pPr>
          </a:lstStyle>
          <a:p>
            <a:pPr>
              <a:defRPr/>
            </a:pPr>
            <a:fld id="{8C4DBFA0-E153-4FAE-87CE-1E856C41A756}" type="slidenum">
              <a:rPr lang="en-US"/>
              <a:pPr>
                <a:defRPr/>
              </a:pPr>
              <a:t>‹#›</a:t>
            </a:fld>
            <a:endParaRPr lang="en-US"/>
          </a:p>
        </p:txBody>
      </p:sp>
    </p:spTree>
    <p:extLst>
      <p:ext uri="{BB962C8B-B14F-4D97-AF65-F5344CB8AC3E}">
        <p14:creationId xmlns:p14="http://schemas.microsoft.com/office/powerpoint/2010/main" val="915652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8C4DBFA0-E153-4FAE-87CE-1E856C41A756}" type="slidenum">
              <a:rPr lang="en-US" smtClean="0"/>
              <a:pPr>
                <a:defRPr/>
              </a:pPr>
              <a:t>1</a:t>
            </a:fld>
            <a:endParaRPr lang="en-US"/>
          </a:p>
        </p:txBody>
      </p:sp>
    </p:spTree>
    <p:extLst>
      <p:ext uri="{BB962C8B-B14F-4D97-AF65-F5344CB8AC3E}">
        <p14:creationId xmlns:p14="http://schemas.microsoft.com/office/powerpoint/2010/main" val="22808960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8C4DBFA0-E153-4FAE-87CE-1E856C41A756}" type="slidenum">
              <a:rPr lang="en-US" smtClean="0"/>
              <a:pPr>
                <a:defRPr/>
              </a:pPr>
              <a:t>37</a:t>
            </a:fld>
            <a:endParaRPr lang="en-US"/>
          </a:p>
        </p:txBody>
      </p:sp>
    </p:spTree>
    <p:extLst>
      <p:ext uri="{BB962C8B-B14F-4D97-AF65-F5344CB8AC3E}">
        <p14:creationId xmlns:p14="http://schemas.microsoft.com/office/powerpoint/2010/main" val="19907464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accent3"/>
        </a:solidFill>
        <a:effectLst/>
      </p:bgPr>
    </p:bg>
    <p:spTree>
      <p:nvGrpSpPr>
        <p:cNvPr id="1" name=""/>
        <p:cNvGrpSpPr/>
        <p:nvPr/>
      </p:nvGrpSpPr>
      <p:grpSpPr>
        <a:xfrm>
          <a:off x="0" y="0"/>
          <a:ext cx="0" cy="0"/>
          <a:chOff x="0" y="0"/>
          <a:chExt cx="0" cy="0"/>
        </a:xfrm>
      </p:grpSpPr>
      <p:sp>
        <p:nvSpPr>
          <p:cNvPr id="4" name="Rectangle 3"/>
          <p:cNvSpPr/>
          <p:nvPr/>
        </p:nvSpPr>
        <p:spPr bwMode="ltGray">
          <a:xfrm>
            <a:off x="0" y="0"/>
            <a:ext cx="9144000" cy="5135563"/>
          </a:xfrm>
          <a:prstGeom prst="rect">
            <a:avLst/>
          </a:prstGeom>
          <a:solidFill>
            <a:schemeClr val="bg2"/>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bwMode="invGray">
          <a:xfrm>
            <a:off x="0" y="5127625"/>
            <a:ext cx="9144000" cy="46038"/>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ctrTitle"/>
          </p:nvPr>
        </p:nvSpPr>
        <p:spPr>
          <a:xfrm>
            <a:off x="685800" y="990600"/>
            <a:ext cx="7772400" cy="2819400"/>
          </a:xfrm>
        </p:spPr>
        <p:txBody>
          <a:bodyPr tIns="0" bIns="0" rtlCol="0" anchor="b">
            <a:normAutofit/>
            <a:scene3d>
              <a:camera prst="orthographicFront"/>
              <a:lightRig rig="threePt" dir="t">
                <a:rot lat="0" lon="0" rev="4800000"/>
              </a:lightRig>
            </a:scene3d>
            <a:sp3d prstMaterial="matte"/>
          </a:bodyPr>
          <a:lstStyle>
            <a:lvl1pPr algn="l">
              <a:lnSpc>
                <a:spcPct val="90000"/>
              </a:lnSpc>
              <a:defRPr sz="6000" b="0">
                <a:solidFill>
                  <a:schemeClr val="tx1"/>
                </a:solidFill>
                <a:latin typeface="+mj-lt"/>
              </a:defRPr>
            </a:lvl1pPr>
            <a:extLst/>
          </a:lstStyle>
          <a:p>
            <a:r>
              <a:rPr lang="en-US"/>
              <a:t>Click to edit Master title style</a:t>
            </a:r>
          </a:p>
        </p:txBody>
      </p:sp>
      <p:sp>
        <p:nvSpPr>
          <p:cNvPr id="12" name="Text Placeholder 11"/>
          <p:cNvSpPr>
            <a:spLocks noGrp="1"/>
          </p:cNvSpPr>
          <p:nvPr>
            <p:ph type="body" sz="quarter" idx="10" hasCustomPrompt="1"/>
          </p:nvPr>
        </p:nvSpPr>
        <p:spPr>
          <a:xfrm>
            <a:off x="152400" y="6048375"/>
            <a:ext cx="6019800" cy="733425"/>
          </a:xfrm>
        </p:spPr>
        <p:txBody>
          <a:bodyPr anchor="b"/>
          <a:lstStyle>
            <a:lvl1pPr marL="119062" indent="0">
              <a:buNone/>
              <a:defRPr lang="en-US" sz="1600" kern="1200" baseline="0" dirty="0" smtClean="0">
                <a:solidFill>
                  <a:schemeClr val="bg2"/>
                </a:solidFill>
                <a:latin typeface="+mn-lt"/>
                <a:ea typeface="+mn-ea"/>
                <a:cs typeface="+mn-cs"/>
              </a:defRPr>
            </a:lvl1pPr>
          </a:lstStyle>
          <a:p>
            <a:r>
              <a:rPr lang="en-US"/>
              <a:t>Meeting Name — Month DD, YYYY</a:t>
            </a:r>
          </a:p>
        </p:txBody>
      </p:sp>
      <p:pic>
        <p:nvPicPr>
          <p:cNvPr id="8" name="Picture 11">
            <a:extLst>
              <a:ext uri="{FF2B5EF4-FFF2-40B4-BE49-F238E27FC236}">
                <a16:creationId xmlns:a16="http://schemas.microsoft.com/office/drawing/2014/main" id="{B16E4F6F-1380-4C3B-B9C2-9C8B4E209E2A}"/>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bwMode="auto">
          <a:xfrm>
            <a:off x="7391400" y="6248400"/>
            <a:ext cx="1452182" cy="504741"/>
          </a:xfrm>
          <a:prstGeom prst="rect">
            <a:avLst/>
          </a:prstGeom>
          <a:noFill/>
          <a:ln w="9525">
            <a:noFill/>
            <a:miter lim="800000"/>
            <a:headEnd/>
            <a:tailEnd/>
          </a:ln>
        </p:spPr>
      </p:pic>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5" name="Title 1"/>
          <p:cNvSpPr txBox="1">
            <a:spLocks/>
          </p:cNvSpPr>
          <p:nvPr/>
        </p:nvSpPr>
        <p:spPr>
          <a:xfrm>
            <a:off x="430213" y="690563"/>
            <a:ext cx="7086600" cy="609600"/>
          </a:xfrm>
          <a:prstGeom prst="rect">
            <a:avLst/>
          </a:prstGeom>
        </p:spPr>
        <p:txBody>
          <a:bodyPr rIns="34290" anchor="ctr"/>
          <a:lstStyle>
            <a:lvl1pPr>
              <a:defRPr sz="2400"/>
            </a:lvl1pPr>
            <a:extLst/>
          </a:lstStyle>
          <a:p>
            <a:pPr fontAlgn="auto">
              <a:spcAft>
                <a:spcPts val="0"/>
              </a:spcAft>
              <a:defRPr/>
            </a:pPr>
            <a:endParaRPr lang="en-US" sz="3000" dirty="0">
              <a:solidFill>
                <a:schemeClr val="bg1"/>
              </a:solidFill>
              <a:latin typeface="+mj-lt"/>
              <a:ea typeface="+mj-ea"/>
              <a:cs typeface="+mj-cs"/>
            </a:endParaRPr>
          </a:p>
        </p:txBody>
      </p:sp>
      <p:sp>
        <p:nvSpPr>
          <p:cNvPr id="6" name="Slide Number Placeholder 5"/>
          <p:cNvSpPr txBox="1">
            <a:spLocks/>
          </p:cNvSpPr>
          <p:nvPr/>
        </p:nvSpPr>
        <p:spPr>
          <a:xfrm>
            <a:off x="8229601" y="6477000"/>
            <a:ext cx="733425" cy="274638"/>
          </a:xfrm>
          <a:prstGeom prst="rect">
            <a:avLst/>
          </a:prstGeom>
        </p:spPr>
        <p:txBody>
          <a:bodyPr bIns="0" anchor="b"/>
          <a:lstStyle>
            <a:lvl1pPr>
              <a:defRPr/>
            </a:lvl1pPr>
          </a:lstStyle>
          <a:p>
            <a:pPr algn="r" fontAlgn="auto">
              <a:spcBef>
                <a:spcPts val="0"/>
              </a:spcBef>
              <a:spcAft>
                <a:spcPts val="0"/>
              </a:spcAft>
              <a:defRPr/>
            </a:pPr>
            <a:fld id="{B26A067F-84F0-4FCB-91BD-A4BAD644B6F1}" type="slidenum">
              <a:rPr lang="en-US" sz="900" smtClean="0">
                <a:solidFill>
                  <a:schemeClr val="tx1">
                    <a:tint val="95000"/>
                  </a:schemeClr>
                </a:solidFill>
                <a:latin typeface="+mn-lt"/>
              </a:rPr>
              <a:pPr algn="r" fontAlgn="auto">
                <a:spcBef>
                  <a:spcPts val="0"/>
                </a:spcBef>
                <a:spcAft>
                  <a:spcPts val="0"/>
                </a:spcAft>
                <a:defRPr/>
              </a:pPr>
              <a:t>‹#›</a:t>
            </a:fld>
            <a:endParaRPr lang="en-US" sz="900" dirty="0">
              <a:solidFill>
                <a:schemeClr val="tx1">
                  <a:tint val="95000"/>
                </a:schemeClr>
              </a:solidFill>
              <a:latin typeface="+mn-lt"/>
            </a:endParaRPr>
          </a:p>
        </p:txBody>
      </p:sp>
      <p:sp>
        <p:nvSpPr>
          <p:cNvPr id="3" name="Content Placeholder 2"/>
          <p:cNvSpPr>
            <a:spLocks noGrp="1"/>
          </p:cNvSpPr>
          <p:nvPr>
            <p:ph idx="1"/>
          </p:nvPr>
        </p:nvSpPr>
        <p:spPr>
          <a:xfrm>
            <a:off x="381000" y="1600202"/>
            <a:ext cx="8382000" cy="4625975"/>
          </a:xfrm>
        </p:spPr>
        <p:txBody>
          <a:bodyPr/>
          <a:lstStyle>
            <a:lvl1pPr>
              <a:spcBef>
                <a:spcPts val="900"/>
              </a:spcBef>
              <a:defRPr sz="2400"/>
            </a:lvl1pPr>
            <a:lvl2pPr>
              <a:spcBef>
                <a:spcPts val="360"/>
              </a:spcBef>
              <a:defRPr sz="2100"/>
            </a:lvl2pPr>
            <a:lvl3pPr>
              <a:defRPr sz="1800"/>
            </a:lvl3pPr>
            <a:lvl4pPr>
              <a:defRPr sz="1350"/>
            </a:lvl4pPr>
            <a:lvl5pPr>
              <a:defRPr sz="135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ext Placeholder 8"/>
          <p:cNvSpPr>
            <a:spLocks noGrp="1"/>
          </p:cNvSpPr>
          <p:nvPr>
            <p:ph type="body" sz="quarter" idx="13"/>
          </p:nvPr>
        </p:nvSpPr>
        <p:spPr>
          <a:xfrm>
            <a:off x="304801" y="152400"/>
            <a:ext cx="8537222" cy="457200"/>
          </a:xfrm>
        </p:spPr>
        <p:txBody>
          <a:bodyPr/>
          <a:lstStyle>
            <a:lvl1pPr algn="l" rtl="0" eaLnBrk="0" fontAlgn="base" hangingPunct="0">
              <a:spcBef>
                <a:spcPct val="0"/>
              </a:spcBef>
              <a:spcAft>
                <a:spcPct val="0"/>
              </a:spcAft>
              <a:buNone/>
              <a:defRPr lang="en-US" sz="1500" b="1" kern="1200" dirty="0" smtClean="0">
                <a:solidFill>
                  <a:schemeClr val="bg2"/>
                </a:solidFill>
                <a:latin typeface="+mj-lt"/>
                <a:ea typeface="+mj-ea"/>
                <a:cs typeface="+mj-cs"/>
              </a:defRPr>
            </a:lvl1pPr>
          </a:lstStyle>
          <a:p>
            <a:pPr lvl="0"/>
            <a:r>
              <a:rPr lang="en-US"/>
              <a:t>Click to edit Master text styles</a:t>
            </a:r>
          </a:p>
        </p:txBody>
      </p:sp>
      <p:sp>
        <p:nvSpPr>
          <p:cNvPr id="12" name="Title 11"/>
          <p:cNvSpPr>
            <a:spLocks noGrp="1"/>
          </p:cNvSpPr>
          <p:nvPr>
            <p:ph type="title"/>
          </p:nvPr>
        </p:nvSpPr>
        <p:spPr>
          <a:xfrm>
            <a:off x="381000" y="533400"/>
            <a:ext cx="8382000" cy="838200"/>
          </a:xfrm>
        </p:spPr>
        <p:txBody>
          <a:bodyPr/>
          <a:lstStyle>
            <a:lvl1pPr>
              <a:defRPr sz="3000"/>
            </a:lvl1pPr>
          </a:lstStyle>
          <a:p>
            <a:r>
              <a:rPr lang="en-US"/>
              <a:t>Click to edit Master title style</a:t>
            </a:r>
            <a:endParaRPr lang="en-US" dirty="0"/>
          </a:p>
        </p:txBody>
      </p:sp>
      <p:sp>
        <p:nvSpPr>
          <p:cNvPr id="7" name="Date Placeholder 3"/>
          <p:cNvSpPr>
            <a:spLocks noGrp="1"/>
          </p:cNvSpPr>
          <p:nvPr>
            <p:ph type="dt" sz="half" idx="14"/>
          </p:nvPr>
        </p:nvSpPr>
        <p:spPr/>
        <p:txBody>
          <a:bodyPr/>
          <a:lstStyle>
            <a:lvl1pPr>
              <a:defRPr/>
            </a:lvl1pPr>
          </a:lstStyle>
          <a:p>
            <a:pPr>
              <a:defRPr/>
            </a:pPr>
            <a:endParaRPr lang="en-US"/>
          </a:p>
        </p:txBody>
      </p:sp>
      <p:sp>
        <p:nvSpPr>
          <p:cNvPr id="8" name="Footer Placeholder 4"/>
          <p:cNvSpPr>
            <a:spLocks noGrp="1"/>
          </p:cNvSpPr>
          <p:nvPr>
            <p:ph type="ftr" sz="quarter" idx="15"/>
          </p:nvPr>
        </p:nvSpPr>
        <p:spPr/>
        <p:txBody>
          <a:bodyPr/>
          <a:lstStyle>
            <a:lvl1pPr>
              <a:defRPr/>
            </a:lvl1pPr>
          </a:lstStyle>
          <a:p>
            <a:pPr>
              <a:defRPr/>
            </a:pPr>
            <a:endParaRPr lang="en-US"/>
          </a:p>
        </p:txBody>
      </p:sp>
    </p:spTree>
    <p:extLst>
      <p:ext uri="{BB962C8B-B14F-4D97-AF65-F5344CB8AC3E}">
        <p14:creationId xmlns:p14="http://schemas.microsoft.com/office/powerpoint/2010/main" val="63122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Title 1"/>
          <p:cNvSpPr txBox="1">
            <a:spLocks/>
          </p:cNvSpPr>
          <p:nvPr/>
        </p:nvSpPr>
        <p:spPr>
          <a:xfrm>
            <a:off x="430213" y="690563"/>
            <a:ext cx="7086600" cy="609600"/>
          </a:xfrm>
          <a:prstGeom prst="rect">
            <a:avLst/>
          </a:prstGeom>
        </p:spPr>
        <p:txBody>
          <a:bodyPr rIns="45720" anchor="ctr"/>
          <a:lstStyle>
            <a:lvl1pPr>
              <a:defRPr sz="2400"/>
            </a:lvl1pPr>
            <a:extLst/>
          </a:lstStyle>
          <a:p>
            <a:pPr fontAlgn="auto">
              <a:spcAft>
                <a:spcPts val="0"/>
              </a:spcAft>
              <a:defRPr/>
            </a:pPr>
            <a:endParaRPr lang="en-US" sz="4000">
              <a:solidFill>
                <a:schemeClr val="bg1"/>
              </a:solidFill>
              <a:latin typeface="+mj-lt"/>
              <a:ea typeface="+mj-ea"/>
              <a:cs typeface="+mj-cs"/>
            </a:endParaRPr>
          </a:p>
        </p:txBody>
      </p:sp>
      <p:sp>
        <p:nvSpPr>
          <p:cNvPr id="6" name="Slide Number Placeholder 5"/>
          <p:cNvSpPr txBox="1">
            <a:spLocks/>
          </p:cNvSpPr>
          <p:nvPr/>
        </p:nvSpPr>
        <p:spPr>
          <a:xfrm>
            <a:off x="8229600" y="6477000"/>
            <a:ext cx="733425" cy="274638"/>
          </a:xfrm>
          <a:prstGeom prst="rect">
            <a:avLst/>
          </a:prstGeom>
        </p:spPr>
        <p:txBody>
          <a:bodyPr bIns="0" anchor="b"/>
          <a:lstStyle>
            <a:lvl1pPr>
              <a:defRPr/>
            </a:lvl1pPr>
          </a:lstStyle>
          <a:p>
            <a:pPr algn="r" fontAlgn="auto">
              <a:spcBef>
                <a:spcPts val="0"/>
              </a:spcBef>
              <a:spcAft>
                <a:spcPts val="0"/>
              </a:spcAft>
              <a:defRPr/>
            </a:pPr>
            <a:fld id="{B26A067F-84F0-4FCB-91BD-A4BAD644B6F1}" type="slidenum">
              <a:rPr lang="en-US" sz="1200" smtClean="0">
                <a:solidFill>
                  <a:schemeClr val="tx1">
                    <a:tint val="95000"/>
                  </a:schemeClr>
                </a:solidFill>
                <a:latin typeface="+mn-lt"/>
              </a:rPr>
              <a:pPr algn="r" fontAlgn="auto">
                <a:spcBef>
                  <a:spcPts val="0"/>
                </a:spcBef>
                <a:spcAft>
                  <a:spcPts val="0"/>
                </a:spcAft>
                <a:defRPr/>
              </a:pPr>
              <a:t>‹#›</a:t>
            </a:fld>
            <a:endParaRPr lang="en-US" sz="1200">
              <a:solidFill>
                <a:schemeClr val="tx1">
                  <a:tint val="95000"/>
                </a:schemeClr>
              </a:solidFill>
              <a:latin typeface="+mn-lt"/>
            </a:endParaRPr>
          </a:p>
        </p:txBody>
      </p:sp>
      <p:sp>
        <p:nvSpPr>
          <p:cNvPr id="3" name="Content Placeholder 2"/>
          <p:cNvSpPr>
            <a:spLocks noGrp="1"/>
          </p:cNvSpPr>
          <p:nvPr>
            <p:ph idx="1"/>
          </p:nvPr>
        </p:nvSpPr>
        <p:spPr>
          <a:xfrm>
            <a:off x="381000" y="1600200"/>
            <a:ext cx="8382000" cy="4625975"/>
          </a:xfrm>
        </p:spPr>
        <p:txBody>
          <a:bodyPr/>
          <a:lstStyle>
            <a:lvl1pPr>
              <a:spcBef>
                <a:spcPts val="1200"/>
              </a:spcBef>
              <a:defRPr sz="3200"/>
            </a:lvl1pPr>
            <a:lvl2pPr>
              <a:spcBef>
                <a:spcPts val="480"/>
              </a:spcBef>
              <a:defRPr sz="2800"/>
            </a:lvl2pPr>
            <a:lvl3pPr>
              <a:defRPr sz="24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 Placeholder 8"/>
          <p:cNvSpPr>
            <a:spLocks noGrp="1"/>
          </p:cNvSpPr>
          <p:nvPr>
            <p:ph type="body" sz="quarter" idx="13"/>
          </p:nvPr>
        </p:nvSpPr>
        <p:spPr>
          <a:xfrm>
            <a:off x="304800" y="152400"/>
            <a:ext cx="8537222" cy="457200"/>
          </a:xfrm>
        </p:spPr>
        <p:txBody>
          <a:bodyPr/>
          <a:lstStyle>
            <a:lvl1pPr algn="l" rtl="0" eaLnBrk="0" fontAlgn="base" hangingPunct="0">
              <a:spcBef>
                <a:spcPct val="0"/>
              </a:spcBef>
              <a:spcAft>
                <a:spcPct val="0"/>
              </a:spcAft>
              <a:buNone/>
              <a:defRPr lang="en-US" sz="2000" b="1" kern="1200" dirty="0" smtClean="0">
                <a:solidFill>
                  <a:schemeClr val="bg2"/>
                </a:solidFill>
                <a:latin typeface="+mj-lt"/>
                <a:ea typeface="+mj-ea"/>
                <a:cs typeface="+mj-cs"/>
              </a:defRPr>
            </a:lvl1pPr>
          </a:lstStyle>
          <a:p>
            <a:pPr lvl="0"/>
            <a:r>
              <a:rPr lang="en-US"/>
              <a:t>Click to edit Master text styles</a:t>
            </a:r>
          </a:p>
        </p:txBody>
      </p:sp>
      <p:sp>
        <p:nvSpPr>
          <p:cNvPr id="12" name="Title 11"/>
          <p:cNvSpPr>
            <a:spLocks noGrp="1"/>
          </p:cNvSpPr>
          <p:nvPr>
            <p:ph type="title"/>
          </p:nvPr>
        </p:nvSpPr>
        <p:spPr>
          <a:xfrm>
            <a:off x="381000" y="533400"/>
            <a:ext cx="8382000" cy="838200"/>
          </a:xfrm>
        </p:spPr>
        <p:txBody>
          <a:bodyPr/>
          <a:lstStyle>
            <a:lvl1pPr>
              <a:defRPr sz="4000"/>
            </a:lvl1pPr>
          </a:lstStyle>
          <a:p>
            <a:r>
              <a:rPr lang="en-US"/>
              <a:t>Click to edit Master title style</a:t>
            </a:r>
          </a:p>
        </p:txBody>
      </p:sp>
      <p:sp>
        <p:nvSpPr>
          <p:cNvPr id="7" name="Date Placeholder 3"/>
          <p:cNvSpPr>
            <a:spLocks noGrp="1"/>
          </p:cNvSpPr>
          <p:nvPr>
            <p:ph type="dt" sz="half" idx="14"/>
          </p:nvPr>
        </p:nvSpPr>
        <p:spPr/>
        <p:txBody>
          <a:bodyPr/>
          <a:lstStyle>
            <a:lvl1pPr>
              <a:defRPr/>
            </a:lvl1pPr>
          </a:lstStyle>
          <a:p>
            <a:pPr>
              <a:defRPr/>
            </a:pPr>
            <a:endParaRPr lang="en-US"/>
          </a:p>
        </p:txBody>
      </p:sp>
      <p:sp>
        <p:nvSpPr>
          <p:cNvPr id="8" name="Footer Placeholder 4"/>
          <p:cNvSpPr>
            <a:spLocks noGrp="1"/>
          </p:cNvSpPr>
          <p:nvPr>
            <p:ph type="ftr" sz="quarter" idx="15"/>
          </p:nvPr>
        </p:nvSpPr>
        <p:spPr/>
        <p:txBody>
          <a:bodyPr/>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ong Title and Content">
    <p:spTree>
      <p:nvGrpSpPr>
        <p:cNvPr id="1" name=""/>
        <p:cNvGrpSpPr/>
        <p:nvPr/>
      </p:nvGrpSpPr>
      <p:grpSpPr>
        <a:xfrm>
          <a:off x="0" y="0"/>
          <a:ext cx="0" cy="0"/>
          <a:chOff x="0" y="0"/>
          <a:chExt cx="0" cy="0"/>
        </a:xfrm>
      </p:grpSpPr>
      <p:sp>
        <p:nvSpPr>
          <p:cNvPr id="5" name="Rectangle 4"/>
          <p:cNvSpPr/>
          <p:nvPr/>
        </p:nvSpPr>
        <p:spPr bwMode="ltGray">
          <a:xfrm>
            <a:off x="0" y="0"/>
            <a:ext cx="9144000" cy="1905000"/>
          </a:xfrm>
          <a:prstGeom prst="rect">
            <a:avLst/>
          </a:prstGeom>
          <a:solidFill>
            <a:schemeClr val="tx2"/>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bwMode="invGray">
          <a:xfrm>
            <a:off x="0" y="1860550"/>
            <a:ext cx="9144000" cy="4445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Slide Number Placeholder 5"/>
          <p:cNvSpPr txBox="1">
            <a:spLocks/>
          </p:cNvSpPr>
          <p:nvPr/>
        </p:nvSpPr>
        <p:spPr>
          <a:xfrm>
            <a:off x="8229600" y="6477000"/>
            <a:ext cx="733425" cy="274638"/>
          </a:xfrm>
          <a:prstGeom prst="rect">
            <a:avLst/>
          </a:prstGeom>
        </p:spPr>
        <p:txBody>
          <a:bodyPr bIns="0" anchor="b"/>
          <a:lstStyle>
            <a:lvl1pPr>
              <a:defRPr/>
            </a:lvl1pPr>
          </a:lstStyle>
          <a:p>
            <a:pPr algn="r" fontAlgn="auto">
              <a:spcBef>
                <a:spcPts val="0"/>
              </a:spcBef>
              <a:spcAft>
                <a:spcPts val="0"/>
              </a:spcAft>
              <a:defRPr/>
            </a:pPr>
            <a:fld id="{2089E3F3-A662-46B0-A7D1-E104A41C228F}" type="slidenum">
              <a:rPr lang="en-US" sz="1200" smtClean="0">
                <a:solidFill>
                  <a:schemeClr val="tx1">
                    <a:tint val="95000"/>
                  </a:schemeClr>
                </a:solidFill>
                <a:latin typeface="+mn-lt"/>
              </a:rPr>
              <a:pPr algn="r" fontAlgn="auto">
                <a:spcBef>
                  <a:spcPts val="0"/>
                </a:spcBef>
                <a:spcAft>
                  <a:spcPts val="0"/>
                </a:spcAft>
                <a:defRPr/>
              </a:pPr>
              <a:t>‹#›</a:t>
            </a:fld>
            <a:endParaRPr lang="en-US" sz="1200">
              <a:solidFill>
                <a:schemeClr val="tx1">
                  <a:tint val="95000"/>
                </a:schemeClr>
              </a:solidFill>
              <a:latin typeface="+mn-lt"/>
            </a:endParaRPr>
          </a:p>
        </p:txBody>
      </p:sp>
      <p:sp>
        <p:nvSpPr>
          <p:cNvPr id="10" name="Content Placeholder 2"/>
          <p:cNvSpPr>
            <a:spLocks noGrp="1"/>
          </p:cNvSpPr>
          <p:nvPr>
            <p:ph idx="1"/>
          </p:nvPr>
        </p:nvSpPr>
        <p:spPr>
          <a:xfrm>
            <a:off x="457200" y="2057400"/>
            <a:ext cx="8382000" cy="4321175"/>
          </a:xfrm>
        </p:spPr>
        <p:txBody>
          <a:bodyPr/>
          <a:lstStyle>
            <a:lvl1pPr>
              <a:spcBef>
                <a:spcPts val="1200"/>
              </a:spcBef>
              <a:defRPr sz="3200"/>
            </a:lvl1pPr>
            <a:lvl2pPr>
              <a:spcBef>
                <a:spcPts val="480"/>
              </a:spcBef>
              <a:defRPr sz="2800"/>
            </a:lvl2pPr>
            <a:lvl3pPr>
              <a:defRPr sz="24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ext Placeholder 8"/>
          <p:cNvSpPr>
            <a:spLocks noGrp="1"/>
          </p:cNvSpPr>
          <p:nvPr>
            <p:ph type="body" sz="quarter" idx="13"/>
          </p:nvPr>
        </p:nvSpPr>
        <p:spPr>
          <a:xfrm>
            <a:off x="225778" y="152400"/>
            <a:ext cx="8537222" cy="457200"/>
          </a:xfrm>
        </p:spPr>
        <p:txBody>
          <a:bodyPr/>
          <a:lstStyle>
            <a:lvl1pPr algn="l" rtl="0" eaLnBrk="0" fontAlgn="base" hangingPunct="0">
              <a:spcBef>
                <a:spcPct val="0"/>
              </a:spcBef>
              <a:spcAft>
                <a:spcPct val="0"/>
              </a:spcAft>
              <a:buNone/>
              <a:defRPr lang="en-US" sz="2000" b="1" kern="1200" dirty="0" smtClean="0">
                <a:solidFill>
                  <a:schemeClr val="bg2"/>
                </a:solidFill>
                <a:latin typeface="+mj-lt"/>
                <a:ea typeface="+mj-ea"/>
                <a:cs typeface="+mj-cs"/>
              </a:defRPr>
            </a:lvl1pPr>
          </a:lstStyle>
          <a:p>
            <a:pPr lvl="0"/>
            <a:r>
              <a:rPr lang="en-US"/>
              <a:t>Click to edit Master text styles</a:t>
            </a:r>
          </a:p>
        </p:txBody>
      </p:sp>
      <p:sp>
        <p:nvSpPr>
          <p:cNvPr id="11" name="Title 11"/>
          <p:cNvSpPr>
            <a:spLocks noGrp="1"/>
          </p:cNvSpPr>
          <p:nvPr>
            <p:ph type="title"/>
          </p:nvPr>
        </p:nvSpPr>
        <p:spPr>
          <a:xfrm>
            <a:off x="304800" y="609600"/>
            <a:ext cx="8382000" cy="1219200"/>
          </a:xfrm>
        </p:spPr>
        <p:txBody>
          <a:bodyPr/>
          <a:lstStyle>
            <a:lvl1pPr>
              <a:lnSpc>
                <a:spcPts val="4200"/>
              </a:lnSpc>
              <a:defRPr sz="4000"/>
            </a:lvl1pPr>
          </a:lstStyle>
          <a:p>
            <a:r>
              <a:rPr lang="en-US"/>
              <a:t>Click to edit Master title style</a:t>
            </a:r>
          </a:p>
        </p:txBody>
      </p:sp>
      <p:sp>
        <p:nvSpPr>
          <p:cNvPr id="8" name="Date Placeholder 2"/>
          <p:cNvSpPr>
            <a:spLocks noGrp="1"/>
          </p:cNvSpPr>
          <p:nvPr>
            <p:ph type="dt" sz="half" idx="14"/>
          </p:nvPr>
        </p:nvSpPr>
        <p:spPr/>
        <p:txBody>
          <a:bodyPr/>
          <a:lstStyle>
            <a:lvl1pPr>
              <a:defRPr/>
            </a:lvl1pPr>
          </a:lstStyle>
          <a:p>
            <a:pPr>
              <a:defRPr/>
            </a:pPr>
            <a:endParaRPr lang="en-US"/>
          </a:p>
        </p:txBody>
      </p:sp>
      <p:sp>
        <p:nvSpPr>
          <p:cNvPr id="9" name="Footer Placeholder 3"/>
          <p:cNvSpPr>
            <a:spLocks noGrp="1"/>
          </p:cNvSpPr>
          <p:nvPr>
            <p:ph type="ftr" sz="quarter" idx="15"/>
          </p:nvPr>
        </p:nvSpPr>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3"/>
        </a:solidFill>
        <a:effectLst/>
      </p:bgPr>
    </p:bg>
    <p:spTree>
      <p:nvGrpSpPr>
        <p:cNvPr id="1" name=""/>
        <p:cNvGrpSpPr/>
        <p:nvPr/>
      </p:nvGrpSpPr>
      <p:grpSpPr>
        <a:xfrm>
          <a:off x="0" y="0"/>
          <a:ext cx="0" cy="0"/>
          <a:chOff x="0" y="0"/>
          <a:chExt cx="0" cy="0"/>
        </a:xfrm>
      </p:grpSpPr>
      <p:sp>
        <p:nvSpPr>
          <p:cNvPr id="4" name="Rectangle 3"/>
          <p:cNvSpPr/>
          <p:nvPr/>
        </p:nvSpPr>
        <p:spPr bwMode="ltGray">
          <a:xfrm>
            <a:off x="0" y="0"/>
            <a:ext cx="9144000" cy="2601913"/>
          </a:xfrm>
          <a:prstGeom prst="rect">
            <a:avLst/>
          </a:prstGeom>
          <a:solidFill>
            <a:schemeClr val="bg2"/>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bwMode="invGray">
          <a:xfrm>
            <a:off x="0" y="2601913"/>
            <a:ext cx="9144000" cy="46037"/>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533400" y="118872"/>
            <a:ext cx="8229600" cy="1636776"/>
          </a:xfrm>
        </p:spPr>
        <p:txBody>
          <a:bodyPr tIns="0" rIns="91440" bIns="0" rtlCol="0" anchor="b">
            <a:normAutofit/>
            <a:scene3d>
              <a:camera prst="orthographicFront"/>
              <a:lightRig rig="threePt" dir="t">
                <a:rot lat="0" lon="0" rev="4800000"/>
              </a:lightRig>
            </a:scene3d>
            <a:sp3d prstMaterial="matte"/>
          </a:bodyPr>
          <a:lstStyle>
            <a:lvl1pPr algn="l">
              <a:defRPr sz="4400" b="1" cap="none" baseline="0">
                <a:solidFill>
                  <a:schemeClr val="tx2"/>
                </a:solidFill>
              </a:defRPr>
            </a:lvl1pPr>
            <a:extLst/>
          </a:lstStyle>
          <a:p>
            <a:r>
              <a:rPr lang="en-US"/>
              <a:t>Click to edit Master title style</a:t>
            </a:r>
          </a:p>
        </p:txBody>
      </p:sp>
      <p:sp>
        <p:nvSpPr>
          <p:cNvPr id="3" name="Text Placeholder 2"/>
          <p:cNvSpPr>
            <a:spLocks noGrp="1"/>
          </p:cNvSpPr>
          <p:nvPr>
            <p:ph type="body" idx="1"/>
          </p:nvPr>
        </p:nvSpPr>
        <p:spPr>
          <a:xfrm>
            <a:off x="524009" y="1828800"/>
            <a:ext cx="8238991" cy="685800"/>
          </a:xfrm>
        </p:spPr>
        <p:txBody>
          <a:bodyPr lIns="146304" tIns="0" rIns="45720" bIns="0"/>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a:r>
              <a:rPr lang="en-US"/>
              <a:t>Click to edit Master text styles</a:t>
            </a:r>
          </a:p>
        </p:txBody>
      </p:sp>
      <p:sp>
        <p:nvSpPr>
          <p:cNvPr id="6" name="Date Placeholder 3"/>
          <p:cNvSpPr>
            <a:spLocks noGrp="1"/>
          </p:cNvSpPr>
          <p:nvPr>
            <p:ph type="dt" sz="half" idx="10"/>
          </p:nvPr>
        </p:nvSpPr>
        <p:spPr/>
        <p:txBody>
          <a:bodyPr/>
          <a:lstStyle>
            <a:lvl1pPr>
              <a:defRPr/>
            </a:lvl1pPr>
          </a:lstStyle>
          <a:p>
            <a:pPr>
              <a:defRPr/>
            </a:pPr>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A566F930-4FD0-44EA-B6E9-27C19B13C7B2}"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Slide Number Placeholder 5"/>
          <p:cNvSpPr txBox="1">
            <a:spLocks/>
          </p:cNvSpPr>
          <p:nvPr/>
        </p:nvSpPr>
        <p:spPr>
          <a:xfrm>
            <a:off x="8229600" y="6477000"/>
            <a:ext cx="733425" cy="274638"/>
          </a:xfrm>
          <a:prstGeom prst="rect">
            <a:avLst/>
          </a:prstGeom>
        </p:spPr>
        <p:txBody>
          <a:bodyPr bIns="0" anchor="b"/>
          <a:lstStyle>
            <a:lvl1pPr>
              <a:defRPr/>
            </a:lvl1pPr>
          </a:lstStyle>
          <a:p>
            <a:pPr algn="r" fontAlgn="auto">
              <a:spcBef>
                <a:spcPts val="0"/>
              </a:spcBef>
              <a:spcAft>
                <a:spcPts val="0"/>
              </a:spcAft>
              <a:defRPr/>
            </a:pPr>
            <a:fld id="{DC8E82DE-B153-45E1-940C-6CE8844F02AA}" type="slidenum">
              <a:rPr lang="en-US" sz="1200" smtClean="0">
                <a:solidFill>
                  <a:schemeClr val="tx1">
                    <a:tint val="95000"/>
                  </a:schemeClr>
                </a:solidFill>
                <a:latin typeface="+mn-lt"/>
              </a:rPr>
              <a:pPr algn="r" fontAlgn="auto">
                <a:spcBef>
                  <a:spcPts val="0"/>
                </a:spcBef>
                <a:spcAft>
                  <a:spcPts val="0"/>
                </a:spcAft>
                <a:defRPr/>
              </a:pPr>
              <a:t>‹#›</a:t>
            </a:fld>
            <a:endParaRPr lang="en-US" sz="1200">
              <a:solidFill>
                <a:schemeClr val="tx1">
                  <a:tint val="95000"/>
                </a:schemeClr>
              </a:solidFill>
              <a:latin typeface="+mn-lt"/>
            </a:endParaRPr>
          </a:p>
        </p:txBody>
      </p:sp>
      <p:sp>
        <p:nvSpPr>
          <p:cNvPr id="3" name="Content Placeholder 2"/>
          <p:cNvSpPr>
            <a:spLocks noGrp="1"/>
          </p:cNvSpPr>
          <p:nvPr>
            <p:ph sz="half" idx="1"/>
          </p:nvPr>
        </p:nvSpPr>
        <p:spPr>
          <a:xfrm>
            <a:off x="304800" y="1773936"/>
            <a:ext cx="4191000" cy="4623816"/>
          </a:xfrm>
        </p:spPr>
        <p:txBody>
          <a:bodyPr lIns="91440"/>
          <a:lstStyle>
            <a:lvl1pPr>
              <a:defRPr sz="3200"/>
            </a:lvl1pPr>
            <a:lvl2pPr>
              <a:defRPr sz="2800"/>
            </a:lvl2pPr>
            <a:lvl3pPr>
              <a:defRPr sz="2400"/>
            </a:lvl3pPr>
            <a:lvl4pPr>
              <a:defRPr sz="1800"/>
            </a:lvl4pPr>
            <a:lvl5pPr>
              <a:defRPr sz="1800"/>
            </a:lvl5pPr>
            <a:lvl6pPr>
              <a:defRPr sz="1800"/>
            </a:lvl6pPr>
            <a:lvl7pPr>
              <a:defRPr sz="1800"/>
            </a:lvl7pPr>
            <a:lvl8pPr>
              <a:defRPr sz="1800"/>
            </a:lvl8pPr>
            <a:lvl9pPr>
              <a:defRPr sz="1800"/>
            </a:lvl9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73936"/>
            <a:ext cx="4114800" cy="4623816"/>
          </a:xfrm>
        </p:spPr>
        <p:txBody>
          <a:bodyPr/>
          <a:lstStyle>
            <a:lvl1pPr>
              <a:defRPr sz="3200"/>
            </a:lvl1pPr>
            <a:lvl2pPr>
              <a:defRPr sz="2800"/>
            </a:lvl2pPr>
            <a:lvl3pPr>
              <a:defRPr sz="2400"/>
            </a:lvl3pPr>
            <a:lvl4pPr>
              <a:defRPr sz="1800"/>
            </a:lvl4pPr>
            <a:lvl5pPr>
              <a:defRPr sz="1800"/>
            </a:lvl5pPr>
            <a:lvl6pPr>
              <a:defRPr sz="1800"/>
            </a:lvl6pPr>
            <a:lvl7pPr>
              <a:defRPr sz="1800"/>
            </a:lvl7pPr>
            <a:lvl8pPr>
              <a:defRPr sz="1800"/>
            </a:lvl8pPr>
            <a:lvl9pPr>
              <a:defRPr sz="1800"/>
            </a:lvl9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 Placeholder 8"/>
          <p:cNvSpPr>
            <a:spLocks noGrp="1"/>
          </p:cNvSpPr>
          <p:nvPr>
            <p:ph type="body" sz="quarter" idx="16"/>
          </p:nvPr>
        </p:nvSpPr>
        <p:spPr>
          <a:xfrm>
            <a:off x="228600" y="152400"/>
            <a:ext cx="8382000" cy="457200"/>
          </a:xfrm>
        </p:spPr>
        <p:txBody>
          <a:bodyPr/>
          <a:lstStyle>
            <a:lvl1pPr algn="l" rtl="0" eaLnBrk="0" fontAlgn="base" hangingPunct="0">
              <a:spcBef>
                <a:spcPct val="0"/>
              </a:spcBef>
              <a:spcAft>
                <a:spcPct val="0"/>
              </a:spcAft>
              <a:buNone/>
              <a:defRPr lang="en-US" sz="2000" b="1" kern="1200" dirty="0" smtClean="0">
                <a:solidFill>
                  <a:schemeClr val="bg2"/>
                </a:solidFill>
                <a:latin typeface="+mj-lt"/>
                <a:ea typeface="+mj-ea"/>
                <a:cs typeface="+mj-cs"/>
              </a:defRPr>
            </a:lvl1pPr>
          </a:lstStyle>
          <a:p>
            <a:pPr lvl="0"/>
            <a:r>
              <a:rPr lang="en-US"/>
              <a:t>Click to edit Master text styles</a:t>
            </a:r>
          </a:p>
        </p:txBody>
      </p:sp>
      <p:sp>
        <p:nvSpPr>
          <p:cNvPr id="13" name="Title 11"/>
          <p:cNvSpPr>
            <a:spLocks noGrp="1"/>
          </p:cNvSpPr>
          <p:nvPr>
            <p:ph type="title"/>
          </p:nvPr>
        </p:nvSpPr>
        <p:spPr>
          <a:xfrm>
            <a:off x="304800" y="533400"/>
            <a:ext cx="8229600" cy="838200"/>
          </a:xfrm>
        </p:spPr>
        <p:txBody>
          <a:bodyPr/>
          <a:lstStyle>
            <a:lvl1pPr>
              <a:defRPr sz="4000"/>
            </a:lvl1pPr>
          </a:lstStyle>
          <a:p>
            <a:r>
              <a:rPr lang="en-US"/>
              <a:t>Click to edit Master title style</a:t>
            </a:r>
          </a:p>
        </p:txBody>
      </p:sp>
      <p:sp>
        <p:nvSpPr>
          <p:cNvPr id="7" name="Date Placeholder 3"/>
          <p:cNvSpPr>
            <a:spLocks noGrp="1"/>
          </p:cNvSpPr>
          <p:nvPr>
            <p:ph type="dt" sz="half" idx="17"/>
          </p:nvPr>
        </p:nvSpPr>
        <p:spPr/>
        <p:txBody>
          <a:bodyPr/>
          <a:lstStyle>
            <a:lvl1pPr>
              <a:defRPr/>
            </a:lvl1pPr>
          </a:lstStyle>
          <a:p>
            <a:pPr>
              <a:defRPr/>
            </a:pPr>
            <a:endParaRPr lang="en-US"/>
          </a:p>
        </p:txBody>
      </p:sp>
      <p:sp>
        <p:nvSpPr>
          <p:cNvPr id="8" name="Footer Placeholder 4"/>
          <p:cNvSpPr>
            <a:spLocks noGrp="1"/>
          </p:cNvSpPr>
          <p:nvPr>
            <p:ph type="ftr" sz="quarter" idx="18"/>
          </p:nvPr>
        </p:nvSpPr>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Slide Number Placeholder 5"/>
          <p:cNvSpPr txBox="1">
            <a:spLocks/>
          </p:cNvSpPr>
          <p:nvPr/>
        </p:nvSpPr>
        <p:spPr>
          <a:xfrm>
            <a:off x="8229600" y="6477000"/>
            <a:ext cx="733425" cy="274638"/>
          </a:xfrm>
          <a:prstGeom prst="rect">
            <a:avLst/>
          </a:prstGeom>
        </p:spPr>
        <p:txBody>
          <a:bodyPr bIns="0" anchor="b"/>
          <a:lstStyle>
            <a:lvl1pPr>
              <a:defRPr/>
            </a:lvl1pPr>
          </a:lstStyle>
          <a:p>
            <a:pPr algn="r" fontAlgn="auto">
              <a:spcBef>
                <a:spcPts val="0"/>
              </a:spcBef>
              <a:spcAft>
                <a:spcPts val="0"/>
              </a:spcAft>
              <a:defRPr/>
            </a:pPr>
            <a:fld id="{2E95CEF2-63C7-41D1-AC3B-F11D0AEA6F1D}" type="slidenum">
              <a:rPr lang="en-US" sz="1200" smtClean="0">
                <a:solidFill>
                  <a:schemeClr val="tx1">
                    <a:tint val="95000"/>
                  </a:schemeClr>
                </a:solidFill>
                <a:latin typeface="+mn-lt"/>
              </a:rPr>
              <a:pPr algn="r" fontAlgn="auto">
                <a:spcBef>
                  <a:spcPts val="0"/>
                </a:spcBef>
                <a:spcAft>
                  <a:spcPts val="0"/>
                </a:spcAft>
                <a:defRPr/>
              </a:pPr>
              <a:t>‹#›</a:t>
            </a:fld>
            <a:endParaRPr lang="en-US" sz="1200">
              <a:solidFill>
                <a:schemeClr val="tx1">
                  <a:tint val="95000"/>
                </a:schemeClr>
              </a:solidFill>
              <a:latin typeface="+mn-lt"/>
            </a:endParaRPr>
          </a:p>
        </p:txBody>
      </p:sp>
      <p:sp>
        <p:nvSpPr>
          <p:cNvPr id="10" name="Text Placeholder 8"/>
          <p:cNvSpPr>
            <a:spLocks noGrp="1"/>
          </p:cNvSpPr>
          <p:nvPr>
            <p:ph type="body" sz="quarter" idx="16"/>
          </p:nvPr>
        </p:nvSpPr>
        <p:spPr>
          <a:xfrm>
            <a:off x="228600" y="152400"/>
            <a:ext cx="8382000" cy="457200"/>
          </a:xfrm>
        </p:spPr>
        <p:txBody>
          <a:bodyPr/>
          <a:lstStyle>
            <a:lvl1pPr algn="l" rtl="0" eaLnBrk="0" fontAlgn="base" hangingPunct="0">
              <a:spcBef>
                <a:spcPct val="0"/>
              </a:spcBef>
              <a:spcAft>
                <a:spcPct val="0"/>
              </a:spcAft>
              <a:buNone/>
              <a:defRPr lang="en-US" sz="2000" b="1" kern="1200" dirty="0" smtClean="0">
                <a:solidFill>
                  <a:schemeClr val="bg2"/>
                </a:solidFill>
                <a:latin typeface="+mj-lt"/>
                <a:ea typeface="+mj-ea"/>
                <a:cs typeface="+mj-cs"/>
              </a:defRPr>
            </a:lvl1pPr>
          </a:lstStyle>
          <a:p>
            <a:pPr lvl="0"/>
            <a:r>
              <a:rPr lang="en-US"/>
              <a:t>Click to edit Master text styles</a:t>
            </a:r>
          </a:p>
        </p:txBody>
      </p:sp>
      <p:sp>
        <p:nvSpPr>
          <p:cNvPr id="11" name="Title 11"/>
          <p:cNvSpPr>
            <a:spLocks noGrp="1"/>
          </p:cNvSpPr>
          <p:nvPr>
            <p:ph type="title"/>
          </p:nvPr>
        </p:nvSpPr>
        <p:spPr>
          <a:xfrm>
            <a:off x="304800" y="533400"/>
            <a:ext cx="8229600" cy="838200"/>
          </a:xfrm>
        </p:spPr>
        <p:txBody>
          <a:bodyPr/>
          <a:lstStyle>
            <a:lvl1pPr>
              <a:defRPr sz="4000"/>
            </a:lvl1pPr>
          </a:lstStyle>
          <a:p>
            <a:r>
              <a:rPr lang="en-US"/>
              <a:t>Click to edit Master title style</a:t>
            </a:r>
          </a:p>
        </p:txBody>
      </p:sp>
      <p:sp>
        <p:nvSpPr>
          <p:cNvPr id="5" name="Date Placeholder 3"/>
          <p:cNvSpPr>
            <a:spLocks noGrp="1"/>
          </p:cNvSpPr>
          <p:nvPr>
            <p:ph type="dt" sz="half" idx="17"/>
          </p:nvPr>
        </p:nvSpPr>
        <p:spPr/>
        <p:txBody>
          <a:bodyPr/>
          <a:lstStyle>
            <a:lvl1pPr>
              <a:defRPr/>
            </a:lvl1pPr>
          </a:lstStyle>
          <a:p>
            <a:pPr>
              <a:defRPr/>
            </a:pPr>
            <a:endParaRPr lang="en-US"/>
          </a:p>
        </p:txBody>
      </p:sp>
      <p:sp>
        <p:nvSpPr>
          <p:cNvPr id="6" name="Footer Placeholder 4"/>
          <p:cNvSpPr>
            <a:spLocks noGrp="1"/>
          </p:cNvSpPr>
          <p:nvPr>
            <p:ph type="ftr" sz="quarter" idx="18"/>
          </p:nvPr>
        </p:nvSpPr>
        <p:spPr/>
        <p:txBody>
          <a:bodyPr/>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Slide Number Placeholder 5"/>
          <p:cNvSpPr txBox="1">
            <a:spLocks/>
          </p:cNvSpPr>
          <p:nvPr/>
        </p:nvSpPr>
        <p:spPr>
          <a:xfrm>
            <a:off x="8229600" y="6477000"/>
            <a:ext cx="733425" cy="274638"/>
          </a:xfrm>
          <a:prstGeom prst="rect">
            <a:avLst/>
          </a:prstGeom>
        </p:spPr>
        <p:txBody>
          <a:bodyPr bIns="0" anchor="b"/>
          <a:lstStyle>
            <a:lvl1pPr>
              <a:defRPr/>
            </a:lvl1pPr>
          </a:lstStyle>
          <a:p>
            <a:pPr algn="r" fontAlgn="auto">
              <a:spcBef>
                <a:spcPts val="0"/>
              </a:spcBef>
              <a:spcAft>
                <a:spcPts val="0"/>
              </a:spcAft>
              <a:defRPr/>
            </a:pPr>
            <a:fld id="{C0A66E57-C0F8-4B8D-8854-D7A3DB0F0B4E}" type="slidenum">
              <a:rPr lang="en-US" sz="1200" smtClean="0">
                <a:solidFill>
                  <a:schemeClr val="tx1">
                    <a:tint val="95000"/>
                  </a:schemeClr>
                </a:solidFill>
                <a:latin typeface="+mn-lt"/>
              </a:rPr>
              <a:pPr algn="r" fontAlgn="auto">
                <a:spcBef>
                  <a:spcPts val="0"/>
                </a:spcBef>
                <a:spcAft>
                  <a:spcPts val="0"/>
                </a:spcAft>
                <a:defRPr/>
              </a:pPr>
              <a:t>‹#›</a:t>
            </a:fld>
            <a:endParaRPr lang="en-US" sz="1200">
              <a:solidFill>
                <a:schemeClr val="tx1">
                  <a:tint val="95000"/>
                </a:schemeClr>
              </a:solidFill>
              <a:latin typeface="+mn-lt"/>
            </a:endParaRPr>
          </a:p>
        </p:txBody>
      </p:sp>
      <p:sp>
        <p:nvSpPr>
          <p:cNvPr id="3" name="Date Placeholder 1"/>
          <p:cNvSpPr>
            <a:spLocks noGrp="1"/>
          </p:cNvSpPr>
          <p:nvPr>
            <p:ph type="dt" sz="half" idx="10"/>
          </p:nvPr>
        </p:nvSpPr>
        <p:spPr/>
        <p:txBody>
          <a:bodyPr/>
          <a:lstStyle>
            <a:lvl1pPr>
              <a:defRPr/>
            </a:lvl1pPr>
          </a:lstStyle>
          <a:p>
            <a:pPr>
              <a:defRPr/>
            </a:pPr>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Slide with Hero Image">
    <p:bg>
      <p:bgPr>
        <a:solidFill>
          <a:schemeClr val="accent3"/>
        </a:solidFill>
        <a:effectLst/>
      </p:bgPr>
    </p:bg>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228600" y="6248400"/>
            <a:ext cx="5486400" cy="457200"/>
          </a:xfrm>
        </p:spPr>
        <p:txBody>
          <a:bodyPr lIns="118872" tIns="0" rIns="45720" bIns="0" anchor="b"/>
          <a:lstStyle>
            <a:lvl1pPr marL="0" indent="0" algn="l">
              <a:buNone/>
              <a:defRPr sz="1600" b="0" baseline="0">
                <a:solidFill>
                  <a:schemeClr val="bg2"/>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lang="en-US"/>
              <a:t>Meeting Name — Month DD, YYYY</a:t>
            </a:r>
          </a:p>
        </p:txBody>
      </p:sp>
      <p:sp>
        <p:nvSpPr>
          <p:cNvPr id="7" name="Rectangle 6"/>
          <p:cNvSpPr/>
          <p:nvPr userDrawn="1"/>
        </p:nvSpPr>
        <p:spPr bwMode="invGray">
          <a:xfrm>
            <a:off x="0" y="6049962"/>
            <a:ext cx="9144000" cy="46038"/>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6" name="Picture 11">
            <a:extLst>
              <a:ext uri="{FF2B5EF4-FFF2-40B4-BE49-F238E27FC236}">
                <a16:creationId xmlns:a16="http://schemas.microsoft.com/office/drawing/2014/main" id="{A0BCC402-D2EF-4D3D-AC7A-09FB2151BE38}"/>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bwMode="auto">
          <a:xfrm>
            <a:off x="7391400" y="6248400"/>
            <a:ext cx="1452182" cy="504741"/>
          </a:xfrm>
          <a:prstGeom prst="rect">
            <a:avLst/>
          </a:prstGeom>
          <a:noFill/>
          <a:ln w="9525">
            <a:noFill/>
            <a:miter lim="800000"/>
            <a:headEnd/>
            <a:tailEnd/>
          </a:ln>
        </p:spPr>
      </p:pic>
      <p:sp>
        <p:nvSpPr>
          <p:cNvPr id="5" name="Rectangle 4">
            <a:extLst>
              <a:ext uri="{FF2B5EF4-FFF2-40B4-BE49-F238E27FC236}">
                <a16:creationId xmlns:a16="http://schemas.microsoft.com/office/drawing/2014/main" id="{71D62F35-3CBB-443F-AA3A-D0C69B3B2A65}"/>
              </a:ext>
            </a:extLst>
          </p:cNvPr>
          <p:cNvSpPr/>
          <p:nvPr userDrawn="1"/>
        </p:nvSpPr>
        <p:spPr>
          <a:xfrm>
            <a:off x="0" y="0"/>
            <a:ext cx="9144000" cy="6049962"/>
          </a:xfrm>
          <a:prstGeom prst="rect">
            <a:avLst/>
          </a:prstGeom>
          <a:solidFill>
            <a:srgbClr val="001F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34022981"/>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50" b="0" i="0">
                <a:solidFill>
                  <a:schemeClr val="tx1"/>
                </a:solidFill>
                <a:latin typeface="Calibri Light"/>
                <a:cs typeface="Calibri Light"/>
              </a:defRPr>
            </a:lvl1pPr>
          </a:lstStyle>
          <a:p>
            <a:endParaRPr/>
          </a:p>
        </p:txBody>
      </p:sp>
      <p:sp>
        <p:nvSpPr>
          <p:cNvPr id="3" name="Holder 3"/>
          <p:cNvSpPr>
            <a:spLocks noGrp="1"/>
          </p:cNvSpPr>
          <p:nvPr>
            <p:ph type="body" idx="1"/>
          </p:nvPr>
        </p:nvSpPr>
        <p:spPr/>
        <p:txBody>
          <a:bodyPr lIns="0" tIns="0" rIns="0" bIns="0"/>
          <a:lstStyle>
            <a:lvl1pPr>
              <a:defRPr sz="1350" b="1" i="0">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3/11/22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2834069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bwMode="invGray">
          <a:xfrm>
            <a:off x="0" y="1436688"/>
            <a:ext cx="9144000" cy="4445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bwMode="ltGray">
          <a:xfrm>
            <a:off x="0" y="0"/>
            <a:ext cx="9144000" cy="1433513"/>
          </a:xfrm>
          <a:prstGeom prst="rect">
            <a:avLst/>
          </a:prstGeom>
          <a:solidFill>
            <a:schemeClr val="tx2"/>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8" name="Title Placeholder 1"/>
          <p:cNvSpPr>
            <a:spLocks noGrp="1"/>
          </p:cNvSpPr>
          <p:nvPr>
            <p:ph type="title"/>
          </p:nvPr>
        </p:nvSpPr>
        <p:spPr bwMode="auto">
          <a:xfrm>
            <a:off x="304800" y="152400"/>
            <a:ext cx="8382000" cy="1250950"/>
          </a:xfrm>
          <a:prstGeom prst="rect">
            <a:avLst/>
          </a:prstGeom>
          <a:noFill/>
          <a:ln w="9525">
            <a:noFill/>
            <a:miter lim="800000"/>
            <a:headEnd/>
            <a:tailEnd/>
          </a:ln>
        </p:spPr>
        <p:txBody>
          <a:bodyPr vert="horz" wrap="square" lIns="91440" tIns="45720" rIns="45720" bIns="45720" numCol="1" anchor="ctr" anchorCtr="0" compatLnSpc="1">
            <a:prstTxWarp prst="textNoShape">
              <a:avLst/>
            </a:prstTxWarp>
          </a:bodyPr>
          <a:lstStyle/>
          <a:p>
            <a:pPr lvl="0"/>
            <a:r>
              <a:rPr lang="en-US"/>
              <a:t>Click to edit Master title style</a:t>
            </a:r>
          </a:p>
        </p:txBody>
      </p:sp>
      <p:sp>
        <p:nvSpPr>
          <p:cNvPr id="1029" name="Text Placeholder 2"/>
          <p:cNvSpPr>
            <a:spLocks noGrp="1"/>
          </p:cNvSpPr>
          <p:nvPr>
            <p:ph type="body" idx="1"/>
          </p:nvPr>
        </p:nvSpPr>
        <p:spPr bwMode="auto">
          <a:xfrm>
            <a:off x="304800" y="1774825"/>
            <a:ext cx="8382000" cy="4625975"/>
          </a:xfrm>
          <a:prstGeom prst="rect">
            <a:avLst/>
          </a:prstGeom>
          <a:noFill/>
          <a:ln w="9525">
            <a:noFill/>
            <a:miter lim="800000"/>
            <a:headEnd/>
            <a:tailEnd/>
          </a:ln>
        </p:spPr>
        <p:txBody>
          <a:bodyPr vert="horz" wrap="square" lIns="54864" tIns="9144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77000"/>
            <a:ext cx="2133600" cy="274638"/>
          </a:xfrm>
          <a:prstGeom prst="rect">
            <a:avLst/>
          </a:prstGeom>
        </p:spPr>
        <p:txBody>
          <a:bodyPr vert="horz" lIns="109728" rIns="45720" bIns="0" rtlCol="0" anchor="b"/>
          <a:lstStyle>
            <a:lvl1pPr algn="l" eaLnBrk="1" fontAlgn="auto" latinLnBrk="0" hangingPunct="1">
              <a:spcBef>
                <a:spcPts val="0"/>
              </a:spcBef>
              <a:spcAft>
                <a:spcPts val="0"/>
              </a:spcAft>
              <a:defRPr kumimoji="0" sz="1200">
                <a:solidFill>
                  <a:schemeClr val="tx1">
                    <a:tint val="95000"/>
                  </a:schemeClr>
                </a:solidFill>
                <a:latin typeface="+mn-lt"/>
              </a:defRPr>
            </a:lvl1pPr>
            <a:extLst/>
          </a:lstStyle>
          <a:p>
            <a:pPr>
              <a:defRPr/>
            </a:pPr>
            <a:endParaRPr lang="en-US"/>
          </a:p>
        </p:txBody>
      </p:sp>
      <p:sp>
        <p:nvSpPr>
          <p:cNvPr id="5" name="Footer Placeholder 4"/>
          <p:cNvSpPr>
            <a:spLocks noGrp="1"/>
          </p:cNvSpPr>
          <p:nvPr>
            <p:ph type="ftr" sz="quarter" idx="3"/>
          </p:nvPr>
        </p:nvSpPr>
        <p:spPr>
          <a:xfrm>
            <a:off x="2640013" y="6477000"/>
            <a:ext cx="5508625" cy="274638"/>
          </a:xfrm>
          <a:prstGeom prst="rect">
            <a:avLst/>
          </a:prstGeom>
        </p:spPr>
        <p:txBody>
          <a:bodyPr vert="horz" lIns="45720" rIns="45720" bIns="0" rtlCol="0" anchor="b"/>
          <a:lstStyle>
            <a:lvl1pPr algn="l" eaLnBrk="1" fontAlgn="auto" latinLnBrk="0" hangingPunct="1">
              <a:spcBef>
                <a:spcPts val="0"/>
              </a:spcBef>
              <a:spcAft>
                <a:spcPts val="0"/>
              </a:spcAft>
              <a:defRPr kumimoji="0" sz="1200">
                <a:solidFill>
                  <a:schemeClr val="tx1">
                    <a:tint val="95000"/>
                  </a:schemeClr>
                </a:solidFill>
                <a:latin typeface="+mn-lt"/>
              </a:defRPr>
            </a:lvl1pPr>
            <a:extLst/>
          </a:lstStyle>
          <a:p>
            <a:pPr>
              <a:defRPr/>
            </a:pPr>
            <a:endParaRPr lang="en-US"/>
          </a:p>
        </p:txBody>
      </p:sp>
      <p:sp>
        <p:nvSpPr>
          <p:cNvPr id="6" name="Slide Number Placeholder 5"/>
          <p:cNvSpPr>
            <a:spLocks noGrp="1"/>
          </p:cNvSpPr>
          <p:nvPr>
            <p:ph type="sldNum" sz="quarter" idx="4"/>
          </p:nvPr>
        </p:nvSpPr>
        <p:spPr>
          <a:xfrm>
            <a:off x="8204200" y="6477000"/>
            <a:ext cx="733425" cy="274638"/>
          </a:xfrm>
          <a:prstGeom prst="rect">
            <a:avLst/>
          </a:prstGeom>
        </p:spPr>
        <p:txBody>
          <a:bodyPr vert="horz" bIns="0" rtlCol="0" anchor="b"/>
          <a:lstStyle>
            <a:lvl1pPr algn="r" eaLnBrk="1" fontAlgn="auto" latinLnBrk="0" hangingPunct="1">
              <a:spcBef>
                <a:spcPts val="0"/>
              </a:spcBef>
              <a:spcAft>
                <a:spcPts val="0"/>
              </a:spcAft>
              <a:defRPr kumimoji="0" sz="1200">
                <a:solidFill>
                  <a:schemeClr val="tx1">
                    <a:tint val="95000"/>
                  </a:schemeClr>
                </a:solidFill>
                <a:latin typeface="+mn-lt"/>
              </a:defRPr>
            </a:lvl1pPr>
            <a:extLst/>
          </a:lstStyle>
          <a:p>
            <a:pPr>
              <a:defRPr/>
            </a:pPr>
            <a:fld id="{4DB98637-2E44-408C-92DF-FBFBA33F18B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231" r:id="rId1"/>
    <p:sldLayoutId id="2147484232" r:id="rId2"/>
    <p:sldLayoutId id="2147484233" r:id="rId3"/>
    <p:sldLayoutId id="2147484234" r:id="rId4"/>
    <p:sldLayoutId id="2147484235" r:id="rId5"/>
    <p:sldLayoutId id="2147484237" r:id="rId6"/>
    <p:sldLayoutId id="2147484238" r:id="rId7"/>
    <p:sldLayoutId id="2147484240" r:id="rId8"/>
    <p:sldLayoutId id="2147484242" r:id="rId9"/>
    <p:sldLayoutId id="2147484243" r:id="rId10"/>
  </p:sldLayoutIdLst>
  <p:hf sldNum="0" hdr="0" ftr="0" dt="0"/>
  <p:txStyles>
    <p:titleStyle>
      <a:lvl1pPr algn="l" rtl="0" eaLnBrk="1" fontAlgn="base" hangingPunct="1">
        <a:spcBef>
          <a:spcPct val="0"/>
        </a:spcBef>
        <a:spcAft>
          <a:spcPct val="0"/>
        </a:spcAft>
        <a:defRPr sz="4500" kern="1200">
          <a:solidFill>
            <a:schemeClr val="bg1"/>
          </a:solidFill>
          <a:latin typeface="+mj-lt"/>
          <a:ea typeface="+mj-ea"/>
          <a:cs typeface="+mj-cs"/>
        </a:defRPr>
      </a:lvl1pPr>
      <a:lvl2pPr algn="l" rtl="0" eaLnBrk="1" fontAlgn="base" hangingPunct="1">
        <a:spcBef>
          <a:spcPct val="0"/>
        </a:spcBef>
        <a:spcAft>
          <a:spcPct val="0"/>
        </a:spcAft>
        <a:defRPr sz="4500">
          <a:solidFill>
            <a:schemeClr val="bg1"/>
          </a:solidFill>
          <a:latin typeface="Corbel" pitchFamily="34" charset="0"/>
        </a:defRPr>
      </a:lvl2pPr>
      <a:lvl3pPr algn="l" rtl="0" eaLnBrk="1" fontAlgn="base" hangingPunct="1">
        <a:spcBef>
          <a:spcPct val="0"/>
        </a:spcBef>
        <a:spcAft>
          <a:spcPct val="0"/>
        </a:spcAft>
        <a:defRPr sz="4500">
          <a:solidFill>
            <a:schemeClr val="bg1"/>
          </a:solidFill>
          <a:latin typeface="Corbel" pitchFamily="34" charset="0"/>
        </a:defRPr>
      </a:lvl3pPr>
      <a:lvl4pPr algn="l" rtl="0" eaLnBrk="1" fontAlgn="base" hangingPunct="1">
        <a:spcBef>
          <a:spcPct val="0"/>
        </a:spcBef>
        <a:spcAft>
          <a:spcPct val="0"/>
        </a:spcAft>
        <a:defRPr sz="4500">
          <a:solidFill>
            <a:schemeClr val="bg1"/>
          </a:solidFill>
          <a:latin typeface="Corbel" pitchFamily="34" charset="0"/>
        </a:defRPr>
      </a:lvl4pPr>
      <a:lvl5pPr algn="l" rtl="0" eaLnBrk="1" fontAlgn="base" hangingPunct="1">
        <a:spcBef>
          <a:spcPct val="0"/>
        </a:spcBef>
        <a:spcAft>
          <a:spcPct val="0"/>
        </a:spcAft>
        <a:defRPr sz="4500">
          <a:solidFill>
            <a:schemeClr val="bg1"/>
          </a:solidFill>
          <a:latin typeface="Corbel" pitchFamily="34" charset="0"/>
        </a:defRPr>
      </a:lvl5pPr>
      <a:lvl6pPr marL="457200" algn="l" rtl="0" eaLnBrk="1" fontAlgn="base" hangingPunct="1">
        <a:spcBef>
          <a:spcPct val="0"/>
        </a:spcBef>
        <a:spcAft>
          <a:spcPct val="0"/>
        </a:spcAft>
        <a:defRPr sz="4500">
          <a:solidFill>
            <a:schemeClr val="bg1"/>
          </a:solidFill>
          <a:latin typeface="Corbel" pitchFamily="34" charset="0"/>
        </a:defRPr>
      </a:lvl6pPr>
      <a:lvl7pPr marL="914400" algn="l" rtl="0" eaLnBrk="1" fontAlgn="base" hangingPunct="1">
        <a:spcBef>
          <a:spcPct val="0"/>
        </a:spcBef>
        <a:spcAft>
          <a:spcPct val="0"/>
        </a:spcAft>
        <a:defRPr sz="4500">
          <a:solidFill>
            <a:schemeClr val="bg1"/>
          </a:solidFill>
          <a:latin typeface="Corbel" pitchFamily="34" charset="0"/>
        </a:defRPr>
      </a:lvl7pPr>
      <a:lvl8pPr marL="1371600" algn="l" rtl="0" eaLnBrk="1" fontAlgn="base" hangingPunct="1">
        <a:spcBef>
          <a:spcPct val="0"/>
        </a:spcBef>
        <a:spcAft>
          <a:spcPct val="0"/>
        </a:spcAft>
        <a:defRPr sz="4500">
          <a:solidFill>
            <a:schemeClr val="bg1"/>
          </a:solidFill>
          <a:latin typeface="Corbel" pitchFamily="34" charset="0"/>
        </a:defRPr>
      </a:lvl8pPr>
      <a:lvl9pPr marL="1828800" algn="l" rtl="0" eaLnBrk="1" fontAlgn="base" hangingPunct="1">
        <a:spcBef>
          <a:spcPct val="0"/>
        </a:spcBef>
        <a:spcAft>
          <a:spcPct val="0"/>
        </a:spcAft>
        <a:defRPr sz="4500">
          <a:solidFill>
            <a:schemeClr val="bg1"/>
          </a:solidFill>
          <a:latin typeface="Corbel" pitchFamily="34" charset="0"/>
        </a:defRPr>
      </a:lvl9pPr>
      <a:extLst/>
    </p:titleStyle>
    <p:bodyStyle>
      <a:lvl1pPr marL="438150" indent="-319088" algn="l" rtl="0" eaLnBrk="1" fontAlgn="base" hangingPunct="1">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1" fontAlgn="base" hangingPunct="1">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1" fontAlgn="base" hangingPunct="1">
        <a:spcBef>
          <a:spcPct val="20000"/>
        </a:spcBef>
        <a:spcAft>
          <a:spcPct val="0"/>
        </a:spcAft>
        <a:buClr>
          <a:srgbClr val="C32D2E"/>
        </a:buClr>
        <a:buFont typeface="Arial" charset="0"/>
        <a:buChar char="▪"/>
        <a:defRPr sz="2400" kern="1200">
          <a:solidFill>
            <a:schemeClr val="tx1"/>
          </a:solidFill>
          <a:latin typeface="+mn-lt"/>
          <a:ea typeface="+mn-ea"/>
          <a:cs typeface="+mn-cs"/>
        </a:defRPr>
      </a:lvl3pPr>
      <a:lvl4pPr marL="1216025" indent="-182563" algn="l" rtl="0" eaLnBrk="1" fontAlgn="base" hangingPunct="1">
        <a:spcBef>
          <a:spcPct val="20000"/>
        </a:spcBef>
        <a:spcAft>
          <a:spcPct val="0"/>
        </a:spcAft>
        <a:buClr>
          <a:srgbClr val="84AA33"/>
        </a:buClr>
        <a:buFont typeface="Arial" charset="0"/>
        <a:buChar char="▪"/>
        <a:defRPr sz="2000" kern="1200">
          <a:solidFill>
            <a:schemeClr val="tx1"/>
          </a:solidFill>
          <a:latin typeface="+mn-lt"/>
          <a:ea typeface="+mn-ea"/>
          <a:cs typeface="+mn-cs"/>
        </a:defRPr>
      </a:lvl4pPr>
      <a:lvl5pPr marL="1425575" indent="-182563" algn="l" rtl="0" eaLnBrk="1" fontAlgn="base" hangingPunct="1">
        <a:spcBef>
          <a:spcPct val="20000"/>
        </a:spcBef>
        <a:spcAft>
          <a:spcPct val="0"/>
        </a:spcAft>
        <a:buClr>
          <a:srgbClr val="964305"/>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0.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371600"/>
            <a:ext cx="7772400" cy="2819400"/>
          </a:xfrm>
        </p:spPr>
        <p:txBody>
          <a:bodyPr>
            <a:noAutofit/>
          </a:bodyPr>
          <a:lstStyle/>
          <a:p>
            <a:r>
              <a:rPr lang="en-US" sz="4800" b="1" i="1" dirty="0">
                <a:latin typeface="Segoe UI" panose="020B0502040204020203" pitchFamily="34" charset="0"/>
                <a:ea typeface="Segoe UI" panose="020B0502040204020203" pitchFamily="34" charset="0"/>
                <a:cs typeface="Segoe UI" panose="020B0502040204020203" pitchFamily="34" charset="0"/>
              </a:rPr>
              <a:t>The New Undergraduate Experience </a:t>
            </a:r>
            <a:r>
              <a:rPr lang="en-US" sz="4800" b="1" dirty="0">
                <a:latin typeface="Segoe UI" panose="020B0502040204020203" pitchFamily="34" charset="0"/>
                <a:ea typeface="Segoe UI" panose="020B0502040204020203" pitchFamily="34" charset="0"/>
                <a:cs typeface="Segoe UI" panose="020B0502040204020203" pitchFamily="34" charset="0"/>
              </a:rPr>
              <a:t>(</a:t>
            </a:r>
            <a:r>
              <a:rPr lang="en-US" sz="4800" b="1" i="1" dirty="0">
                <a:latin typeface="Segoe UI" panose="020B0502040204020203" pitchFamily="34" charset="0"/>
                <a:ea typeface="Segoe UI" panose="020B0502040204020203" pitchFamily="34" charset="0"/>
                <a:cs typeface="Segoe UI" panose="020B0502040204020203" pitchFamily="34" charset="0"/>
              </a:rPr>
              <a:t>NUE</a:t>
            </a:r>
            <a:r>
              <a:rPr lang="en-US" sz="4800" b="1" dirty="0">
                <a:latin typeface="Segoe UI" panose="020B0502040204020203" pitchFamily="34" charset="0"/>
                <a:ea typeface="Segoe UI" panose="020B0502040204020203" pitchFamily="34" charset="0"/>
                <a:cs typeface="Segoe UI" panose="020B0502040204020203" pitchFamily="34" charset="0"/>
              </a:rPr>
              <a:t>)</a:t>
            </a:r>
          </a:p>
        </p:txBody>
      </p:sp>
      <p:sp>
        <p:nvSpPr>
          <p:cNvPr id="5" name="Text Placeholder 4"/>
          <p:cNvSpPr>
            <a:spLocks noGrp="1"/>
          </p:cNvSpPr>
          <p:nvPr>
            <p:ph type="body" sz="quarter" idx="10"/>
          </p:nvPr>
        </p:nvSpPr>
        <p:spPr/>
        <p:txBody>
          <a:bodyPr/>
          <a:lstStyle/>
          <a:p>
            <a:pPr marL="118745"/>
            <a:r>
              <a:rPr lang="en-US" dirty="0" err="1">
                <a:solidFill>
                  <a:schemeClr val="bg1"/>
                </a:solidFill>
                <a:latin typeface="Segoe UI"/>
                <a:cs typeface="Segoe UI"/>
              </a:rPr>
              <a:t>Amcoa</a:t>
            </a:r>
            <a:r>
              <a:rPr lang="en-US" dirty="0">
                <a:solidFill>
                  <a:schemeClr val="bg1"/>
                </a:solidFill>
                <a:latin typeface="Segoe UI"/>
                <a:cs typeface="Segoe UI"/>
              </a:rPr>
              <a:t> Team Meeting—March 11, 2022</a:t>
            </a:r>
          </a:p>
        </p:txBody>
      </p:sp>
    </p:spTree>
    <p:extLst>
      <p:ext uri="{BB962C8B-B14F-4D97-AF65-F5344CB8AC3E}">
        <p14:creationId xmlns:p14="http://schemas.microsoft.com/office/powerpoint/2010/main" val="26279631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a:extLst>
              <a:ext uri="{FF2B5EF4-FFF2-40B4-BE49-F238E27FC236}">
                <a16:creationId xmlns:a16="http://schemas.microsoft.com/office/drawing/2014/main" id="{95D4ABB8-3154-470E-A692-4A2485330DDB}"/>
              </a:ext>
            </a:extLst>
          </p:cNvPr>
          <p:cNvSpPr txBox="1">
            <a:spLocks/>
          </p:cNvSpPr>
          <p:nvPr/>
        </p:nvSpPr>
        <p:spPr bwMode="auto">
          <a:xfrm>
            <a:off x="287118" y="351712"/>
            <a:ext cx="8832603" cy="838200"/>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lvl1pPr algn="l" rtl="0" eaLnBrk="1" fontAlgn="base" hangingPunct="1">
              <a:spcBef>
                <a:spcPct val="0"/>
              </a:spcBef>
              <a:spcAft>
                <a:spcPct val="0"/>
              </a:spcAft>
              <a:defRPr sz="4050" b="0" i="0" kern="1200">
                <a:solidFill>
                  <a:schemeClr val="tx1"/>
                </a:solidFill>
                <a:latin typeface="Calibri Light"/>
                <a:ea typeface="+mj-ea"/>
                <a:cs typeface="Calibri Light"/>
              </a:defRPr>
            </a:lvl1pPr>
            <a:lvl2pPr algn="l" rtl="0" eaLnBrk="1" fontAlgn="base" hangingPunct="1">
              <a:spcBef>
                <a:spcPct val="0"/>
              </a:spcBef>
              <a:spcAft>
                <a:spcPct val="0"/>
              </a:spcAft>
              <a:defRPr sz="4500">
                <a:solidFill>
                  <a:schemeClr val="bg1"/>
                </a:solidFill>
                <a:latin typeface="Corbel" pitchFamily="34" charset="0"/>
              </a:defRPr>
            </a:lvl2pPr>
            <a:lvl3pPr algn="l" rtl="0" eaLnBrk="1" fontAlgn="base" hangingPunct="1">
              <a:spcBef>
                <a:spcPct val="0"/>
              </a:spcBef>
              <a:spcAft>
                <a:spcPct val="0"/>
              </a:spcAft>
              <a:defRPr sz="4500">
                <a:solidFill>
                  <a:schemeClr val="bg1"/>
                </a:solidFill>
                <a:latin typeface="Corbel" pitchFamily="34" charset="0"/>
              </a:defRPr>
            </a:lvl3pPr>
            <a:lvl4pPr algn="l" rtl="0" eaLnBrk="1" fontAlgn="base" hangingPunct="1">
              <a:spcBef>
                <a:spcPct val="0"/>
              </a:spcBef>
              <a:spcAft>
                <a:spcPct val="0"/>
              </a:spcAft>
              <a:defRPr sz="4500">
                <a:solidFill>
                  <a:schemeClr val="bg1"/>
                </a:solidFill>
                <a:latin typeface="Corbel" pitchFamily="34" charset="0"/>
              </a:defRPr>
            </a:lvl4pPr>
            <a:lvl5pPr algn="l" rtl="0" eaLnBrk="1" fontAlgn="base" hangingPunct="1">
              <a:spcBef>
                <a:spcPct val="0"/>
              </a:spcBef>
              <a:spcAft>
                <a:spcPct val="0"/>
              </a:spcAft>
              <a:defRPr sz="4500">
                <a:solidFill>
                  <a:schemeClr val="bg1"/>
                </a:solidFill>
                <a:latin typeface="Corbel" pitchFamily="34" charset="0"/>
              </a:defRPr>
            </a:lvl5pPr>
            <a:lvl6pPr marL="457200" algn="l" rtl="0" eaLnBrk="1" fontAlgn="base" hangingPunct="1">
              <a:spcBef>
                <a:spcPct val="0"/>
              </a:spcBef>
              <a:spcAft>
                <a:spcPct val="0"/>
              </a:spcAft>
              <a:defRPr sz="4500">
                <a:solidFill>
                  <a:schemeClr val="bg1"/>
                </a:solidFill>
                <a:latin typeface="Corbel" pitchFamily="34" charset="0"/>
              </a:defRPr>
            </a:lvl6pPr>
            <a:lvl7pPr marL="914400" algn="l" rtl="0" eaLnBrk="1" fontAlgn="base" hangingPunct="1">
              <a:spcBef>
                <a:spcPct val="0"/>
              </a:spcBef>
              <a:spcAft>
                <a:spcPct val="0"/>
              </a:spcAft>
              <a:defRPr sz="4500">
                <a:solidFill>
                  <a:schemeClr val="bg1"/>
                </a:solidFill>
                <a:latin typeface="Corbel" pitchFamily="34" charset="0"/>
              </a:defRPr>
            </a:lvl7pPr>
            <a:lvl8pPr marL="1371600" algn="l" rtl="0" eaLnBrk="1" fontAlgn="base" hangingPunct="1">
              <a:spcBef>
                <a:spcPct val="0"/>
              </a:spcBef>
              <a:spcAft>
                <a:spcPct val="0"/>
              </a:spcAft>
              <a:defRPr sz="4500">
                <a:solidFill>
                  <a:schemeClr val="bg1"/>
                </a:solidFill>
                <a:latin typeface="Corbel" pitchFamily="34" charset="0"/>
              </a:defRPr>
            </a:lvl8pPr>
            <a:lvl9pPr marL="1828800" algn="l" rtl="0" eaLnBrk="1" fontAlgn="base" hangingPunct="1">
              <a:spcBef>
                <a:spcPct val="0"/>
              </a:spcBef>
              <a:spcAft>
                <a:spcPct val="0"/>
              </a:spcAft>
              <a:defRPr sz="4500">
                <a:solidFill>
                  <a:schemeClr val="bg1"/>
                </a:solidFill>
                <a:latin typeface="Corbel" pitchFamily="34" charset="0"/>
              </a:defRPr>
            </a:lvl9pPr>
            <a:extLst/>
          </a:lstStyle>
          <a:p>
            <a:r>
              <a:rPr lang="en-US" b="1" dirty="0">
                <a:solidFill>
                  <a:schemeClr val="bg1"/>
                </a:solidFill>
                <a:latin typeface="+mn-lt"/>
              </a:rPr>
              <a:t>Content-Specific </a:t>
            </a:r>
          </a:p>
          <a:p>
            <a:r>
              <a:rPr lang="en-US" b="1" dirty="0">
                <a:solidFill>
                  <a:schemeClr val="bg1"/>
                </a:solidFill>
                <a:latin typeface="+mn-lt"/>
              </a:rPr>
              <a:t>Recommendations</a:t>
            </a:r>
          </a:p>
        </p:txBody>
      </p:sp>
      <p:sp>
        <p:nvSpPr>
          <p:cNvPr id="5" name="TextBox 4">
            <a:extLst>
              <a:ext uri="{FF2B5EF4-FFF2-40B4-BE49-F238E27FC236}">
                <a16:creationId xmlns:a16="http://schemas.microsoft.com/office/drawing/2014/main" id="{AE285B97-7013-4574-8900-FCEED498D280}"/>
              </a:ext>
            </a:extLst>
          </p:cNvPr>
          <p:cNvSpPr txBox="1"/>
          <p:nvPr/>
        </p:nvSpPr>
        <p:spPr>
          <a:xfrm>
            <a:off x="387927" y="1509090"/>
            <a:ext cx="8211563" cy="923330"/>
          </a:xfrm>
          <a:prstGeom prst="rect">
            <a:avLst/>
          </a:prstGeom>
          <a:noFill/>
        </p:spPr>
        <p:txBody>
          <a:bodyPr wrap="square" rtlCol="0">
            <a:spAutoFit/>
          </a:bodyPr>
          <a:lstStyle/>
          <a:p>
            <a:pPr lvl="0" eaLnBrk="0" hangingPunct="0"/>
            <a:r>
              <a:rPr lang="en-US" altLang="en-US">
                <a:solidFill>
                  <a:schemeClr val="tx2"/>
                </a:solidFill>
                <a:latin typeface="+mn-lt"/>
              </a:rPr>
              <a:t>NUE’s content-specific recommendations are organized by the following categories which are aligned to the Student Bill of Rights. The rest of the presentation takes a deep dive into these categories. </a:t>
            </a:r>
          </a:p>
        </p:txBody>
      </p:sp>
      <p:graphicFrame>
        <p:nvGraphicFramePr>
          <p:cNvPr id="6" name="Table 6">
            <a:extLst>
              <a:ext uri="{FF2B5EF4-FFF2-40B4-BE49-F238E27FC236}">
                <a16:creationId xmlns:a16="http://schemas.microsoft.com/office/drawing/2014/main" id="{81359E92-BDA8-48C9-B971-CF62F64644F3}"/>
              </a:ext>
            </a:extLst>
          </p:cNvPr>
          <p:cNvGraphicFramePr>
            <a:graphicFrameLocks noGrp="1"/>
          </p:cNvGraphicFramePr>
          <p:nvPr>
            <p:extLst>
              <p:ext uri="{D42A27DB-BD31-4B8C-83A1-F6EECF244321}">
                <p14:modId xmlns:p14="http://schemas.microsoft.com/office/powerpoint/2010/main" val="154673579"/>
              </p:ext>
            </p:extLst>
          </p:nvPr>
        </p:nvGraphicFramePr>
        <p:xfrm>
          <a:off x="144363" y="2357892"/>
          <a:ext cx="8742410" cy="4363720"/>
        </p:xfrm>
        <a:graphic>
          <a:graphicData uri="http://schemas.openxmlformats.org/drawingml/2006/table">
            <a:tbl>
              <a:tblPr firstRow="1" bandRow="1">
                <a:tableStyleId>{5C22544A-7EE6-4342-B048-85BDC9FD1C3A}</a:tableStyleId>
              </a:tblPr>
              <a:tblGrid>
                <a:gridCol w="413658">
                  <a:extLst>
                    <a:ext uri="{9D8B030D-6E8A-4147-A177-3AD203B41FA5}">
                      <a16:colId xmlns:a16="http://schemas.microsoft.com/office/drawing/2014/main" val="3749580669"/>
                    </a:ext>
                  </a:extLst>
                </a:gridCol>
                <a:gridCol w="2702972">
                  <a:extLst>
                    <a:ext uri="{9D8B030D-6E8A-4147-A177-3AD203B41FA5}">
                      <a16:colId xmlns:a16="http://schemas.microsoft.com/office/drawing/2014/main" val="814265433"/>
                    </a:ext>
                  </a:extLst>
                </a:gridCol>
                <a:gridCol w="5625780">
                  <a:extLst>
                    <a:ext uri="{9D8B030D-6E8A-4147-A177-3AD203B41FA5}">
                      <a16:colId xmlns:a16="http://schemas.microsoft.com/office/drawing/2014/main" val="630402719"/>
                    </a:ext>
                  </a:extLst>
                </a:gridCol>
              </a:tblGrid>
              <a:tr h="370840">
                <a:tc>
                  <a:txBody>
                    <a:bodyPr/>
                    <a:lstStyle/>
                    <a:p>
                      <a:endParaRPr lang="en-US" sz="1400" b="1">
                        <a:solidFill>
                          <a:schemeClr val="tx2"/>
                        </a:solidFill>
                        <a:latin typeface="+mn-lt"/>
                      </a:endParaRPr>
                    </a:p>
                  </a:txBody>
                  <a:tcPr>
                    <a:noFill/>
                  </a:tcPr>
                </a:tc>
                <a:tc>
                  <a:txBody>
                    <a:bodyPr/>
                    <a:lstStyle/>
                    <a:p>
                      <a:pPr algn="ctr"/>
                      <a:r>
                        <a:rPr lang="en-US" sz="1800" dirty="0">
                          <a:solidFill>
                            <a:schemeClr val="tx2"/>
                          </a:solidFill>
                          <a:latin typeface="+mn-lt"/>
                        </a:rPr>
                        <a:t>Category</a:t>
                      </a:r>
                    </a:p>
                  </a:txBody>
                  <a:tcPr>
                    <a:noFill/>
                  </a:tcPr>
                </a:tc>
                <a:tc>
                  <a:txBody>
                    <a:bodyPr/>
                    <a:lstStyle/>
                    <a:p>
                      <a:pPr algn="ctr"/>
                      <a:r>
                        <a:rPr lang="en-US" sz="1800" dirty="0">
                          <a:solidFill>
                            <a:schemeClr val="tx2"/>
                          </a:solidFill>
                          <a:latin typeface="+mn-lt"/>
                        </a:rPr>
                        <a:t>Student Bill of Rights</a:t>
                      </a:r>
                    </a:p>
                  </a:txBody>
                  <a:tcPr>
                    <a:noFill/>
                  </a:tcPr>
                </a:tc>
                <a:extLst>
                  <a:ext uri="{0D108BD9-81ED-4DB2-BD59-A6C34878D82A}">
                    <a16:rowId xmlns:a16="http://schemas.microsoft.com/office/drawing/2014/main" val="3418877462"/>
                  </a:ext>
                </a:extLst>
              </a:tr>
              <a:tr h="370840">
                <a:tc>
                  <a:txBody>
                    <a:bodyPr/>
                    <a:lstStyle/>
                    <a:p>
                      <a:pPr algn="ctr"/>
                      <a:r>
                        <a:rPr lang="en-US" sz="2000" b="1" dirty="0">
                          <a:solidFill>
                            <a:schemeClr val="tx2"/>
                          </a:solidFill>
                          <a:latin typeface="+mn-lt"/>
                        </a:rPr>
                        <a:t>1.</a:t>
                      </a:r>
                    </a:p>
                  </a:txBody>
                  <a:tcPr anchor="ctr">
                    <a:noFill/>
                  </a:tcPr>
                </a:tc>
                <a:tc>
                  <a:txBody>
                    <a:bodyPr/>
                    <a:lstStyle/>
                    <a:p>
                      <a:r>
                        <a:rPr lang="en-US" sz="1500" dirty="0">
                          <a:solidFill>
                            <a:schemeClr val="tx1"/>
                          </a:solidFill>
                          <a:latin typeface="+mn-lt"/>
                        </a:rPr>
                        <a:t>Admissions, Enrollment, and Transfer</a:t>
                      </a:r>
                    </a:p>
                  </a:txBody>
                  <a:tcPr anchor="ctr">
                    <a:noFill/>
                  </a:tcPr>
                </a:tc>
                <a:tc>
                  <a:txBody>
                    <a:bodyPr/>
                    <a:lstStyle/>
                    <a:p>
                      <a:r>
                        <a:rPr lang="en-US" sz="1400" dirty="0">
                          <a:solidFill>
                            <a:schemeClr val="tx1"/>
                          </a:solidFill>
                          <a:latin typeface="+mn-lt"/>
                        </a:rPr>
                        <a:t>Students have the right to clear, accessible, and understandable financial information, as well as affordable and predictable education costs</a:t>
                      </a:r>
                    </a:p>
                  </a:txBody>
                  <a:tcPr anchor="ctr">
                    <a:noFill/>
                  </a:tcPr>
                </a:tc>
                <a:extLst>
                  <a:ext uri="{0D108BD9-81ED-4DB2-BD59-A6C34878D82A}">
                    <a16:rowId xmlns:a16="http://schemas.microsoft.com/office/drawing/2014/main" val="4046611493"/>
                  </a:ext>
                </a:extLst>
              </a:tr>
              <a:tr h="370840">
                <a:tc>
                  <a:txBody>
                    <a:bodyPr/>
                    <a:lstStyle/>
                    <a:p>
                      <a:pPr algn="ctr"/>
                      <a:r>
                        <a:rPr lang="en-US" sz="2000" b="1" dirty="0">
                          <a:solidFill>
                            <a:schemeClr val="tx2"/>
                          </a:solidFill>
                          <a:latin typeface="+mn-lt"/>
                        </a:rPr>
                        <a:t>2.</a:t>
                      </a:r>
                    </a:p>
                  </a:txBody>
                  <a:tcPr anchor="ctr">
                    <a:noFill/>
                  </a:tcPr>
                </a:tc>
                <a:tc>
                  <a:txBody>
                    <a:bodyPr/>
                    <a:lstStyle/>
                    <a:p>
                      <a:r>
                        <a:rPr lang="en-US" sz="1500" dirty="0">
                          <a:solidFill>
                            <a:schemeClr val="tx1"/>
                          </a:solidFill>
                          <a:latin typeface="+mn-lt"/>
                        </a:rPr>
                        <a:t>The Curriculum</a:t>
                      </a:r>
                    </a:p>
                  </a:txBody>
                  <a:tcPr anchor="ctr">
                    <a:noFill/>
                  </a:tcPr>
                </a:tc>
                <a:tc>
                  <a:txBody>
                    <a:bodyPr/>
                    <a:lstStyle/>
                    <a:p>
                      <a:r>
                        <a:rPr lang="en-US" sz="1400" dirty="0">
                          <a:solidFill>
                            <a:schemeClr val="tx1"/>
                          </a:solidFill>
                          <a:latin typeface="+mn-lt"/>
                        </a:rPr>
                        <a:t>Inclusive, anti-racist, and culturally responsive curricula and  pedagogies</a:t>
                      </a:r>
                    </a:p>
                  </a:txBody>
                  <a:tcPr anchor="ctr">
                    <a:noFill/>
                  </a:tcPr>
                </a:tc>
                <a:extLst>
                  <a:ext uri="{0D108BD9-81ED-4DB2-BD59-A6C34878D82A}">
                    <a16:rowId xmlns:a16="http://schemas.microsoft.com/office/drawing/2014/main" val="1853018883"/>
                  </a:ext>
                </a:extLst>
              </a:tr>
              <a:tr h="370840">
                <a:tc>
                  <a:txBody>
                    <a:bodyPr/>
                    <a:lstStyle/>
                    <a:p>
                      <a:pPr algn="ctr"/>
                      <a:r>
                        <a:rPr lang="en-US" sz="2000" b="1" dirty="0">
                          <a:solidFill>
                            <a:schemeClr val="tx2"/>
                          </a:solidFill>
                          <a:latin typeface="+mn-lt"/>
                        </a:rPr>
                        <a:t>3.</a:t>
                      </a:r>
                    </a:p>
                  </a:txBody>
                  <a:tcPr anchor="ctr">
                    <a:noFill/>
                  </a:tcPr>
                </a:tc>
                <a:tc>
                  <a:txBody>
                    <a:bodyPr/>
                    <a:lstStyle/>
                    <a:p>
                      <a:r>
                        <a:rPr lang="en-US" sz="1500" dirty="0">
                          <a:solidFill>
                            <a:schemeClr val="tx1"/>
                          </a:solidFill>
                          <a:latin typeface="+mn-lt"/>
                        </a:rPr>
                        <a:t>Equity-Minded Teaching, Learning, and Assessment</a:t>
                      </a:r>
                    </a:p>
                  </a:txBody>
                  <a:tcPr anchor="ctr">
                    <a:noFill/>
                  </a:tcPr>
                </a:tc>
                <a:tc>
                  <a:txBody>
                    <a:bodyPr/>
                    <a:lstStyle/>
                    <a:p>
                      <a:r>
                        <a:rPr lang="en-US" sz="1400" dirty="0">
                          <a:solidFill>
                            <a:schemeClr val="tx1"/>
                          </a:solidFill>
                          <a:latin typeface="+mn-lt"/>
                        </a:rPr>
                        <a:t>Inclusive, anti-racist, and culturally responsive curricula and  pedagogies</a:t>
                      </a:r>
                    </a:p>
                  </a:txBody>
                  <a:tcPr anchor="ctr">
                    <a:noFill/>
                  </a:tcPr>
                </a:tc>
                <a:extLst>
                  <a:ext uri="{0D108BD9-81ED-4DB2-BD59-A6C34878D82A}">
                    <a16:rowId xmlns:a16="http://schemas.microsoft.com/office/drawing/2014/main" val="3830617071"/>
                  </a:ext>
                </a:extLst>
              </a:tr>
              <a:tr h="370840">
                <a:tc>
                  <a:txBody>
                    <a:bodyPr/>
                    <a:lstStyle/>
                    <a:p>
                      <a:pPr algn="ctr"/>
                      <a:r>
                        <a:rPr lang="en-US" sz="2000" b="1" dirty="0">
                          <a:solidFill>
                            <a:schemeClr val="tx2"/>
                          </a:solidFill>
                          <a:latin typeface="+mn-lt"/>
                        </a:rPr>
                        <a:t>4.</a:t>
                      </a:r>
                    </a:p>
                  </a:txBody>
                  <a:tcPr anchor="ctr">
                    <a:noFill/>
                  </a:tcPr>
                </a:tc>
                <a:tc>
                  <a:txBody>
                    <a:bodyPr/>
                    <a:lstStyle/>
                    <a:p>
                      <a:r>
                        <a:rPr lang="en-US" sz="1500" dirty="0">
                          <a:solidFill>
                            <a:schemeClr val="tx1"/>
                          </a:solidFill>
                          <a:latin typeface="+mn-lt"/>
                        </a:rPr>
                        <a:t>High-Impact Practices and the Co-Curriculum</a:t>
                      </a:r>
                    </a:p>
                  </a:txBody>
                  <a:tcPr anchor="ctr">
                    <a:noFill/>
                  </a:tcPr>
                </a:tc>
                <a:tc>
                  <a:txBody>
                    <a:bodyPr/>
                    <a:lstStyle/>
                    <a:p>
                      <a:r>
                        <a:rPr lang="en-US" sz="1400" dirty="0">
                          <a:solidFill>
                            <a:schemeClr val="tx1"/>
                          </a:solidFill>
                          <a:latin typeface="+mn-lt"/>
                        </a:rPr>
                        <a:t>Equitable access to experiential learning opportunities, in and out of the classroom</a:t>
                      </a:r>
                    </a:p>
                  </a:txBody>
                  <a:tcPr anchor="ctr">
                    <a:noFill/>
                  </a:tcPr>
                </a:tc>
                <a:extLst>
                  <a:ext uri="{0D108BD9-81ED-4DB2-BD59-A6C34878D82A}">
                    <a16:rowId xmlns:a16="http://schemas.microsoft.com/office/drawing/2014/main" val="1988809985"/>
                  </a:ext>
                </a:extLst>
              </a:tr>
              <a:tr h="370840">
                <a:tc>
                  <a:txBody>
                    <a:bodyPr/>
                    <a:lstStyle/>
                    <a:p>
                      <a:pPr algn="ctr"/>
                      <a:r>
                        <a:rPr lang="en-US" sz="2000" b="1" dirty="0">
                          <a:solidFill>
                            <a:schemeClr val="tx2"/>
                          </a:solidFill>
                          <a:latin typeface="+mn-lt"/>
                        </a:rPr>
                        <a:t>5.</a:t>
                      </a:r>
                    </a:p>
                  </a:txBody>
                  <a:tcPr anchor="ctr">
                    <a:noFill/>
                  </a:tcPr>
                </a:tc>
                <a:tc>
                  <a:txBody>
                    <a:bodyPr/>
                    <a:lstStyle/>
                    <a:p>
                      <a:r>
                        <a:rPr lang="en-US" sz="1500" dirty="0">
                          <a:solidFill>
                            <a:schemeClr val="tx1"/>
                          </a:solidFill>
                          <a:latin typeface="+mn-lt"/>
                        </a:rPr>
                        <a:t>Hiring, Supporting, and Retaining Faculty of Color</a:t>
                      </a:r>
                    </a:p>
                  </a:txBody>
                  <a:tcPr anchor="ctr">
                    <a:noFill/>
                  </a:tcPr>
                </a:tc>
                <a:tc>
                  <a:txBody>
                    <a:bodyPr/>
                    <a:lstStyle/>
                    <a:p>
                      <a:pPr marL="0" marR="0" lvl="0" indent="0" algn="l" rtl="0" eaLnBrk="1" fontAlgn="auto" latinLnBrk="0" hangingPunct="1">
                        <a:lnSpc>
                          <a:spcPct val="100000"/>
                        </a:lnSpc>
                        <a:spcBef>
                          <a:spcPts val="0"/>
                        </a:spcBef>
                        <a:spcAft>
                          <a:spcPts val="0"/>
                        </a:spcAft>
                        <a:buClrTx/>
                        <a:buSzTx/>
                        <a:buFontTx/>
                        <a:buNone/>
                      </a:pPr>
                      <a:r>
                        <a:rPr lang="en-US" sz="1400" dirty="0">
                          <a:solidFill>
                            <a:schemeClr val="tx1"/>
                          </a:solidFill>
                          <a:latin typeface="+mn-lt"/>
                        </a:rPr>
                        <a:t>Diverse and supportive faculty and staff who are equity-minded  higher education practitioners</a:t>
                      </a:r>
                    </a:p>
                    <a:p>
                      <a:endParaRPr lang="en-US" sz="1400">
                        <a:solidFill>
                          <a:schemeClr val="tx1"/>
                        </a:solidFill>
                        <a:latin typeface="+mn-lt"/>
                      </a:endParaRPr>
                    </a:p>
                  </a:txBody>
                  <a:tcPr anchor="ctr">
                    <a:noFill/>
                  </a:tcPr>
                </a:tc>
                <a:extLst>
                  <a:ext uri="{0D108BD9-81ED-4DB2-BD59-A6C34878D82A}">
                    <a16:rowId xmlns:a16="http://schemas.microsoft.com/office/drawing/2014/main" val="4251777830"/>
                  </a:ext>
                </a:extLst>
              </a:tr>
              <a:tr h="370840">
                <a:tc>
                  <a:txBody>
                    <a:bodyPr/>
                    <a:lstStyle/>
                    <a:p>
                      <a:pPr algn="ctr"/>
                      <a:r>
                        <a:rPr lang="en-US" sz="2000" b="1" dirty="0">
                          <a:solidFill>
                            <a:schemeClr val="tx2"/>
                          </a:solidFill>
                          <a:latin typeface="+mn-lt"/>
                        </a:rPr>
                        <a:t>6.</a:t>
                      </a:r>
                    </a:p>
                  </a:txBody>
                  <a:tcPr anchor="ctr">
                    <a:noFill/>
                  </a:tcPr>
                </a:tc>
                <a:tc>
                  <a:txBody>
                    <a:bodyPr/>
                    <a:lstStyle/>
                    <a:p>
                      <a:r>
                        <a:rPr lang="en-US" sz="1500" dirty="0">
                          <a:solidFill>
                            <a:schemeClr val="tx1"/>
                          </a:solidFill>
                          <a:latin typeface="+mn-lt"/>
                        </a:rPr>
                        <a:t>Holistic Student Support</a:t>
                      </a:r>
                    </a:p>
                  </a:txBody>
                  <a:tcPr anchor="ctr">
                    <a:noFill/>
                  </a:tcPr>
                </a:tc>
                <a:tc>
                  <a:txBody>
                    <a:bodyPr/>
                    <a:lstStyle/>
                    <a:p>
                      <a:r>
                        <a:rPr lang="en-US" sz="1400" dirty="0">
                          <a:solidFill>
                            <a:schemeClr val="tx1"/>
                          </a:solidFill>
                          <a:latin typeface="+mn-lt"/>
                        </a:rPr>
                        <a:t>Welcoming, inclusive, and safe campus environments and timely and relevant pathways to graduation and employment</a:t>
                      </a:r>
                    </a:p>
                  </a:txBody>
                  <a:tcPr anchor="ctr">
                    <a:noFill/>
                  </a:tcPr>
                </a:tc>
                <a:extLst>
                  <a:ext uri="{0D108BD9-81ED-4DB2-BD59-A6C34878D82A}">
                    <a16:rowId xmlns:a16="http://schemas.microsoft.com/office/drawing/2014/main" val="2690387198"/>
                  </a:ext>
                </a:extLst>
              </a:tr>
              <a:tr h="370839">
                <a:tc>
                  <a:txBody>
                    <a:bodyPr/>
                    <a:lstStyle/>
                    <a:p>
                      <a:pPr lvl="0" algn="ctr">
                        <a:buNone/>
                      </a:pPr>
                      <a:r>
                        <a:rPr lang="en-US" sz="2000" b="1" dirty="0">
                          <a:solidFill>
                            <a:schemeClr val="tx2"/>
                          </a:solidFill>
                          <a:latin typeface="+mn-lt"/>
                        </a:rPr>
                        <a:t>7.</a:t>
                      </a:r>
                    </a:p>
                  </a:txBody>
                  <a:tcPr>
                    <a:noFill/>
                  </a:tcPr>
                </a:tc>
                <a:tc>
                  <a:txBody>
                    <a:bodyPr/>
                    <a:lstStyle/>
                    <a:p>
                      <a:pPr lvl="0">
                        <a:buNone/>
                      </a:pPr>
                      <a:r>
                        <a:rPr lang="en-US" sz="1500" dirty="0">
                          <a:solidFill>
                            <a:schemeClr val="tx1"/>
                          </a:solidFill>
                          <a:latin typeface="+mn-lt"/>
                        </a:rPr>
                        <a:t>Student Voice </a:t>
                      </a:r>
                    </a:p>
                  </a:txBody>
                  <a:tcPr>
                    <a:noFill/>
                  </a:tcPr>
                </a:tc>
                <a:tc>
                  <a:txBody>
                    <a:bodyPr/>
                    <a:lstStyle/>
                    <a:p>
                      <a:pPr lvl="0">
                        <a:buNone/>
                      </a:pPr>
                      <a:r>
                        <a:rPr lang="en-US" sz="1400" dirty="0">
                          <a:solidFill>
                            <a:schemeClr val="tx1"/>
                          </a:solidFill>
                          <a:latin typeface="+mn-lt"/>
                        </a:rPr>
                        <a:t>A voice in the decisions that impact their undergraduate experience </a:t>
                      </a:r>
                    </a:p>
                  </a:txBody>
                  <a:tcPr>
                    <a:noFill/>
                  </a:tcPr>
                </a:tc>
                <a:extLst>
                  <a:ext uri="{0D108BD9-81ED-4DB2-BD59-A6C34878D82A}">
                    <a16:rowId xmlns:a16="http://schemas.microsoft.com/office/drawing/2014/main" val="1501762421"/>
                  </a:ext>
                </a:extLst>
              </a:tr>
            </a:tbl>
          </a:graphicData>
        </a:graphic>
      </p:graphicFrame>
      <p:cxnSp>
        <p:nvCxnSpPr>
          <p:cNvPr id="7" name="Straight Connector 6">
            <a:extLst>
              <a:ext uri="{FF2B5EF4-FFF2-40B4-BE49-F238E27FC236}">
                <a16:creationId xmlns:a16="http://schemas.microsoft.com/office/drawing/2014/main" id="{0DBEA370-6E96-473B-ACCE-215EA56C5F0C}"/>
              </a:ext>
            </a:extLst>
          </p:cNvPr>
          <p:cNvCxnSpPr>
            <a:cxnSpLocks/>
          </p:cNvCxnSpPr>
          <p:nvPr/>
        </p:nvCxnSpPr>
        <p:spPr>
          <a:xfrm>
            <a:off x="1401768" y="2736789"/>
            <a:ext cx="1066010" cy="0"/>
          </a:xfrm>
          <a:prstGeom prst="line">
            <a:avLst/>
          </a:prstGeom>
          <a:ln w="635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2B161FB9-6B32-4DD2-AFEE-011E643CCCAF}"/>
              </a:ext>
            </a:extLst>
          </p:cNvPr>
          <p:cNvCxnSpPr>
            <a:cxnSpLocks/>
          </p:cNvCxnSpPr>
          <p:nvPr/>
        </p:nvCxnSpPr>
        <p:spPr>
          <a:xfrm>
            <a:off x="4922215" y="2720248"/>
            <a:ext cx="2346593" cy="0"/>
          </a:xfrm>
          <a:prstGeom prst="line">
            <a:avLst/>
          </a:prstGeom>
          <a:ln w="63500">
            <a:solidFill>
              <a:schemeClr val="accent3"/>
            </a:solidFill>
          </a:ln>
        </p:spPr>
        <p:style>
          <a:lnRef idx="1">
            <a:schemeClr val="accent1"/>
          </a:lnRef>
          <a:fillRef idx="0">
            <a:schemeClr val="accent1"/>
          </a:fillRef>
          <a:effectRef idx="0">
            <a:schemeClr val="accent1"/>
          </a:effectRef>
          <a:fontRef idx="minor">
            <a:schemeClr val="tx1"/>
          </a:fontRef>
        </p:style>
      </p:cxnSp>
      <p:sp>
        <p:nvSpPr>
          <p:cNvPr id="8" name="Slide Number Placeholder 5">
            <a:extLst>
              <a:ext uri="{FF2B5EF4-FFF2-40B4-BE49-F238E27FC236}">
                <a16:creationId xmlns:a16="http://schemas.microsoft.com/office/drawing/2014/main" id="{AE03D55F-578D-4176-9CC2-8B1B06446D24}"/>
              </a:ext>
            </a:extLst>
          </p:cNvPr>
          <p:cNvSpPr txBox="1">
            <a:spLocks/>
          </p:cNvSpPr>
          <p:nvPr/>
        </p:nvSpPr>
        <p:spPr>
          <a:xfrm>
            <a:off x="8229600" y="6477000"/>
            <a:ext cx="733425" cy="274638"/>
          </a:xfrm>
          <a:prstGeom prst="rect">
            <a:avLst/>
          </a:prstGeom>
        </p:spPr>
        <p:txBody>
          <a:bodyPr bIns="0" anchor="b"/>
          <a:lstStyle>
            <a:lvl1pPr>
              <a:defRPr/>
            </a:lvl1pPr>
          </a:lstStyle>
          <a:p>
            <a:pPr algn="r" fontAlgn="auto">
              <a:spcBef>
                <a:spcPts val="0"/>
              </a:spcBef>
              <a:spcAft>
                <a:spcPts val="0"/>
              </a:spcAft>
              <a:defRPr/>
            </a:pPr>
            <a:fld id="{2E95CEF2-63C7-41D1-AC3B-F11D0AEA6F1D}" type="slidenum">
              <a:rPr lang="en-US" sz="1200" smtClean="0">
                <a:solidFill>
                  <a:schemeClr val="tx1">
                    <a:tint val="95000"/>
                  </a:schemeClr>
                </a:solidFill>
                <a:latin typeface="+mn-lt"/>
              </a:rPr>
              <a:pPr algn="r" fontAlgn="auto">
                <a:spcBef>
                  <a:spcPts val="0"/>
                </a:spcBef>
                <a:spcAft>
                  <a:spcPts val="0"/>
                </a:spcAft>
                <a:defRPr/>
              </a:pPr>
              <a:t>10</a:t>
            </a:fld>
            <a:endParaRPr lang="en-US" sz="1200">
              <a:solidFill>
                <a:schemeClr val="tx1">
                  <a:tint val="95000"/>
                </a:schemeClr>
              </a:solidFill>
              <a:latin typeface="+mn-lt"/>
            </a:endParaRPr>
          </a:p>
        </p:txBody>
      </p:sp>
      <p:sp>
        <p:nvSpPr>
          <p:cNvPr id="2" name="Rectangle 1">
            <a:extLst>
              <a:ext uri="{FF2B5EF4-FFF2-40B4-BE49-F238E27FC236}">
                <a16:creationId xmlns:a16="http://schemas.microsoft.com/office/drawing/2014/main" id="{A2712CFE-E400-41D8-B72B-8B5F767221EC}"/>
              </a:ext>
            </a:extLst>
          </p:cNvPr>
          <p:cNvSpPr/>
          <p:nvPr/>
        </p:nvSpPr>
        <p:spPr>
          <a:xfrm>
            <a:off x="8599490" y="6599104"/>
            <a:ext cx="363535" cy="12250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331">
            <a:extLst>
              <a:ext uri="{FF2B5EF4-FFF2-40B4-BE49-F238E27FC236}">
                <a16:creationId xmlns:a16="http://schemas.microsoft.com/office/drawing/2014/main" id="{B88F4499-3D88-4FF8-A1E5-F56BB3E022E8}"/>
              </a:ext>
            </a:extLst>
          </p:cNvPr>
          <p:cNvGrpSpPr>
            <a:grpSpLocks noChangeAspect="1"/>
          </p:cNvGrpSpPr>
          <p:nvPr/>
        </p:nvGrpSpPr>
        <p:grpSpPr bwMode="auto">
          <a:xfrm>
            <a:off x="4478332" y="2369158"/>
            <a:ext cx="367631" cy="367631"/>
            <a:chOff x="3832" y="1197"/>
            <a:chExt cx="340" cy="340"/>
          </a:xfrm>
          <a:solidFill>
            <a:srgbClr val="001F5B"/>
          </a:solidFill>
        </p:grpSpPr>
        <p:sp>
          <p:nvSpPr>
            <p:cNvPr id="18" name="Freeform 332">
              <a:extLst>
                <a:ext uri="{FF2B5EF4-FFF2-40B4-BE49-F238E27FC236}">
                  <a16:creationId xmlns:a16="http://schemas.microsoft.com/office/drawing/2014/main" id="{500571A4-0BC5-49DD-BFF3-2BB1F6DB6E94}"/>
                </a:ext>
              </a:extLst>
            </p:cNvPr>
            <p:cNvSpPr>
              <a:spLocks noEditPoints="1"/>
            </p:cNvSpPr>
            <p:nvPr/>
          </p:nvSpPr>
          <p:spPr bwMode="auto">
            <a:xfrm>
              <a:off x="3832" y="1197"/>
              <a:ext cx="340" cy="340"/>
            </a:xfrm>
            <a:custGeom>
              <a:avLst/>
              <a:gdLst>
                <a:gd name="T0" fmla="*/ 337 w 512"/>
                <a:gd name="T1" fmla="*/ 171 h 512"/>
                <a:gd name="T2" fmla="*/ 299 w 512"/>
                <a:gd name="T3" fmla="*/ 171 h 512"/>
                <a:gd name="T4" fmla="*/ 299 w 512"/>
                <a:gd name="T5" fmla="*/ 133 h 512"/>
                <a:gd name="T6" fmla="*/ 337 w 512"/>
                <a:gd name="T7" fmla="*/ 171 h 512"/>
                <a:gd name="T8" fmla="*/ 288 w 512"/>
                <a:gd name="T9" fmla="*/ 192 h 512"/>
                <a:gd name="T10" fmla="*/ 352 w 512"/>
                <a:gd name="T11" fmla="*/ 192 h 512"/>
                <a:gd name="T12" fmla="*/ 352 w 512"/>
                <a:gd name="T13" fmla="*/ 395 h 512"/>
                <a:gd name="T14" fmla="*/ 160 w 512"/>
                <a:gd name="T15" fmla="*/ 395 h 512"/>
                <a:gd name="T16" fmla="*/ 160 w 512"/>
                <a:gd name="T17" fmla="*/ 118 h 512"/>
                <a:gd name="T18" fmla="*/ 277 w 512"/>
                <a:gd name="T19" fmla="*/ 118 h 512"/>
                <a:gd name="T20" fmla="*/ 277 w 512"/>
                <a:gd name="T21" fmla="*/ 182 h 512"/>
                <a:gd name="T22" fmla="*/ 288 w 512"/>
                <a:gd name="T23" fmla="*/ 192 h 512"/>
                <a:gd name="T24" fmla="*/ 331 w 512"/>
                <a:gd name="T25" fmla="*/ 363 h 512"/>
                <a:gd name="T26" fmla="*/ 320 w 512"/>
                <a:gd name="T27" fmla="*/ 352 h 512"/>
                <a:gd name="T28" fmla="*/ 192 w 512"/>
                <a:gd name="T29" fmla="*/ 352 h 512"/>
                <a:gd name="T30" fmla="*/ 181 w 512"/>
                <a:gd name="T31" fmla="*/ 363 h 512"/>
                <a:gd name="T32" fmla="*/ 192 w 512"/>
                <a:gd name="T33" fmla="*/ 374 h 512"/>
                <a:gd name="T34" fmla="*/ 320 w 512"/>
                <a:gd name="T35" fmla="*/ 374 h 512"/>
                <a:gd name="T36" fmla="*/ 331 w 512"/>
                <a:gd name="T37" fmla="*/ 363 h 512"/>
                <a:gd name="T38" fmla="*/ 331 w 512"/>
                <a:gd name="T39" fmla="*/ 320 h 512"/>
                <a:gd name="T40" fmla="*/ 320 w 512"/>
                <a:gd name="T41" fmla="*/ 310 h 512"/>
                <a:gd name="T42" fmla="*/ 192 w 512"/>
                <a:gd name="T43" fmla="*/ 310 h 512"/>
                <a:gd name="T44" fmla="*/ 181 w 512"/>
                <a:gd name="T45" fmla="*/ 320 h 512"/>
                <a:gd name="T46" fmla="*/ 192 w 512"/>
                <a:gd name="T47" fmla="*/ 331 h 512"/>
                <a:gd name="T48" fmla="*/ 320 w 512"/>
                <a:gd name="T49" fmla="*/ 331 h 512"/>
                <a:gd name="T50" fmla="*/ 331 w 512"/>
                <a:gd name="T51" fmla="*/ 320 h 512"/>
                <a:gd name="T52" fmla="*/ 331 w 512"/>
                <a:gd name="T53" fmla="*/ 278 h 512"/>
                <a:gd name="T54" fmla="*/ 320 w 512"/>
                <a:gd name="T55" fmla="*/ 267 h 512"/>
                <a:gd name="T56" fmla="*/ 192 w 512"/>
                <a:gd name="T57" fmla="*/ 267 h 512"/>
                <a:gd name="T58" fmla="*/ 181 w 512"/>
                <a:gd name="T59" fmla="*/ 278 h 512"/>
                <a:gd name="T60" fmla="*/ 192 w 512"/>
                <a:gd name="T61" fmla="*/ 288 h 512"/>
                <a:gd name="T62" fmla="*/ 320 w 512"/>
                <a:gd name="T63" fmla="*/ 288 h 512"/>
                <a:gd name="T64" fmla="*/ 331 w 512"/>
                <a:gd name="T65" fmla="*/ 278 h 512"/>
                <a:gd name="T66" fmla="*/ 320 w 512"/>
                <a:gd name="T67" fmla="*/ 224 h 512"/>
                <a:gd name="T68" fmla="*/ 192 w 512"/>
                <a:gd name="T69" fmla="*/ 224 h 512"/>
                <a:gd name="T70" fmla="*/ 181 w 512"/>
                <a:gd name="T71" fmla="*/ 235 h 512"/>
                <a:gd name="T72" fmla="*/ 192 w 512"/>
                <a:gd name="T73" fmla="*/ 246 h 512"/>
                <a:gd name="T74" fmla="*/ 320 w 512"/>
                <a:gd name="T75" fmla="*/ 246 h 512"/>
                <a:gd name="T76" fmla="*/ 331 w 512"/>
                <a:gd name="T77" fmla="*/ 235 h 512"/>
                <a:gd name="T78" fmla="*/ 320 w 512"/>
                <a:gd name="T79" fmla="*/ 224 h 512"/>
                <a:gd name="T80" fmla="*/ 512 w 512"/>
                <a:gd name="T81" fmla="*/ 256 h 512"/>
                <a:gd name="T82" fmla="*/ 256 w 512"/>
                <a:gd name="T83" fmla="*/ 512 h 512"/>
                <a:gd name="T84" fmla="*/ 0 w 512"/>
                <a:gd name="T85" fmla="*/ 256 h 512"/>
                <a:gd name="T86" fmla="*/ 256 w 512"/>
                <a:gd name="T87" fmla="*/ 0 h 512"/>
                <a:gd name="T88" fmla="*/ 512 w 512"/>
                <a:gd name="T89" fmla="*/ 256 h 512"/>
                <a:gd name="T90" fmla="*/ 373 w 512"/>
                <a:gd name="T91" fmla="*/ 182 h 512"/>
                <a:gd name="T92" fmla="*/ 373 w 512"/>
                <a:gd name="T93" fmla="*/ 178 h 512"/>
                <a:gd name="T94" fmla="*/ 370 w 512"/>
                <a:gd name="T95" fmla="*/ 174 h 512"/>
                <a:gd name="T96" fmla="*/ 296 w 512"/>
                <a:gd name="T97" fmla="*/ 99 h 512"/>
                <a:gd name="T98" fmla="*/ 292 w 512"/>
                <a:gd name="T99" fmla="*/ 97 h 512"/>
                <a:gd name="T100" fmla="*/ 288 w 512"/>
                <a:gd name="T101" fmla="*/ 96 h 512"/>
                <a:gd name="T102" fmla="*/ 149 w 512"/>
                <a:gd name="T103" fmla="*/ 96 h 512"/>
                <a:gd name="T104" fmla="*/ 139 w 512"/>
                <a:gd name="T105" fmla="*/ 107 h 512"/>
                <a:gd name="T106" fmla="*/ 139 w 512"/>
                <a:gd name="T107" fmla="*/ 406 h 512"/>
                <a:gd name="T108" fmla="*/ 149 w 512"/>
                <a:gd name="T109" fmla="*/ 416 h 512"/>
                <a:gd name="T110" fmla="*/ 363 w 512"/>
                <a:gd name="T111" fmla="*/ 416 h 512"/>
                <a:gd name="T112" fmla="*/ 373 w 512"/>
                <a:gd name="T113" fmla="*/ 406 h 512"/>
                <a:gd name="T114" fmla="*/ 373 w 512"/>
                <a:gd name="T115" fmla="*/ 182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12" h="512">
                  <a:moveTo>
                    <a:pt x="337" y="171"/>
                  </a:moveTo>
                  <a:cubicBezTo>
                    <a:pt x="299" y="171"/>
                    <a:pt x="299" y="171"/>
                    <a:pt x="299" y="171"/>
                  </a:cubicBezTo>
                  <a:cubicBezTo>
                    <a:pt x="299" y="133"/>
                    <a:pt x="299" y="133"/>
                    <a:pt x="299" y="133"/>
                  </a:cubicBezTo>
                  <a:lnTo>
                    <a:pt x="337" y="171"/>
                  </a:lnTo>
                  <a:close/>
                  <a:moveTo>
                    <a:pt x="288" y="192"/>
                  </a:moveTo>
                  <a:cubicBezTo>
                    <a:pt x="352" y="192"/>
                    <a:pt x="352" y="192"/>
                    <a:pt x="352" y="192"/>
                  </a:cubicBezTo>
                  <a:cubicBezTo>
                    <a:pt x="352" y="395"/>
                    <a:pt x="352" y="395"/>
                    <a:pt x="352" y="395"/>
                  </a:cubicBezTo>
                  <a:cubicBezTo>
                    <a:pt x="160" y="395"/>
                    <a:pt x="160" y="395"/>
                    <a:pt x="160" y="395"/>
                  </a:cubicBezTo>
                  <a:cubicBezTo>
                    <a:pt x="160" y="118"/>
                    <a:pt x="160" y="118"/>
                    <a:pt x="160" y="118"/>
                  </a:cubicBezTo>
                  <a:cubicBezTo>
                    <a:pt x="277" y="118"/>
                    <a:pt x="277" y="118"/>
                    <a:pt x="277" y="118"/>
                  </a:cubicBezTo>
                  <a:cubicBezTo>
                    <a:pt x="277" y="182"/>
                    <a:pt x="277" y="182"/>
                    <a:pt x="277" y="182"/>
                  </a:cubicBezTo>
                  <a:cubicBezTo>
                    <a:pt x="277" y="188"/>
                    <a:pt x="282" y="192"/>
                    <a:pt x="288" y="192"/>
                  </a:cubicBezTo>
                  <a:close/>
                  <a:moveTo>
                    <a:pt x="331" y="363"/>
                  </a:moveTo>
                  <a:cubicBezTo>
                    <a:pt x="331" y="357"/>
                    <a:pt x="326" y="352"/>
                    <a:pt x="320" y="352"/>
                  </a:cubicBezTo>
                  <a:cubicBezTo>
                    <a:pt x="192" y="352"/>
                    <a:pt x="192" y="352"/>
                    <a:pt x="192" y="352"/>
                  </a:cubicBezTo>
                  <a:cubicBezTo>
                    <a:pt x="186" y="352"/>
                    <a:pt x="181" y="357"/>
                    <a:pt x="181" y="363"/>
                  </a:cubicBezTo>
                  <a:cubicBezTo>
                    <a:pt x="181" y="369"/>
                    <a:pt x="186" y="374"/>
                    <a:pt x="192" y="374"/>
                  </a:cubicBezTo>
                  <a:cubicBezTo>
                    <a:pt x="320" y="374"/>
                    <a:pt x="320" y="374"/>
                    <a:pt x="320" y="374"/>
                  </a:cubicBezTo>
                  <a:cubicBezTo>
                    <a:pt x="326" y="374"/>
                    <a:pt x="331" y="369"/>
                    <a:pt x="331" y="363"/>
                  </a:cubicBezTo>
                  <a:close/>
                  <a:moveTo>
                    <a:pt x="331" y="320"/>
                  </a:moveTo>
                  <a:cubicBezTo>
                    <a:pt x="331" y="314"/>
                    <a:pt x="326" y="310"/>
                    <a:pt x="320" y="310"/>
                  </a:cubicBezTo>
                  <a:cubicBezTo>
                    <a:pt x="192" y="310"/>
                    <a:pt x="192" y="310"/>
                    <a:pt x="192" y="310"/>
                  </a:cubicBezTo>
                  <a:cubicBezTo>
                    <a:pt x="186" y="310"/>
                    <a:pt x="181" y="314"/>
                    <a:pt x="181" y="320"/>
                  </a:cubicBezTo>
                  <a:cubicBezTo>
                    <a:pt x="181" y="326"/>
                    <a:pt x="186" y="331"/>
                    <a:pt x="192" y="331"/>
                  </a:cubicBezTo>
                  <a:cubicBezTo>
                    <a:pt x="320" y="331"/>
                    <a:pt x="320" y="331"/>
                    <a:pt x="320" y="331"/>
                  </a:cubicBezTo>
                  <a:cubicBezTo>
                    <a:pt x="326" y="331"/>
                    <a:pt x="331" y="326"/>
                    <a:pt x="331" y="320"/>
                  </a:cubicBezTo>
                  <a:close/>
                  <a:moveTo>
                    <a:pt x="331" y="278"/>
                  </a:moveTo>
                  <a:cubicBezTo>
                    <a:pt x="331" y="272"/>
                    <a:pt x="326" y="267"/>
                    <a:pt x="320" y="267"/>
                  </a:cubicBezTo>
                  <a:cubicBezTo>
                    <a:pt x="192" y="267"/>
                    <a:pt x="192" y="267"/>
                    <a:pt x="192" y="267"/>
                  </a:cubicBezTo>
                  <a:cubicBezTo>
                    <a:pt x="186" y="267"/>
                    <a:pt x="181" y="272"/>
                    <a:pt x="181" y="278"/>
                  </a:cubicBezTo>
                  <a:cubicBezTo>
                    <a:pt x="181" y="284"/>
                    <a:pt x="186" y="288"/>
                    <a:pt x="192" y="288"/>
                  </a:cubicBezTo>
                  <a:cubicBezTo>
                    <a:pt x="320" y="288"/>
                    <a:pt x="320" y="288"/>
                    <a:pt x="320" y="288"/>
                  </a:cubicBezTo>
                  <a:cubicBezTo>
                    <a:pt x="326" y="288"/>
                    <a:pt x="331" y="284"/>
                    <a:pt x="331" y="278"/>
                  </a:cubicBezTo>
                  <a:close/>
                  <a:moveTo>
                    <a:pt x="320" y="224"/>
                  </a:moveTo>
                  <a:cubicBezTo>
                    <a:pt x="192" y="224"/>
                    <a:pt x="192" y="224"/>
                    <a:pt x="192" y="224"/>
                  </a:cubicBezTo>
                  <a:cubicBezTo>
                    <a:pt x="186" y="224"/>
                    <a:pt x="181" y="229"/>
                    <a:pt x="181" y="235"/>
                  </a:cubicBezTo>
                  <a:cubicBezTo>
                    <a:pt x="181" y="241"/>
                    <a:pt x="186" y="246"/>
                    <a:pt x="192" y="246"/>
                  </a:cubicBezTo>
                  <a:cubicBezTo>
                    <a:pt x="320" y="246"/>
                    <a:pt x="320" y="246"/>
                    <a:pt x="320" y="246"/>
                  </a:cubicBezTo>
                  <a:cubicBezTo>
                    <a:pt x="326" y="246"/>
                    <a:pt x="331" y="241"/>
                    <a:pt x="331" y="235"/>
                  </a:cubicBezTo>
                  <a:cubicBezTo>
                    <a:pt x="331" y="229"/>
                    <a:pt x="326" y="224"/>
                    <a:pt x="320" y="224"/>
                  </a:cubicBezTo>
                  <a:close/>
                  <a:moveTo>
                    <a:pt x="512" y="256"/>
                  </a:moveTo>
                  <a:cubicBezTo>
                    <a:pt x="512" y="398"/>
                    <a:pt x="397" y="512"/>
                    <a:pt x="256" y="512"/>
                  </a:cubicBezTo>
                  <a:cubicBezTo>
                    <a:pt x="115" y="512"/>
                    <a:pt x="0" y="398"/>
                    <a:pt x="0" y="256"/>
                  </a:cubicBezTo>
                  <a:cubicBezTo>
                    <a:pt x="0" y="115"/>
                    <a:pt x="115" y="0"/>
                    <a:pt x="256" y="0"/>
                  </a:cubicBezTo>
                  <a:cubicBezTo>
                    <a:pt x="397" y="0"/>
                    <a:pt x="512" y="115"/>
                    <a:pt x="512" y="256"/>
                  </a:cubicBezTo>
                  <a:close/>
                  <a:moveTo>
                    <a:pt x="373" y="182"/>
                  </a:moveTo>
                  <a:cubicBezTo>
                    <a:pt x="373" y="180"/>
                    <a:pt x="373" y="179"/>
                    <a:pt x="373" y="178"/>
                  </a:cubicBezTo>
                  <a:cubicBezTo>
                    <a:pt x="372" y="176"/>
                    <a:pt x="371" y="175"/>
                    <a:pt x="370" y="174"/>
                  </a:cubicBezTo>
                  <a:cubicBezTo>
                    <a:pt x="296" y="99"/>
                    <a:pt x="296" y="99"/>
                    <a:pt x="296" y="99"/>
                  </a:cubicBezTo>
                  <a:cubicBezTo>
                    <a:pt x="295" y="98"/>
                    <a:pt x="293" y="98"/>
                    <a:pt x="292" y="97"/>
                  </a:cubicBezTo>
                  <a:cubicBezTo>
                    <a:pt x="291" y="97"/>
                    <a:pt x="289" y="96"/>
                    <a:pt x="288" y="96"/>
                  </a:cubicBezTo>
                  <a:cubicBezTo>
                    <a:pt x="149" y="96"/>
                    <a:pt x="149" y="96"/>
                    <a:pt x="149" y="96"/>
                  </a:cubicBezTo>
                  <a:cubicBezTo>
                    <a:pt x="143" y="96"/>
                    <a:pt x="139" y="101"/>
                    <a:pt x="139" y="107"/>
                  </a:cubicBezTo>
                  <a:cubicBezTo>
                    <a:pt x="139" y="406"/>
                    <a:pt x="139" y="406"/>
                    <a:pt x="139" y="406"/>
                  </a:cubicBezTo>
                  <a:cubicBezTo>
                    <a:pt x="139" y="412"/>
                    <a:pt x="143" y="416"/>
                    <a:pt x="149" y="416"/>
                  </a:cubicBezTo>
                  <a:cubicBezTo>
                    <a:pt x="363" y="416"/>
                    <a:pt x="363" y="416"/>
                    <a:pt x="363" y="416"/>
                  </a:cubicBezTo>
                  <a:cubicBezTo>
                    <a:pt x="369" y="416"/>
                    <a:pt x="373" y="412"/>
                    <a:pt x="373" y="406"/>
                  </a:cubicBezTo>
                  <a:lnTo>
                    <a:pt x="373" y="1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 name="Freeform 333">
              <a:extLst>
                <a:ext uri="{FF2B5EF4-FFF2-40B4-BE49-F238E27FC236}">
                  <a16:creationId xmlns:a16="http://schemas.microsoft.com/office/drawing/2014/main" id="{CEF1C0E7-CF6E-4F26-8B2B-82ED5B1551B9}"/>
                </a:ext>
              </a:extLst>
            </p:cNvPr>
            <p:cNvSpPr>
              <a:spLocks noEditPoints="1"/>
            </p:cNvSpPr>
            <p:nvPr/>
          </p:nvSpPr>
          <p:spPr bwMode="auto">
            <a:xfrm>
              <a:off x="3832" y="1197"/>
              <a:ext cx="340" cy="340"/>
            </a:xfrm>
            <a:custGeom>
              <a:avLst/>
              <a:gdLst>
                <a:gd name="T0" fmla="*/ 337 w 512"/>
                <a:gd name="T1" fmla="*/ 171 h 512"/>
                <a:gd name="T2" fmla="*/ 299 w 512"/>
                <a:gd name="T3" fmla="*/ 171 h 512"/>
                <a:gd name="T4" fmla="*/ 299 w 512"/>
                <a:gd name="T5" fmla="*/ 133 h 512"/>
                <a:gd name="T6" fmla="*/ 337 w 512"/>
                <a:gd name="T7" fmla="*/ 171 h 512"/>
                <a:gd name="T8" fmla="*/ 288 w 512"/>
                <a:gd name="T9" fmla="*/ 192 h 512"/>
                <a:gd name="T10" fmla="*/ 352 w 512"/>
                <a:gd name="T11" fmla="*/ 192 h 512"/>
                <a:gd name="T12" fmla="*/ 352 w 512"/>
                <a:gd name="T13" fmla="*/ 395 h 512"/>
                <a:gd name="T14" fmla="*/ 160 w 512"/>
                <a:gd name="T15" fmla="*/ 395 h 512"/>
                <a:gd name="T16" fmla="*/ 160 w 512"/>
                <a:gd name="T17" fmla="*/ 118 h 512"/>
                <a:gd name="T18" fmla="*/ 277 w 512"/>
                <a:gd name="T19" fmla="*/ 118 h 512"/>
                <a:gd name="T20" fmla="*/ 277 w 512"/>
                <a:gd name="T21" fmla="*/ 182 h 512"/>
                <a:gd name="T22" fmla="*/ 288 w 512"/>
                <a:gd name="T23" fmla="*/ 192 h 512"/>
                <a:gd name="T24" fmla="*/ 331 w 512"/>
                <a:gd name="T25" fmla="*/ 363 h 512"/>
                <a:gd name="T26" fmla="*/ 320 w 512"/>
                <a:gd name="T27" fmla="*/ 352 h 512"/>
                <a:gd name="T28" fmla="*/ 192 w 512"/>
                <a:gd name="T29" fmla="*/ 352 h 512"/>
                <a:gd name="T30" fmla="*/ 181 w 512"/>
                <a:gd name="T31" fmla="*/ 363 h 512"/>
                <a:gd name="T32" fmla="*/ 192 w 512"/>
                <a:gd name="T33" fmla="*/ 374 h 512"/>
                <a:gd name="T34" fmla="*/ 320 w 512"/>
                <a:gd name="T35" fmla="*/ 374 h 512"/>
                <a:gd name="T36" fmla="*/ 331 w 512"/>
                <a:gd name="T37" fmla="*/ 363 h 512"/>
                <a:gd name="T38" fmla="*/ 331 w 512"/>
                <a:gd name="T39" fmla="*/ 320 h 512"/>
                <a:gd name="T40" fmla="*/ 320 w 512"/>
                <a:gd name="T41" fmla="*/ 310 h 512"/>
                <a:gd name="T42" fmla="*/ 192 w 512"/>
                <a:gd name="T43" fmla="*/ 310 h 512"/>
                <a:gd name="T44" fmla="*/ 181 w 512"/>
                <a:gd name="T45" fmla="*/ 320 h 512"/>
                <a:gd name="T46" fmla="*/ 192 w 512"/>
                <a:gd name="T47" fmla="*/ 331 h 512"/>
                <a:gd name="T48" fmla="*/ 320 w 512"/>
                <a:gd name="T49" fmla="*/ 331 h 512"/>
                <a:gd name="T50" fmla="*/ 331 w 512"/>
                <a:gd name="T51" fmla="*/ 320 h 512"/>
                <a:gd name="T52" fmla="*/ 331 w 512"/>
                <a:gd name="T53" fmla="*/ 278 h 512"/>
                <a:gd name="T54" fmla="*/ 320 w 512"/>
                <a:gd name="T55" fmla="*/ 267 h 512"/>
                <a:gd name="T56" fmla="*/ 192 w 512"/>
                <a:gd name="T57" fmla="*/ 267 h 512"/>
                <a:gd name="T58" fmla="*/ 181 w 512"/>
                <a:gd name="T59" fmla="*/ 278 h 512"/>
                <a:gd name="T60" fmla="*/ 192 w 512"/>
                <a:gd name="T61" fmla="*/ 288 h 512"/>
                <a:gd name="T62" fmla="*/ 320 w 512"/>
                <a:gd name="T63" fmla="*/ 288 h 512"/>
                <a:gd name="T64" fmla="*/ 331 w 512"/>
                <a:gd name="T65" fmla="*/ 278 h 512"/>
                <a:gd name="T66" fmla="*/ 320 w 512"/>
                <a:gd name="T67" fmla="*/ 224 h 512"/>
                <a:gd name="T68" fmla="*/ 192 w 512"/>
                <a:gd name="T69" fmla="*/ 224 h 512"/>
                <a:gd name="T70" fmla="*/ 181 w 512"/>
                <a:gd name="T71" fmla="*/ 235 h 512"/>
                <a:gd name="T72" fmla="*/ 192 w 512"/>
                <a:gd name="T73" fmla="*/ 246 h 512"/>
                <a:gd name="T74" fmla="*/ 320 w 512"/>
                <a:gd name="T75" fmla="*/ 246 h 512"/>
                <a:gd name="T76" fmla="*/ 331 w 512"/>
                <a:gd name="T77" fmla="*/ 235 h 512"/>
                <a:gd name="T78" fmla="*/ 320 w 512"/>
                <a:gd name="T79" fmla="*/ 224 h 512"/>
                <a:gd name="T80" fmla="*/ 512 w 512"/>
                <a:gd name="T81" fmla="*/ 256 h 512"/>
                <a:gd name="T82" fmla="*/ 256 w 512"/>
                <a:gd name="T83" fmla="*/ 512 h 512"/>
                <a:gd name="T84" fmla="*/ 0 w 512"/>
                <a:gd name="T85" fmla="*/ 256 h 512"/>
                <a:gd name="T86" fmla="*/ 256 w 512"/>
                <a:gd name="T87" fmla="*/ 0 h 512"/>
                <a:gd name="T88" fmla="*/ 512 w 512"/>
                <a:gd name="T89" fmla="*/ 256 h 512"/>
                <a:gd name="T90" fmla="*/ 373 w 512"/>
                <a:gd name="T91" fmla="*/ 182 h 512"/>
                <a:gd name="T92" fmla="*/ 373 w 512"/>
                <a:gd name="T93" fmla="*/ 178 h 512"/>
                <a:gd name="T94" fmla="*/ 370 w 512"/>
                <a:gd name="T95" fmla="*/ 174 h 512"/>
                <a:gd name="T96" fmla="*/ 296 w 512"/>
                <a:gd name="T97" fmla="*/ 99 h 512"/>
                <a:gd name="T98" fmla="*/ 292 w 512"/>
                <a:gd name="T99" fmla="*/ 97 h 512"/>
                <a:gd name="T100" fmla="*/ 288 w 512"/>
                <a:gd name="T101" fmla="*/ 96 h 512"/>
                <a:gd name="T102" fmla="*/ 149 w 512"/>
                <a:gd name="T103" fmla="*/ 96 h 512"/>
                <a:gd name="T104" fmla="*/ 139 w 512"/>
                <a:gd name="T105" fmla="*/ 107 h 512"/>
                <a:gd name="T106" fmla="*/ 139 w 512"/>
                <a:gd name="T107" fmla="*/ 406 h 512"/>
                <a:gd name="T108" fmla="*/ 149 w 512"/>
                <a:gd name="T109" fmla="*/ 416 h 512"/>
                <a:gd name="T110" fmla="*/ 363 w 512"/>
                <a:gd name="T111" fmla="*/ 416 h 512"/>
                <a:gd name="T112" fmla="*/ 373 w 512"/>
                <a:gd name="T113" fmla="*/ 406 h 512"/>
                <a:gd name="T114" fmla="*/ 373 w 512"/>
                <a:gd name="T115" fmla="*/ 182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12" h="512">
                  <a:moveTo>
                    <a:pt x="337" y="171"/>
                  </a:moveTo>
                  <a:cubicBezTo>
                    <a:pt x="299" y="171"/>
                    <a:pt x="299" y="171"/>
                    <a:pt x="299" y="171"/>
                  </a:cubicBezTo>
                  <a:cubicBezTo>
                    <a:pt x="299" y="133"/>
                    <a:pt x="299" y="133"/>
                    <a:pt x="299" y="133"/>
                  </a:cubicBezTo>
                  <a:lnTo>
                    <a:pt x="337" y="171"/>
                  </a:lnTo>
                  <a:close/>
                  <a:moveTo>
                    <a:pt x="288" y="192"/>
                  </a:moveTo>
                  <a:cubicBezTo>
                    <a:pt x="352" y="192"/>
                    <a:pt x="352" y="192"/>
                    <a:pt x="352" y="192"/>
                  </a:cubicBezTo>
                  <a:cubicBezTo>
                    <a:pt x="352" y="395"/>
                    <a:pt x="352" y="395"/>
                    <a:pt x="352" y="395"/>
                  </a:cubicBezTo>
                  <a:cubicBezTo>
                    <a:pt x="160" y="395"/>
                    <a:pt x="160" y="395"/>
                    <a:pt x="160" y="395"/>
                  </a:cubicBezTo>
                  <a:cubicBezTo>
                    <a:pt x="160" y="118"/>
                    <a:pt x="160" y="118"/>
                    <a:pt x="160" y="118"/>
                  </a:cubicBezTo>
                  <a:cubicBezTo>
                    <a:pt x="277" y="118"/>
                    <a:pt x="277" y="118"/>
                    <a:pt x="277" y="118"/>
                  </a:cubicBezTo>
                  <a:cubicBezTo>
                    <a:pt x="277" y="182"/>
                    <a:pt x="277" y="182"/>
                    <a:pt x="277" y="182"/>
                  </a:cubicBezTo>
                  <a:cubicBezTo>
                    <a:pt x="277" y="188"/>
                    <a:pt x="282" y="192"/>
                    <a:pt x="288" y="192"/>
                  </a:cubicBezTo>
                  <a:close/>
                  <a:moveTo>
                    <a:pt x="331" y="363"/>
                  </a:moveTo>
                  <a:cubicBezTo>
                    <a:pt x="331" y="357"/>
                    <a:pt x="326" y="352"/>
                    <a:pt x="320" y="352"/>
                  </a:cubicBezTo>
                  <a:cubicBezTo>
                    <a:pt x="192" y="352"/>
                    <a:pt x="192" y="352"/>
                    <a:pt x="192" y="352"/>
                  </a:cubicBezTo>
                  <a:cubicBezTo>
                    <a:pt x="186" y="352"/>
                    <a:pt x="181" y="357"/>
                    <a:pt x="181" y="363"/>
                  </a:cubicBezTo>
                  <a:cubicBezTo>
                    <a:pt x="181" y="369"/>
                    <a:pt x="186" y="374"/>
                    <a:pt x="192" y="374"/>
                  </a:cubicBezTo>
                  <a:cubicBezTo>
                    <a:pt x="320" y="374"/>
                    <a:pt x="320" y="374"/>
                    <a:pt x="320" y="374"/>
                  </a:cubicBezTo>
                  <a:cubicBezTo>
                    <a:pt x="326" y="374"/>
                    <a:pt x="331" y="369"/>
                    <a:pt x="331" y="363"/>
                  </a:cubicBezTo>
                  <a:close/>
                  <a:moveTo>
                    <a:pt x="331" y="320"/>
                  </a:moveTo>
                  <a:cubicBezTo>
                    <a:pt x="331" y="314"/>
                    <a:pt x="326" y="310"/>
                    <a:pt x="320" y="310"/>
                  </a:cubicBezTo>
                  <a:cubicBezTo>
                    <a:pt x="192" y="310"/>
                    <a:pt x="192" y="310"/>
                    <a:pt x="192" y="310"/>
                  </a:cubicBezTo>
                  <a:cubicBezTo>
                    <a:pt x="186" y="310"/>
                    <a:pt x="181" y="314"/>
                    <a:pt x="181" y="320"/>
                  </a:cubicBezTo>
                  <a:cubicBezTo>
                    <a:pt x="181" y="326"/>
                    <a:pt x="186" y="331"/>
                    <a:pt x="192" y="331"/>
                  </a:cubicBezTo>
                  <a:cubicBezTo>
                    <a:pt x="320" y="331"/>
                    <a:pt x="320" y="331"/>
                    <a:pt x="320" y="331"/>
                  </a:cubicBezTo>
                  <a:cubicBezTo>
                    <a:pt x="326" y="331"/>
                    <a:pt x="331" y="326"/>
                    <a:pt x="331" y="320"/>
                  </a:cubicBezTo>
                  <a:close/>
                  <a:moveTo>
                    <a:pt x="331" y="278"/>
                  </a:moveTo>
                  <a:cubicBezTo>
                    <a:pt x="331" y="272"/>
                    <a:pt x="326" y="267"/>
                    <a:pt x="320" y="267"/>
                  </a:cubicBezTo>
                  <a:cubicBezTo>
                    <a:pt x="192" y="267"/>
                    <a:pt x="192" y="267"/>
                    <a:pt x="192" y="267"/>
                  </a:cubicBezTo>
                  <a:cubicBezTo>
                    <a:pt x="186" y="267"/>
                    <a:pt x="181" y="272"/>
                    <a:pt x="181" y="278"/>
                  </a:cubicBezTo>
                  <a:cubicBezTo>
                    <a:pt x="181" y="284"/>
                    <a:pt x="186" y="288"/>
                    <a:pt x="192" y="288"/>
                  </a:cubicBezTo>
                  <a:cubicBezTo>
                    <a:pt x="320" y="288"/>
                    <a:pt x="320" y="288"/>
                    <a:pt x="320" y="288"/>
                  </a:cubicBezTo>
                  <a:cubicBezTo>
                    <a:pt x="326" y="288"/>
                    <a:pt x="331" y="284"/>
                    <a:pt x="331" y="278"/>
                  </a:cubicBezTo>
                  <a:close/>
                  <a:moveTo>
                    <a:pt x="320" y="224"/>
                  </a:moveTo>
                  <a:cubicBezTo>
                    <a:pt x="192" y="224"/>
                    <a:pt x="192" y="224"/>
                    <a:pt x="192" y="224"/>
                  </a:cubicBezTo>
                  <a:cubicBezTo>
                    <a:pt x="186" y="224"/>
                    <a:pt x="181" y="229"/>
                    <a:pt x="181" y="235"/>
                  </a:cubicBezTo>
                  <a:cubicBezTo>
                    <a:pt x="181" y="241"/>
                    <a:pt x="186" y="246"/>
                    <a:pt x="192" y="246"/>
                  </a:cubicBezTo>
                  <a:cubicBezTo>
                    <a:pt x="320" y="246"/>
                    <a:pt x="320" y="246"/>
                    <a:pt x="320" y="246"/>
                  </a:cubicBezTo>
                  <a:cubicBezTo>
                    <a:pt x="326" y="246"/>
                    <a:pt x="331" y="241"/>
                    <a:pt x="331" y="235"/>
                  </a:cubicBezTo>
                  <a:cubicBezTo>
                    <a:pt x="331" y="229"/>
                    <a:pt x="326" y="224"/>
                    <a:pt x="320" y="224"/>
                  </a:cubicBezTo>
                  <a:close/>
                  <a:moveTo>
                    <a:pt x="512" y="256"/>
                  </a:moveTo>
                  <a:cubicBezTo>
                    <a:pt x="512" y="398"/>
                    <a:pt x="397" y="512"/>
                    <a:pt x="256" y="512"/>
                  </a:cubicBezTo>
                  <a:cubicBezTo>
                    <a:pt x="115" y="512"/>
                    <a:pt x="0" y="398"/>
                    <a:pt x="0" y="256"/>
                  </a:cubicBezTo>
                  <a:cubicBezTo>
                    <a:pt x="0" y="115"/>
                    <a:pt x="115" y="0"/>
                    <a:pt x="256" y="0"/>
                  </a:cubicBezTo>
                  <a:cubicBezTo>
                    <a:pt x="397" y="0"/>
                    <a:pt x="512" y="115"/>
                    <a:pt x="512" y="256"/>
                  </a:cubicBezTo>
                  <a:close/>
                  <a:moveTo>
                    <a:pt x="373" y="182"/>
                  </a:moveTo>
                  <a:cubicBezTo>
                    <a:pt x="373" y="180"/>
                    <a:pt x="373" y="179"/>
                    <a:pt x="373" y="178"/>
                  </a:cubicBezTo>
                  <a:cubicBezTo>
                    <a:pt x="372" y="176"/>
                    <a:pt x="371" y="175"/>
                    <a:pt x="370" y="174"/>
                  </a:cubicBezTo>
                  <a:cubicBezTo>
                    <a:pt x="296" y="99"/>
                    <a:pt x="296" y="99"/>
                    <a:pt x="296" y="99"/>
                  </a:cubicBezTo>
                  <a:cubicBezTo>
                    <a:pt x="295" y="98"/>
                    <a:pt x="293" y="98"/>
                    <a:pt x="292" y="97"/>
                  </a:cubicBezTo>
                  <a:cubicBezTo>
                    <a:pt x="291" y="97"/>
                    <a:pt x="289" y="96"/>
                    <a:pt x="288" y="96"/>
                  </a:cubicBezTo>
                  <a:cubicBezTo>
                    <a:pt x="149" y="96"/>
                    <a:pt x="149" y="96"/>
                    <a:pt x="149" y="96"/>
                  </a:cubicBezTo>
                  <a:cubicBezTo>
                    <a:pt x="143" y="96"/>
                    <a:pt x="139" y="101"/>
                    <a:pt x="139" y="107"/>
                  </a:cubicBezTo>
                  <a:cubicBezTo>
                    <a:pt x="139" y="406"/>
                    <a:pt x="139" y="406"/>
                    <a:pt x="139" y="406"/>
                  </a:cubicBezTo>
                  <a:cubicBezTo>
                    <a:pt x="139" y="412"/>
                    <a:pt x="143" y="416"/>
                    <a:pt x="149" y="416"/>
                  </a:cubicBezTo>
                  <a:cubicBezTo>
                    <a:pt x="363" y="416"/>
                    <a:pt x="363" y="416"/>
                    <a:pt x="363" y="416"/>
                  </a:cubicBezTo>
                  <a:cubicBezTo>
                    <a:pt x="369" y="416"/>
                    <a:pt x="373" y="412"/>
                    <a:pt x="373" y="406"/>
                  </a:cubicBezTo>
                  <a:lnTo>
                    <a:pt x="373" y="1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18026399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a:extLst>
              <a:ext uri="{FF2B5EF4-FFF2-40B4-BE49-F238E27FC236}">
                <a16:creationId xmlns:a16="http://schemas.microsoft.com/office/drawing/2014/main" id="{95D4ABB8-3154-470E-A692-4A2485330DDB}"/>
              </a:ext>
            </a:extLst>
          </p:cNvPr>
          <p:cNvSpPr txBox="1">
            <a:spLocks/>
          </p:cNvSpPr>
          <p:nvPr/>
        </p:nvSpPr>
        <p:spPr bwMode="auto">
          <a:xfrm>
            <a:off x="287118" y="351712"/>
            <a:ext cx="8832603" cy="838200"/>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lvl1pPr algn="l" rtl="0" eaLnBrk="1" fontAlgn="base" hangingPunct="1">
              <a:spcBef>
                <a:spcPct val="0"/>
              </a:spcBef>
              <a:spcAft>
                <a:spcPct val="0"/>
              </a:spcAft>
              <a:defRPr sz="4050" b="0" i="0" kern="1200">
                <a:solidFill>
                  <a:schemeClr val="tx1"/>
                </a:solidFill>
                <a:latin typeface="Calibri Light"/>
                <a:ea typeface="+mj-ea"/>
                <a:cs typeface="Calibri Light"/>
              </a:defRPr>
            </a:lvl1pPr>
            <a:lvl2pPr algn="l" rtl="0" eaLnBrk="1" fontAlgn="base" hangingPunct="1">
              <a:spcBef>
                <a:spcPct val="0"/>
              </a:spcBef>
              <a:spcAft>
                <a:spcPct val="0"/>
              </a:spcAft>
              <a:defRPr sz="4500">
                <a:solidFill>
                  <a:schemeClr val="bg1"/>
                </a:solidFill>
                <a:latin typeface="Corbel" pitchFamily="34" charset="0"/>
              </a:defRPr>
            </a:lvl2pPr>
            <a:lvl3pPr algn="l" rtl="0" eaLnBrk="1" fontAlgn="base" hangingPunct="1">
              <a:spcBef>
                <a:spcPct val="0"/>
              </a:spcBef>
              <a:spcAft>
                <a:spcPct val="0"/>
              </a:spcAft>
              <a:defRPr sz="4500">
                <a:solidFill>
                  <a:schemeClr val="bg1"/>
                </a:solidFill>
                <a:latin typeface="Corbel" pitchFamily="34" charset="0"/>
              </a:defRPr>
            </a:lvl3pPr>
            <a:lvl4pPr algn="l" rtl="0" eaLnBrk="1" fontAlgn="base" hangingPunct="1">
              <a:spcBef>
                <a:spcPct val="0"/>
              </a:spcBef>
              <a:spcAft>
                <a:spcPct val="0"/>
              </a:spcAft>
              <a:defRPr sz="4500">
                <a:solidFill>
                  <a:schemeClr val="bg1"/>
                </a:solidFill>
                <a:latin typeface="Corbel" pitchFamily="34" charset="0"/>
              </a:defRPr>
            </a:lvl4pPr>
            <a:lvl5pPr algn="l" rtl="0" eaLnBrk="1" fontAlgn="base" hangingPunct="1">
              <a:spcBef>
                <a:spcPct val="0"/>
              </a:spcBef>
              <a:spcAft>
                <a:spcPct val="0"/>
              </a:spcAft>
              <a:defRPr sz="4500">
                <a:solidFill>
                  <a:schemeClr val="bg1"/>
                </a:solidFill>
                <a:latin typeface="Corbel" pitchFamily="34" charset="0"/>
              </a:defRPr>
            </a:lvl5pPr>
            <a:lvl6pPr marL="457200" algn="l" rtl="0" eaLnBrk="1" fontAlgn="base" hangingPunct="1">
              <a:spcBef>
                <a:spcPct val="0"/>
              </a:spcBef>
              <a:spcAft>
                <a:spcPct val="0"/>
              </a:spcAft>
              <a:defRPr sz="4500">
                <a:solidFill>
                  <a:schemeClr val="bg1"/>
                </a:solidFill>
                <a:latin typeface="Corbel" pitchFamily="34" charset="0"/>
              </a:defRPr>
            </a:lvl6pPr>
            <a:lvl7pPr marL="914400" algn="l" rtl="0" eaLnBrk="1" fontAlgn="base" hangingPunct="1">
              <a:spcBef>
                <a:spcPct val="0"/>
              </a:spcBef>
              <a:spcAft>
                <a:spcPct val="0"/>
              </a:spcAft>
              <a:defRPr sz="4500">
                <a:solidFill>
                  <a:schemeClr val="bg1"/>
                </a:solidFill>
                <a:latin typeface="Corbel" pitchFamily="34" charset="0"/>
              </a:defRPr>
            </a:lvl7pPr>
            <a:lvl8pPr marL="1371600" algn="l" rtl="0" eaLnBrk="1" fontAlgn="base" hangingPunct="1">
              <a:spcBef>
                <a:spcPct val="0"/>
              </a:spcBef>
              <a:spcAft>
                <a:spcPct val="0"/>
              </a:spcAft>
              <a:defRPr sz="4500">
                <a:solidFill>
                  <a:schemeClr val="bg1"/>
                </a:solidFill>
                <a:latin typeface="Corbel" pitchFamily="34" charset="0"/>
              </a:defRPr>
            </a:lvl8pPr>
            <a:lvl9pPr marL="1828800" algn="l" rtl="0" eaLnBrk="1" fontAlgn="base" hangingPunct="1">
              <a:spcBef>
                <a:spcPct val="0"/>
              </a:spcBef>
              <a:spcAft>
                <a:spcPct val="0"/>
              </a:spcAft>
              <a:defRPr sz="4500">
                <a:solidFill>
                  <a:schemeClr val="bg1"/>
                </a:solidFill>
                <a:latin typeface="Corbel" pitchFamily="34" charset="0"/>
              </a:defRPr>
            </a:lvl9pPr>
            <a:extLst/>
          </a:lstStyle>
          <a:p>
            <a:r>
              <a:rPr lang="en-US" b="1" dirty="0">
                <a:solidFill>
                  <a:schemeClr val="bg1"/>
                </a:solidFill>
                <a:latin typeface="+mn-lt"/>
              </a:rPr>
              <a:t>Content-Specific </a:t>
            </a:r>
          </a:p>
          <a:p>
            <a:r>
              <a:rPr lang="en-US" b="1" dirty="0">
                <a:solidFill>
                  <a:schemeClr val="bg1"/>
                </a:solidFill>
                <a:latin typeface="+mn-lt"/>
              </a:rPr>
              <a:t>Recommendations</a:t>
            </a:r>
          </a:p>
        </p:txBody>
      </p:sp>
      <p:sp>
        <p:nvSpPr>
          <p:cNvPr id="8" name="Slide Number Placeholder 5">
            <a:extLst>
              <a:ext uri="{FF2B5EF4-FFF2-40B4-BE49-F238E27FC236}">
                <a16:creationId xmlns:a16="http://schemas.microsoft.com/office/drawing/2014/main" id="{AE03D55F-578D-4176-9CC2-8B1B06446D24}"/>
              </a:ext>
            </a:extLst>
          </p:cNvPr>
          <p:cNvSpPr txBox="1">
            <a:spLocks/>
          </p:cNvSpPr>
          <p:nvPr/>
        </p:nvSpPr>
        <p:spPr>
          <a:xfrm>
            <a:off x="8229600" y="6477000"/>
            <a:ext cx="733425" cy="274638"/>
          </a:xfrm>
          <a:prstGeom prst="rect">
            <a:avLst/>
          </a:prstGeom>
        </p:spPr>
        <p:txBody>
          <a:bodyPr bIns="0" anchor="b"/>
          <a:lstStyle>
            <a:lvl1pPr>
              <a:defRPr/>
            </a:lvl1pPr>
          </a:lstStyle>
          <a:p>
            <a:pPr algn="r" fontAlgn="auto">
              <a:spcBef>
                <a:spcPts val="0"/>
              </a:spcBef>
              <a:spcAft>
                <a:spcPts val="0"/>
              </a:spcAft>
              <a:defRPr/>
            </a:pPr>
            <a:fld id="{2E95CEF2-63C7-41D1-AC3B-F11D0AEA6F1D}" type="slidenum">
              <a:rPr lang="en-US" sz="1200" smtClean="0">
                <a:solidFill>
                  <a:schemeClr val="tx1">
                    <a:tint val="95000"/>
                  </a:schemeClr>
                </a:solidFill>
                <a:latin typeface="+mn-lt"/>
              </a:rPr>
              <a:pPr algn="r" fontAlgn="auto">
                <a:spcBef>
                  <a:spcPts val="0"/>
                </a:spcBef>
                <a:spcAft>
                  <a:spcPts val="0"/>
                </a:spcAft>
                <a:defRPr/>
              </a:pPr>
              <a:t>11</a:t>
            </a:fld>
            <a:endParaRPr lang="en-US" sz="1200">
              <a:solidFill>
                <a:schemeClr val="tx1">
                  <a:tint val="95000"/>
                </a:schemeClr>
              </a:solidFill>
              <a:latin typeface="+mn-lt"/>
            </a:endParaRPr>
          </a:p>
        </p:txBody>
      </p:sp>
      <p:sp>
        <p:nvSpPr>
          <p:cNvPr id="2" name="Rectangle 1">
            <a:extLst>
              <a:ext uri="{FF2B5EF4-FFF2-40B4-BE49-F238E27FC236}">
                <a16:creationId xmlns:a16="http://schemas.microsoft.com/office/drawing/2014/main" id="{A2712CFE-E400-41D8-B72B-8B5F767221EC}"/>
              </a:ext>
            </a:extLst>
          </p:cNvPr>
          <p:cNvSpPr/>
          <p:nvPr/>
        </p:nvSpPr>
        <p:spPr>
          <a:xfrm>
            <a:off x="8599490" y="6599104"/>
            <a:ext cx="363535" cy="12250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2" descr="Graphical user interface, text, application, email&#10;&#10;Description automatically generated">
            <a:extLst>
              <a:ext uri="{FF2B5EF4-FFF2-40B4-BE49-F238E27FC236}">
                <a16:creationId xmlns:a16="http://schemas.microsoft.com/office/drawing/2014/main" id="{155FE435-27DE-F640-BFE3-EFB7832C802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8048" y="1881410"/>
            <a:ext cx="8514977" cy="40815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55352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apezoid 3">
            <a:extLst>
              <a:ext uri="{FF2B5EF4-FFF2-40B4-BE49-F238E27FC236}">
                <a16:creationId xmlns:a16="http://schemas.microsoft.com/office/drawing/2014/main" id="{9E0D5A70-C488-4EFF-81CD-643A269960D0}"/>
              </a:ext>
            </a:extLst>
          </p:cNvPr>
          <p:cNvSpPr/>
          <p:nvPr/>
        </p:nvSpPr>
        <p:spPr>
          <a:xfrm rot="16200000">
            <a:off x="2313754" y="3706254"/>
            <a:ext cx="3864482" cy="900382"/>
          </a:xfrm>
          <a:prstGeom prst="trapezoid">
            <a:avLst>
              <a:gd name="adj" fmla="val 109680"/>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Rounded Corners 13">
            <a:extLst>
              <a:ext uri="{FF2B5EF4-FFF2-40B4-BE49-F238E27FC236}">
                <a16:creationId xmlns:a16="http://schemas.microsoft.com/office/drawing/2014/main" id="{34573A33-364C-4AE0-961B-F9B7ACFC324F}"/>
              </a:ext>
            </a:extLst>
          </p:cNvPr>
          <p:cNvSpPr/>
          <p:nvPr/>
        </p:nvSpPr>
        <p:spPr>
          <a:xfrm>
            <a:off x="486796" y="3044145"/>
            <a:ext cx="3310365" cy="2255287"/>
          </a:xfrm>
          <a:prstGeom prst="roundRect">
            <a:avLst/>
          </a:prstGeom>
          <a:solidFill>
            <a:schemeClr val="bg1"/>
          </a:solidFill>
          <a:ln w="12700">
            <a:solidFill>
              <a:srgbClr val="001F5B"/>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99628580-BF89-4EFD-AE0E-C8FC40851AC5}"/>
              </a:ext>
            </a:extLst>
          </p:cNvPr>
          <p:cNvSpPr>
            <a:spLocks noGrp="1"/>
          </p:cNvSpPr>
          <p:nvPr>
            <p:ph type="title"/>
          </p:nvPr>
        </p:nvSpPr>
        <p:spPr>
          <a:xfrm>
            <a:off x="287118" y="351712"/>
            <a:ext cx="8229600" cy="838200"/>
          </a:xfrm>
        </p:spPr>
        <p:txBody>
          <a:bodyPr/>
          <a:lstStyle/>
          <a:p>
            <a:r>
              <a:rPr lang="en-US" dirty="0"/>
              <a:t>Admissions, Enrollment and Transfer </a:t>
            </a:r>
          </a:p>
        </p:txBody>
      </p:sp>
      <p:grpSp>
        <p:nvGrpSpPr>
          <p:cNvPr id="17" name="Group 16">
            <a:extLst>
              <a:ext uri="{FF2B5EF4-FFF2-40B4-BE49-F238E27FC236}">
                <a16:creationId xmlns:a16="http://schemas.microsoft.com/office/drawing/2014/main" id="{06C4309B-1FE9-4953-AC7D-033BB21C5BC3}"/>
              </a:ext>
            </a:extLst>
          </p:cNvPr>
          <p:cNvGrpSpPr/>
          <p:nvPr/>
        </p:nvGrpSpPr>
        <p:grpSpPr>
          <a:xfrm>
            <a:off x="4696184" y="1703748"/>
            <a:ext cx="3973259" cy="4905393"/>
            <a:chOff x="1219200" y="1567959"/>
            <a:chExt cx="3890563" cy="4652066"/>
          </a:xfrm>
        </p:grpSpPr>
        <p:sp>
          <p:nvSpPr>
            <p:cNvPr id="10" name="Rectangle 9">
              <a:extLst>
                <a:ext uri="{FF2B5EF4-FFF2-40B4-BE49-F238E27FC236}">
                  <a16:creationId xmlns:a16="http://schemas.microsoft.com/office/drawing/2014/main" id="{D4450097-2C1C-4F86-8FB1-F0BF6C7E4647}"/>
                </a:ext>
              </a:extLst>
            </p:cNvPr>
            <p:cNvSpPr/>
            <p:nvPr/>
          </p:nvSpPr>
          <p:spPr>
            <a:xfrm>
              <a:off x="1339741" y="3094279"/>
              <a:ext cx="3649480" cy="2800767"/>
            </a:xfrm>
            <a:prstGeom prst="rect">
              <a:avLst/>
            </a:prstGeom>
          </p:spPr>
          <p:txBody>
            <a:bodyPr wrap="square">
              <a:spAutoFit/>
            </a:bodyPr>
            <a:lstStyle/>
            <a:p>
              <a:pPr lvl="0" eaLnBrk="0" hangingPunct="0"/>
              <a:r>
                <a:rPr lang="en-US" altLang="en-US" sz="1600" dirty="0">
                  <a:latin typeface="+mn-lt"/>
                  <a:ea typeface="Calibri" panose="020F0502020204030204" pitchFamily="34" charset="0"/>
                </a:rPr>
                <a:t>The recommendations in Admissions, Enrollment, and Transfer, focus on</a:t>
              </a:r>
              <a:r>
                <a:rPr lang="en-US" altLang="en-US" sz="1600" b="1" dirty="0">
                  <a:latin typeface="+mn-lt"/>
                  <a:ea typeface="Calibri" panose="020F0502020204030204" pitchFamily="34" charset="0"/>
                </a:rPr>
                <a:t> eliminating barriers in the application and enrollment processes and on </a:t>
              </a:r>
              <a:r>
                <a:rPr lang="en-US" altLang="en-US" sz="1600" dirty="0">
                  <a:latin typeface="+mn-lt"/>
                  <a:ea typeface="Calibri" panose="020F0502020204030204" pitchFamily="34" charset="0"/>
                </a:rPr>
                <a:t>creating</a:t>
              </a:r>
              <a:r>
                <a:rPr lang="en-US" altLang="en-US" sz="1600" b="1" dirty="0">
                  <a:latin typeface="+mn-lt"/>
                  <a:ea typeface="Calibri" panose="020F0502020204030204" pitchFamily="34" charset="0"/>
                </a:rPr>
                <a:t> clear and seamless transfer pathways.  </a:t>
              </a:r>
              <a:r>
                <a:rPr lang="en-US" altLang="en-US" sz="1600" dirty="0">
                  <a:latin typeface="+mn-lt"/>
                  <a:ea typeface="Calibri" panose="020F0502020204030204" pitchFamily="34" charset="0"/>
                </a:rPr>
                <a:t>This will provide </a:t>
              </a:r>
              <a:r>
                <a:rPr lang="en-US" altLang="en-US" sz="1600" b="1" dirty="0">
                  <a:latin typeface="+mn-lt"/>
                  <a:ea typeface="Calibri" panose="020F0502020204030204" pitchFamily="34" charset="0"/>
                </a:rPr>
                <a:t>a more equitable structure and support system </a:t>
              </a:r>
              <a:r>
                <a:rPr lang="en-US" altLang="en-US" sz="1600" dirty="0">
                  <a:latin typeface="+mn-lt"/>
                  <a:ea typeface="Calibri" panose="020F0502020204030204" pitchFamily="34" charset="0"/>
                </a:rPr>
                <a:t>that will ensure more racially minoritized students have access to the Massachusetts public higher education system. </a:t>
              </a:r>
              <a:endParaRPr lang="en-US" altLang="en-US" sz="1600" dirty="0">
                <a:latin typeface="+mn-lt"/>
              </a:endParaRPr>
            </a:p>
          </p:txBody>
        </p:sp>
        <p:sp>
          <p:nvSpPr>
            <p:cNvPr id="11" name="Rectangle: Rounded Corners 10">
              <a:extLst>
                <a:ext uri="{FF2B5EF4-FFF2-40B4-BE49-F238E27FC236}">
                  <a16:creationId xmlns:a16="http://schemas.microsoft.com/office/drawing/2014/main" id="{1E816ABF-580C-4E85-A475-1861AF02D070}"/>
                </a:ext>
              </a:extLst>
            </p:cNvPr>
            <p:cNvSpPr/>
            <p:nvPr/>
          </p:nvSpPr>
          <p:spPr>
            <a:xfrm>
              <a:off x="2462352" y="1758279"/>
              <a:ext cx="1404258" cy="1088798"/>
            </a:xfrm>
            <a:prstGeom prst="roundRect">
              <a:avLst/>
            </a:prstGeom>
            <a:solidFill>
              <a:srgbClr val="001F5B"/>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Rounded Corners 11">
              <a:extLst>
                <a:ext uri="{FF2B5EF4-FFF2-40B4-BE49-F238E27FC236}">
                  <a16:creationId xmlns:a16="http://schemas.microsoft.com/office/drawing/2014/main" id="{6A5FBB9B-3F75-4A18-A472-D4103D6E6BEB}"/>
                </a:ext>
              </a:extLst>
            </p:cNvPr>
            <p:cNvSpPr/>
            <p:nvPr/>
          </p:nvSpPr>
          <p:spPr>
            <a:xfrm>
              <a:off x="1219200" y="1567959"/>
              <a:ext cx="3890563" cy="4652066"/>
            </a:xfrm>
            <a:prstGeom prst="roundRect">
              <a:avLst/>
            </a:prstGeom>
            <a:noFill/>
            <a:ln w="12700">
              <a:solidFill>
                <a:srgbClr val="001F5B"/>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73">
              <a:extLst>
                <a:ext uri="{FF2B5EF4-FFF2-40B4-BE49-F238E27FC236}">
                  <a16:creationId xmlns:a16="http://schemas.microsoft.com/office/drawing/2014/main" id="{A37A2E58-462F-4331-A172-42E563F46DD1}"/>
                </a:ext>
              </a:extLst>
            </p:cNvPr>
            <p:cNvSpPr>
              <a:spLocks noChangeAspect="1" noEditPoints="1"/>
            </p:cNvSpPr>
            <p:nvPr/>
          </p:nvSpPr>
          <p:spPr bwMode="auto">
            <a:xfrm>
              <a:off x="2698391" y="2144707"/>
              <a:ext cx="932180" cy="357787"/>
            </a:xfrm>
            <a:custGeom>
              <a:avLst/>
              <a:gdLst>
                <a:gd name="T0" fmla="*/ 378 w 784"/>
                <a:gd name="T1" fmla="*/ 149 h 292"/>
                <a:gd name="T2" fmla="*/ 378 w 784"/>
                <a:gd name="T3" fmla="*/ 149 h 292"/>
                <a:gd name="T4" fmla="*/ 318 w 784"/>
                <a:gd name="T5" fmla="*/ 88 h 292"/>
                <a:gd name="T6" fmla="*/ 378 w 784"/>
                <a:gd name="T7" fmla="*/ 28 h 292"/>
                <a:gd name="T8" fmla="*/ 439 w 784"/>
                <a:gd name="T9" fmla="*/ 88 h 292"/>
                <a:gd name="T10" fmla="*/ 378 w 784"/>
                <a:gd name="T11" fmla="*/ 149 h 292"/>
                <a:gd name="T12" fmla="*/ 468 w 784"/>
                <a:gd name="T13" fmla="*/ 88 h 292"/>
                <a:gd name="T14" fmla="*/ 468 w 784"/>
                <a:gd name="T15" fmla="*/ 88 h 292"/>
                <a:gd name="T16" fmla="*/ 378 w 784"/>
                <a:gd name="T17" fmla="*/ 0 h 292"/>
                <a:gd name="T18" fmla="*/ 289 w 784"/>
                <a:gd name="T19" fmla="*/ 88 h 292"/>
                <a:gd name="T20" fmla="*/ 332 w 784"/>
                <a:gd name="T21" fmla="*/ 165 h 292"/>
                <a:gd name="T22" fmla="*/ 332 w 784"/>
                <a:gd name="T23" fmla="*/ 292 h 292"/>
                <a:gd name="T24" fmla="*/ 378 w 784"/>
                <a:gd name="T25" fmla="*/ 245 h 292"/>
                <a:gd name="T26" fmla="*/ 425 w 784"/>
                <a:gd name="T27" fmla="*/ 292 h 292"/>
                <a:gd name="T28" fmla="*/ 425 w 784"/>
                <a:gd name="T29" fmla="*/ 165 h 292"/>
                <a:gd name="T30" fmla="*/ 468 w 784"/>
                <a:gd name="T31" fmla="*/ 88 h 292"/>
                <a:gd name="T32" fmla="*/ 267 w 784"/>
                <a:gd name="T33" fmla="*/ 88 h 292"/>
                <a:gd name="T34" fmla="*/ 267 w 784"/>
                <a:gd name="T35" fmla="*/ 88 h 292"/>
                <a:gd name="T36" fmla="*/ 313 w 784"/>
                <a:gd name="T37" fmla="*/ 5 h 292"/>
                <a:gd name="T38" fmla="*/ 32 w 784"/>
                <a:gd name="T39" fmla="*/ 5 h 292"/>
                <a:gd name="T40" fmla="*/ 32 w 784"/>
                <a:gd name="T41" fmla="*/ 5 h 292"/>
                <a:gd name="T42" fmla="*/ 0 w 784"/>
                <a:gd name="T43" fmla="*/ 90 h 292"/>
                <a:gd name="T44" fmla="*/ 32 w 784"/>
                <a:gd name="T45" fmla="*/ 175 h 292"/>
                <a:gd name="T46" fmla="*/ 32 w 784"/>
                <a:gd name="T47" fmla="*/ 175 h 292"/>
                <a:gd name="T48" fmla="*/ 318 w 784"/>
                <a:gd name="T49" fmla="*/ 175 h 292"/>
                <a:gd name="T50" fmla="*/ 267 w 784"/>
                <a:gd name="T51" fmla="*/ 88 h 292"/>
                <a:gd name="T52" fmla="*/ 782 w 784"/>
                <a:gd name="T53" fmla="*/ 66 h 292"/>
                <a:gd name="T54" fmla="*/ 782 w 784"/>
                <a:gd name="T55" fmla="*/ 66 h 292"/>
                <a:gd name="T56" fmla="*/ 782 w 784"/>
                <a:gd name="T57" fmla="*/ 65 h 292"/>
                <a:gd name="T58" fmla="*/ 782 w 784"/>
                <a:gd name="T59" fmla="*/ 63 h 292"/>
                <a:gd name="T60" fmla="*/ 772 w 784"/>
                <a:gd name="T61" fmla="*/ 31 h 292"/>
                <a:gd name="T62" fmla="*/ 746 w 784"/>
                <a:gd name="T63" fmla="*/ 8 h 292"/>
                <a:gd name="T64" fmla="*/ 720 w 784"/>
                <a:gd name="T65" fmla="*/ 31 h 292"/>
                <a:gd name="T66" fmla="*/ 708 w 784"/>
                <a:gd name="T67" fmla="*/ 90 h 292"/>
                <a:gd name="T68" fmla="*/ 720 w 784"/>
                <a:gd name="T69" fmla="*/ 149 h 292"/>
                <a:gd name="T70" fmla="*/ 746 w 784"/>
                <a:gd name="T71" fmla="*/ 172 h 292"/>
                <a:gd name="T72" fmla="*/ 772 w 784"/>
                <a:gd name="T73" fmla="*/ 149 h 292"/>
                <a:gd name="T74" fmla="*/ 782 w 784"/>
                <a:gd name="T75" fmla="*/ 117 h 292"/>
                <a:gd name="T76" fmla="*/ 782 w 784"/>
                <a:gd name="T77" fmla="*/ 114 h 292"/>
                <a:gd name="T78" fmla="*/ 782 w 784"/>
                <a:gd name="T79" fmla="*/ 113 h 292"/>
                <a:gd name="T80" fmla="*/ 784 w 784"/>
                <a:gd name="T81" fmla="*/ 90 h 292"/>
                <a:gd name="T82" fmla="*/ 782 w 784"/>
                <a:gd name="T83" fmla="*/ 66 h 292"/>
                <a:gd name="T84" fmla="*/ 687 w 784"/>
                <a:gd name="T85" fmla="*/ 90 h 292"/>
                <a:gd name="T86" fmla="*/ 687 w 784"/>
                <a:gd name="T87" fmla="*/ 90 h 292"/>
                <a:gd name="T88" fmla="*/ 719 w 784"/>
                <a:gd name="T89" fmla="*/ 5 h 292"/>
                <a:gd name="T90" fmla="*/ 443 w 784"/>
                <a:gd name="T91" fmla="*/ 5 h 292"/>
                <a:gd name="T92" fmla="*/ 490 w 784"/>
                <a:gd name="T93" fmla="*/ 88 h 292"/>
                <a:gd name="T94" fmla="*/ 439 w 784"/>
                <a:gd name="T95" fmla="*/ 175 h 292"/>
                <a:gd name="T96" fmla="*/ 719 w 784"/>
                <a:gd name="T97" fmla="*/ 175 h 292"/>
                <a:gd name="T98" fmla="*/ 687 w 784"/>
                <a:gd name="T99" fmla="*/ 90 h 2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784" h="292">
                  <a:moveTo>
                    <a:pt x="378" y="149"/>
                  </a:moveTo>
                  <a:lnTo>
                    <a:pt x="378" y="149"/>
                  </a:lnTo>
                  <a:cubicBezTo>
                    <a:pt x="345" y="149"/>
                    <a:pt x="318" y="122"/>
                    <a:pt x="318" y="88"/>
                  </a:cubicBezTo>
                  <a:cubicBezTo>
                    <a:pt x="318" y="55"/>
                    <a:pt x="345" y="28"/>
                    <a:pt x="378" y="28"/>
                  </a:cubicBezTo>
                  <a:cubicBezTo>
                    <a:pt x="412" y="28"/>
                    <a:pt x="439" y="55"/>
                    <a:pt x="439" y="88"/>
                  </a:cubicBezTo>
                  <a:cubicBezTo>
                    <a:pt x="439" y="122"/>
                    <a:pt x="412" y="149"/>
                    <a:pt x="378" y="149"/>
                  </a:cubicBezTo>
                  <a:close/>
                  <a:moveTo>
                    <a:pt x="468" y="88"/>
                  </a:moveTo>
                  <a:lnTo>
                    <a:pt x="468" y="88"/>
                  </a:lnTo>
                  <a:cubicBezTo>
                    <a:pt x="468" y="39"/>
                    <a:pt x="428" y="0"/>
                    <a:pt x="378" y="0"/>
                  </a:cubicBezTo>
                  <a:cubicBezTo>
                    <a:pt x="329" y="0"/>
                    <a:pt x="289" y="39"/>
                    <a:pt x="289" y="88"/>
                  </a:cubicBezTo>
                  <a:cubicBezTo>
                    <a:pt x="289" y="121"/>
                    <a:pt x="306" y="149"/>
                    <a:pt x="332" y="165"/>
                  </a:cubicBezTo>
                  <a:lnTo>
                    <a:pt x="332" y="292"/>
                  </a:lnTo>
                  <a:lnTo>
                    <a:pt x="378" y="245"/>
                  </a:lnTo>
                  <a:lnTo>
                    <a:pt x="425" y="292"/>
                  </a:lnTo>
                  <a:lnTo>
                    <a:pt x="425" y="165"/>
                  </a:lnTo>
                  <a:cubicBezTo>
                    <a:pt x="451" y="149"/>
                    <a:pt x="468" y="121"/>
                    <a:pt x="468" y="88"/>
                  </a:cubicBezTo>
                  <a:close/>
                  <a:moveTo>
                    <a:pt x="267" y="88"/>
                  </a:moveTo>
                  <a:lnTo>
                    <a:pt x="267" y="88"/>
                  </a:lnTo>
                  <a:cubicBezTo>
                    <a:pt x="267" y="53"/>
                    <a:pt x="285" y="22"/>
                    <a:pt x="313" y="5"/>
                  </a:cubicBezTo>
                  <a:lnTo>
                    <a:pt x="32" y="5"/>
                  </a:lnTo>
                  <a:lnTo>
                    <a:pt x="32" y="5"/>
                  </a:lnTo>
                  <a:cubicBezTo>
                    <a:pt x="14" y="8"/>
                    <a:pt x="0" y="45"/>
                    <a:pt x="0" y="90"/>
                  </a:cubicBezTo>
                  <a:cubicBezTo>
                    <a:pt x="0" y="135"/>
                    <a:pt x="14" y="172"/>
                    <a:pt x="32" y="175"/>
                  </a:cubicBezTo>
                  <a:lnTo>
                    <a:pt x="32" y="175"/>
                  </a:lnTo>
                  <a:lnTo>
                    <a:pt x="318" y="175"/>
                  </a:lnTo>
                  <a:cubicBezTo>
                    <a:pt x="287" y="158"/>
                    <a:pt x="267" y="126"/>
                    <a:pt x="267" y="88"/>
                  </a:cubicBezTo>
                  <a:close/>
                  <a:moveTo>
                    <a:pt x="782" y="66"/>
                  </a:moveTo>
                  <a:lnTo>
                    <a:pt x="782" y="66"/>
                  </a:lnTo>
                  <a:cubicBezTo>
                    <a:pt x="782" y="66"/>
                    <a:pt x="782" y="66"/>
                    <a:pt x="782" y="65"/>
                  </a:cubicBezTo>
                  <a:cubicBezTo>
                    <a:pt x="782" y="64"/>
                    <a:pt x="782" y="64"/>
                    <a:pt x="782" y="63"/>
                  </a:cubicBezTo>
                  <a:cubicBezTo>
                    <a:pt x="779" y="51"/>
                    <a:pt x="776" y="40"/>
                    <a:pt x="772" y="31"/>
                  </a:cubicBezTo>
                  <a:cubicBezTo>
                    <a:pt x="765" y="16"/>
                    <a:pt x="755" y="8"/>
                    <a:pt x="746" y="8"/>
                  </a:cubicBezTo>
                  <a:cubicBezTo>
                    <a:pt x="737" y="8"/>
                    <a:pt x="727" y="16"/>
                    <a:pt x="720" y="31"/>
                  </a:cubicBezTo>
                  <a:cubicBezTo>
                    <a:pt x="713" y="46"/>
                    <a:pt x="708" y="67"/>
                    <a:pt x="708" y="90"/>
                  </a:cubicBezTo>
                  <a:cubicBezTo>
                    <a:pt x="708" y="113"/>
                    <a:pt x="713" y="134"/>
                    <a:pt x="720" y="149"/>
                  </a:cubicBezTo>
                  <a:cubicBezTo>
                    <a:pt x="727" y="164"/>
                    <a:pt x="737" y="172"/>
                    <a:pt x="746" y="172"/>
                  </a:cubicBezTo>
                  <a:cubicBezTo>
                    <a:pt x="755" y="172"/>
                    <a:pt x="765" y="164"/>
                    <a:pt x="772" y="149"/>
                  </a:cubicBezTo>
                  <a:cubicBezTo>
                    <a:pt x="776" y="140"/>
                    <a:pt x="780" y="129"/>
                    <a:pt x="782" y="117"/>
                  </a:cubicBezTo>
                  <a:cubicBezTo>
                    <a:pt x="782" y="116"/>
                    <a:pt x="782" y="115"/>
                    <a:pt x="782" y="114"/>
                  </a:cubicBezTo>
                  <a:cubicBezTo>
                    <a:pt x="782" y="114"/>
                    <a:pt x="782" y="114"/>
                    <a:pt x="782" y="113"/>
                  </a:cubicBezTo>
                  <a:cubicBezTo>
                    <a:pt x="783" y="106"/>
                    <a:pt x="784" y="98"/>
                    <a:pt x="784" y="90"/>
                  </a:cubicBezTo>
                  <a:cubicBezTo>
                    <a:pt x="784" y="82"/>
                    <a:pt x="783" y="74"/>
                    <a:pt x="782" y="66"/>
                  </a:cubicBezTo>
                  <a:close/>
                  <a:moveTo>
                    <a:pt x="687" y="90"/>
                  </a:moveTo>
                  <a:lnTo>
                    <a:pt x="687" y="90"/>
                  </a:lnTo>
                  <a:cubicBezTo>
                    <a:pt x="687" y="50"/>
                    <a:pt x="699" y="15"/>
                    <a:pt x="719" y="5"/>
                  </a:cubicBezTo>
                  <a:lnTo>
                    <a:pt x="443" y="5"/>
                  </a:lnTo>
                  <a:cubicBezTo>
                    <a:pt x="471" y="22"/>
                    <a:pt x="490" y="53"/>
                    <a:pt x="490" y="88"/>
                  </a:cubicBezTo>
                  <a:cubicBezTo>
                    <a:pt x="490" y="126"/>
                    <a:pt x="469" y="158"/>
                    <a:pt x="439" y="175"/>
                  </a:cubicBezTo>
                  <a:lnTo>
                    <a:pt x="719" y="175"/>
                  </a:lnTo>
                  <a:cubicBezTo>
                    <a:pt x="699" y="164"/>
                    <a:pt x="687" y="130"/>
                    <a:pt x="687" y="90"/>
                  </a:cubicBezTo>
                  <a:close/>
                </a:path>
              </a:pathLst>
            </a:custGeom>
            <a:solidFill>
              <a:srgbClr val="FFC627"/>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extBox 1">
            <a:extLst>
              <a:ext uri="{FF2B5EF4-FFF2-40B4-BE49-F238E27FC236}">
                <a16:creationId xmlns:a16="http://schemas.microsoft.com/office/drawing/2014/main" id="{9AE5B2B6-53B9-AE4F-A122-6FCEE491F78F}"/>
              </a:ext>
            </a:extLst>
          </p:cNvPr>
          <p:cNvSpPr txBox="1"/>
          <p:nvPr/>
        </p:nvSpPr>
        <p:spPr>
          <a:xfrm>
            <a:off x="1583871" y="6119698"/>
            <a:ext cx="184731" cy="369332"/>
          </a:xfrm>
          <a:prstGeom prst="rect">
            <a:avLst/>
          </a:prstGeom>
          <a:noFill/>
        </p:spPr>
        <p:txBody>
          <a:bodyPr wrap="none" rtlCol="0">
            <a:spAutoFit/>
          </a:bodyPr>
          <a:lstStyle/>
          <a:p>
            <a:endParaRPr lang="en-US"/>
          </a:p>
        </p:txBody>
      </p:sp>
      <p:sp>
        <p:nvSpPr>
          <p:cNvPr id="5" name="TextBox 4">
            <a:extLst>
              <a:ext uri="{FF2B5EF4-FFF2-40B4-BE49-F238E27FC236}">
                <a16:creationId xmlns:a16="http://schemas.microsoft.com/office/drawing/2014/main" id="{75C039AD-339A-0E4C-8F83-C8F27429479F}"/>
              </a:ext>
            </a:extLst>
          </p:cNvPr>
          <p:cNvSpPr txBox="1"/>
          <p:nvPr/>
        </p:nvSpPr>
        <p:spPr>
          <a:xfrm>
            <a:off x="5994654" y="5689990"/>
            <a:ext cx="184731" cy="369332"/>
          </a:xfrm>
          <a:prstGeom prst="rect">
            <a:avLst/>
          </a:prstGeom>
          <a:noFill/>
        </p:spPr>
        <p:txBody>
          <a:bodyPr wrap="none" rtlCol="0">
            <a:spAutoFit/>
          </a:bodyPr>
          <a:lstStyle/>
          <a:p>
            <a:endParaRPr lang="en-US" dirty="0"/>
          </a:p>
        </p:txBody>
      </p:sp>
      <p:sp>
        <p:nvSpPr>
          <p:cNvPr id="6" name="TextBox 5">
            <a:extLst>
              <a:ext uri="{FF2B5EF4-FFF2-40B4-BE49-F238E27FC236}">
                <a16:creationId xmlns:a16="http://schemas.microsoft.com/office/drawing/2014/main" id="{6FC70EEB-A53E-354A-A039-B6A84F7ACDE2}"/>
              </a:ext>
            </a:extLst>
          </p:cNvPr>
          <p:cNvSpPr txBox="1"/>
          <p:nvPr/>
        </p:nvSpPr>
        <p:spPr>
          <a:xfrm>
            <a:off x="486796" y="3711002"/>
            <a:ext cx="3310365" cy="1323439"/>
          </a:xfrm>
          <a:prstGeom prst="rect">
            <a:avLst/>
          </a:prstGeom>
          <a:noFill/>
        </p:spPr>
        <p:txBody>
          <a:bodyPr wrap="square" rtlCol="0">
            <a:spAutoFit/>
          </a:bodyPr>
          <a:lstStyle/>
          <a:p>
            <a:r>
              <a:rPr lang="en-US" sz="1600" dirty="0">
                <a:latin typeface="+mj-lt"/>
              </a:rPr>
              <a:t>#1: Students have a right to clear, accessible, and understandable financial information, as well as affordable, and predictable education costs.  </a:t>
            </a:r>
          </a:p>
        </p:txBody>
      </p:sp>
      <p:grpSp>
        <p:nvGrpSpPr>
          <p:cNvPr id="23" name="Group 331">
            <a:extLst>
              <a:ext uri="{FF2B5EF4-FFF2-40B4-BE49-F238E27FC236}">
                <a16:creationId xmlns:a16="http://schemas.microsoft.com/office/drawing/2014/main" id="{842FCEA9-03C5-4EDE-9863-E743CB4DDFFD}"/>
              </a:ext>
            </a:extLst>
          </p:cNvPr>
          <p:cNvGrpSpPr>
            <a:grpSpLocks noChangeAspect="1"/>
          </p:cNvGrpSpPr>
          <p:nvPr/>
        </p:nvGrpSpPr>
        <p:grpSpPr bwMode="auto">
          <a:xfrm>
            <a:off x="1803277" y="3095944"/>
            <a:ext cx="677402" cy="677402"/>
            <a:chOff x="3832" y="1197"/>
            <a:chExt cx="340" cy="340"/>
          </a:xfrm>
          <a:solidFill>
            <a:srgbClr val="001F5B"/>
          </a:solidFill>
        </p:grpSpPr>
        <p:sp>
          <p:nvSpPr>
            <p:cNvPr id="24" name="Freeform 332">
              <a:extLst>
                <a:ext uri="{FF2B5EF4-FFF2-40B4-BE49-F238E27FC236}">
                  <a16:creationId xmlns:a16="http://schemas.microsoft.com/office/drawing/2014/main" id="{95C1EF7A-31C1-4FC1-8378-340CE57B1211}"/>
                </a:ext>
              </a:extLst>
            </p:cNvPr>
            <p:cNvSpPr>
              <a:spLocks noEditPoints="1"/>
            </p:cNvSpPr>
            <p:nvPr/>
          </p:nvSpPr>
          <p:spPr bwMode="auto">
            <a:xfrm>
              <a:off x="3832" y="1197"/>
              <a:ext cx="340" cy="340"/>
            </a:xfrm>
            <a:custGeom>
              <a:avLst/>
              <a:gdLst>
                <a:gd name="T0" fmla="*/ 337 w 512"/>
                <a:gd name="T1" fmla="*/ 171 h 512"/>
                <a:gd name="T2" fmla="*/ 299 w 512"/>
                <a:gd name="T3" fmla="*/ 171 h 512"/>
                <a:gd name="T4" fmla="*/ 299 w 512"/>
                <a:gd name="T5" fmla="*/ 133 h 512"/>
                <a:gd name="T6" fmla="*/ 337 w 512"/>
                <a:gd name="T7" fmla="*/ 171 h 512"/>
                <a:gd name="T8" fmla="*/ 288 w 512"/>
                <a:gd name="T9" fmla="*/ 192 h 512"/>
                <a:gd name="T10" fmla="*/ 352 w 512"/>
                <a:gd name="T11" fmla="*/ 192 h 512"/>
                <a:gd name="T12" fmla="*/ 352 w 512"/>
                <a:gd name="T13" fmla="*/ 395 h 512"/>
                <a:gd name="T14" fmla="*/ 160 w 512"/>
                <a:gd name="T15" fmla="*/ 395 h 512"/>
                <a:gd name="T16" fmla="*/ 160 w 512"/>
                <a:gd name="T17" fmla="*/ 118 h 512"/>
                <a:gd name="T18" fmla="*/ 277 w 512"/>
                <a:gd name="T19" fmla="*/ 118 h 512"/>
                <a:gd name="T20" fmla="*/ 277 w 512"/>
                <a:gd name="T21" fmla="*/ 182 h 512"/>
                <a:gd name="T22" fmla="*/ 288 w 512"/>
                <a:gd name="T23" fmla="*/ 192 h 512"/>
                <a:gd name="T24" fmla="*/ 331 w 512"/>
                <a:gd name="T25" fmla="*/ 363 h 512"/>
                <a:gd name="T26" fmla="*/ 320 w 512"/>
                <a:gd name="T27" fmla="*/ 352 h 512"/>
                <a:gd name="T28" fmla="*/ 192 w 512"/>
                <a:gd name="T29" fmla="*/ 352 h 512"/>
                <a:gd name="T30" fmla="*/ 181 w 512"/>
                <a:gd name="T31" fmla="*/ 363 h 512"/>
                <a:gd name="T32" fmla="*/ 192 w 512"/>
                <a:gd name="T33" fmla="*/ 374 h 512"/>
                <a:gd name="T34" fmla="*/ 320 w 512"/>
                <a:gd name="T35" fmla="*/ 374 h 512"/>
                <a:gd name="T36" fmla="*/ 331 w 512"/>
                <a:gd name="T37" fmla="*/ 363 h 512"/>
                <a:gd name="T38" fmla="*/ 331 w 512"/>
                <a:gd name="T39" fmla="*/ 320 h 512"/>
                <a:gd name="T40" fmla="*/ 320 w 512"/>
                <a:gd name="T41" fmla="*/ 310 h 512"/>
                <a:gd name="T42" fmla="*/ 192 w 512"/>
                <a:gd name="T43" fmla="*/ 310 h 512"/>
                <a:gd name="T44" fmla="*/ 181 w 512"/>
                <a:gd name="T45" fmla="*/ 320 h 512"/>
                <a:gd name="T46" fmla="*/ 192 w 512"/>
                <a:gd name="T47" fmla="*/ 331 h 512"/>
                <a:gd name="T48" fmla="*/ 320 w 512"/>
                <a:gd name="T49" fmla="*/ 331 h 512"/>
                <a:gd name="T50" fmla="*/ 331 w 512"/>
                <a:gd name="T51" fmla="*/ 320 h 512"/>
                <a:gd name="T52" fmla="*/ 331 w 512"/>
                <a:gd name="T53" fmla="*/ 278 h 512"/>
                <a:gd name="T54" fmla="*/ 320 w 512"/>
                <a:gd name="T55" fmla="*/ 267 h 512"/>
                <a:gd name="T56" fmla="*/ 192 w 512"/>
                <a:gd name="T57" fmla="*/ 267 h 512"/>
                <a:gd name="T58" fmla="*/ 181 w 512"/>
                <a:gd name="T59" fmla="*/ 278 h 512"/>
                <a:gd name="T60" fmla="*/ 192 w 512"/>
                <a:gd name="T61" fmla="*/ 288 h 512"/>
                <a:gd name="T62" fmla="*/ 320 w 512"/>
                <a:gd name="T63" fmla="*/ 288 h 512"/>
                <a:gd name="T64" fmla="*/ 331 w 512"/>
                <a:gd name="T65" fmla="*/ 278 h 512"/>
                <a:gd name="T66" fmla="*/ 320 w 512"/>
                <a:gd name="T67" fmla="*/ 224 h 512"/>
                <a:gd name="T68" fmla="*/ 192 w 512"/>
                <a:gd name="T69" fmla="*/ 224 h 512"/>
                <a:gd name="T70" fmla="*/ 181 w 512"/>
                <a:gd name="T71" fmla="*/ 235 h 512"/>
                <a:gd name="T72" fmla="*/ 192 w 512"/>
                <a:gd name="T73" fmla="*/ 246 h 512"/>
                <a:gd name="T74" fmla="*/ 320 w 512"/>
                <a:gd name="T75" fmla="*/ 246 h 512"/>
                <a:gd name="T76" fmla="*/ 331 w 512"/>
                <a:gd name="T77" fmla="*/ 235 h 512"/>
                <a:gd name="T78" fmla="*/ 320 w 512"/>
                <a:gd name="T79" fmla="*/ 224 h 512"/>
                <a:gd name="T80" fmla="*/ 512 w 512"/>
                <a:gd name="T81" fmla="*/ 256 h 512"/>
                <a:gd name="T82" fmla="*/ 256 w 512"/>
                <a:gd name="T83" fmla="*/ 512 h 512"/>
                <a:gd name="T84" fmla="*/ 0 w 512"/>
                <a:gd name="T85" fmla="*/ 256 h 512"/>
                <a:gd name="T86" fmla="*/ 256 w 512"/>
                <a:gd name="T87" fmla="*/ 0 h 512"/>
                <a:gd name="T88" fmla="*/ 512 w 512"/>
                <a:gd name="T89" fmla="*/ 256 h 512"/>
                <a:gd name="T90" fmla="*/ 373 w 512"/>
                <a:gd name="T91" fmla="*/ 182 h 512"/>
                <a:gd name="T92" fmla="*/ 373 w 512"/>
                <a:gd name="T93" fmla="*/ 178 h 512"/>
                <a:gd name="T94" fmla="*/ 370 w 512"/>
                <a:gd name="T95" fmla="*/ 174 h 512"/>
                <a:gd name="T96" fmla="*/ 296 w 512"/>
                <a:gd name="T97" fmla="*/ 99 h 512"/>
                <a:gd name="T98" fmla="*/ 292 w 512"/>
                <a:gd name="T99" fmla="*/ 97 h 512"/>
                <a:gd name="T100" fmla="*/ 288 w 512"/>
                <a:gd name="T101" fmla="*/ 96 h 512"/>
                <a:gd name="T102" fmla="*/ 149 w 512"/>
                <a:gd name="T103" fmla="*/ 96 h 512"/>
                <a:gd name="T104" fmla="*/ 139 w 512"/>
                <a:gd name="T105" fmla="*/ 107 h 512"/>
                <a:gd name="T106" fmla="*/ 139 w 512"/>
                <a:gd name="T107" fmla="*/ 406 h 512"/>
                <a:gd name="T108" fmla="*/ 149 w 512"/>
                <a:gd name="T109" fmla="*/ 416 h 512"/>
                <a:gd name="T110" fmla="*/ 363 w 512"/>
                <a:gd name="T111" fmla="*/ 416 h 512"/>
                <a:gd name="T112" fmla="*/ 373 w 512"/>
                <a:gd name="T113" fmla="*/ 406 h 512"/>
                <a:gd name="T114" fmla="*/ 373 w 512"/>
                <a:gd name="T115" fmla="*/ 182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12" h="512">
                  <a:moveTo>
                    <a:pt x="337" y="171"/>
                  </a:moveTo>
                  <a:cubicBezTo>
                    <a:pt x="299" y="171"/>
                    <a:pt x="299" y="171"/>
                    <a:pt x="299" y="171"/>
                  </a:cubicBezTo>
                  <a:cubicBezTo>
                    <a:pt x="299" y="133"/>
                    <a:pt x="299" y="133"/>
                    <a:pt x="299" y="133"/>
                  </a:cubicBezTo>
                  <a:lnTo>
                    <a:pt x="337" y="171"/>
                  </a:lnTo>
                  <a:close/>
                  <a:moveTo>
                    <a:pt x="288" y="192"/>
                  </a:moveTo>
                  <a:cubicBezTo>
                    <a:pt x="352" y="192"/>
                    <a:pt x="352" y="192"/>
                    <a:pt x="352" y="192"/>
                  </a:cubicBezTo>
                  <a:cubicBezTo>
                    <a:pt x="352" y="395"/>
                    <a:pt x="352" y="395"/>
                    <a:pt x="352" y="395"/>
                  </a:cubicBezTo>
                  <a:cubicBezTo>
                    <a:pt x="160" y="395"/>
                    <a:pt x="160" y="395"/>
                    <a:pt x="160" y="395"/>
                  </a:cubicBezTo>
                  <a:cubicBezTo>
                    <a:pt x="160" y="118"/>
                    <a:pt x="160" y="118"/>
                    <a:pt x="160" y="118"/>
                  </a:cubicBezTo>
                  <a:cubicBezTo>
                    <a:pt x="277" y="118"/>
                    <a:pt x="277" y="118"/>
                    <a:pt x="277" y="118"/>
                  </a:cubicBezTo>
                  <a:cubicBezTo>
                    <a:pt x="277" y="182"/>
                    <a:pt x="277" y="182"/>
                    <a:pt x="277" y="182"/>
                  </a:cubicBezTo>
                  <a:cubicBezTo>
                    <a:pt x="277" y="188"/>
                    <a:pt x="282" y="192"/>
                    <a:pt x="288" y="192"/>
                  </a:cubicBezTo>
                  <a:close/>
                  <a:moveTo>
                    <a:pt x="331" y="363"/>
                  </a:moveTo>
                  <a:cubicBezTo>
                    <a:pt x="331" y="357"/>
                    <a:pt x="326" y="352"/>
                    <a:pt x="320" y="352"/>
                  </a:cubicBezTo>
                  <a:cubicBezTo>
                    <a:pt x="192" y="352"/>
                    <a:pt x="192" y="352"/>
                    <a:pt x="192" y="352"/>
                  </a:cubicBezTo>
                  <a:cubicBezTo>
                    <a:pt x="186" y="352"/>
                    <a:pt x="181" y="357"/>
                    <a:pt x="181" y="363"/>
                  </a:cubicBezTo>
                  <a:cubicBezTo>
                    <a:pt x="181" y="369"/>
                    <a:pt x="186" y="374"/>
                    <a:pt x="192" y="374"/>
                  </a:cubicBezTo>
                  <a:cubicBezTo>
                    <a:pt x="320" y="374"/>
                    <a:pt x="320" y="374"/>
                    <a:pt x="320" y="374"/>
                  </a:cubicBezTo>
                  <a:cubicBezTo>
                    <a:pt x="326" y="374"/>
                    <a:pt x="331" y="369"/>
                    <a:pt x="331" y="363"/>
                  </a:cubicBezTo>
                  <a:close/>
                  <a:moveTo>
                    <a:pt x="331" y="320"/>
                  </a:moveTo>
                  <a:cubicBezTo>
                    <a:pt x="331" y="314"/>
                    <a:pt x="326" y="310"/>
                    <a:pt x="320" y="310"/>
                  </a:cubicBezTo>
                  <a:cubicBezTo>
                    <a:pt x="192" y="310"/>
                    <a:pt x="192" y="310"/>
                    <a:pt x="192" y="310"/>
                  </a:cubicBezTo>
                  <a:cubicBezTo>
                    <a:pt x="186" y="310"/>
                    <a:pt x="181" y="314"/>
                    <a:pt x="181" y="320"/>
                  </a:cubicBezTo>
                  <a:cubicBezTo>
                    <a:pt x="181" y="326"/>
                    <a:pt x="186" y="331"/>
                    <a:pt x="192" y="331"/>
                  </a:cubicBezTo>
                  <a:cubicBezTo>
                    <a:pt x="320" y="331"/>
                    <a:pt x="320" y="331"/>
                    <a:pt x="320" y="331"/>
                  </a:cubicBezTo>
                  <a:cubicBezTo>
                    <a:pt x="326" y="331"/>
                    <a:pt x="331" y="326"/>
                    <a:pt x="331" y="320"/>
                  </a:cubicBezTo>
                  <a:close/>
                  <a:moveTo>
                    <a:pt x="331" y="278"/>
                  </a:moveTo>
                  <a:cubicBezTo>
                    <a:pt x="331" y="272"/>
                    <a:pt x="326" y="267"/>
                    <a:pt x="320" y="267"/>
                  </a:cubicBezTo>
                  <a:cubicBezTo>
                    <a:pt x="192" y="267"/>
                    <a:pt x="192" y="267"/>
                    <a:pt x="192" y="267"/>
                  </a:cubicBezTo>
                  <a:cubicBezTo>
                    <a:pt x="186" y="267"/>
                    <a:pt x="181" y="272"/>
                    <a:pt x="181" y="278"/>
                  </a:cubicBezTo>
                  <a:cubicBezTo>
                    <a:pt x="181" y="284"/>
                    <a:pt x="186" y="288"/>
                    <a:pt x="192" y="288"/>
                  </a:cubicBezTo>
                  <a:cubicBezTo>
                    <a:pt x="320" y="288"/>
                    <a:pt x="320" y="288"/>
                    <a:pt x="320" y="288"/>
                  </a:cubicBezTo>
                  <a:cubicBezTo>
                    <a:pt x="326" y="288"/>
                    <a:pt x="331" y="284"/>
                    <a:pt x="331" y="278"/>
                  </a:cubicBezTo>
                  <a:close/>
                  <a:moveTo>
                    <a:pt x="320" y="224"/>
                  </a:moveTo>
                  <a:cubicBezTo>
                    <a:pt x="192" y="224"/>
                    <a:pt x="192" y="224"/>
                    <a:pt x="192" y="224"/>
                  </a:cubicBezTo>
                  <a:cubicBezTo>
                    <a:pt x="186" y="224"/>
                    <a:pt x="181" y="229"/>
                    <a:pt x="181" y="235"/>
                  </a:cubicBezTo>
                  <a:cubicBezTo>
                    <a:pt x="181" y="241"/>
                    <a:pt x="186" y="246"/>
                    <a:pt x="192" y="246"/>
                  </a:cubicBezTo>
                  <a:cubicBezTo>
                    <a:pt x="320" y="246"/>
                    <a:pt x="320" y="246"/>
                    <a:pt x="320" y="246"/>
                  </a:cubicBezTo>
                  <a:cubicBezTo>
                    <a:pt x="326" y="246"/>
                    <a:pt x="331" y="241"/>
                    <a:pt x="331" y="235"/>
                  </a:cubicBezTo>
                  <a:cubicBezTo>
                    <a:pt x="331" y="229"/>
                    <a:pt x="326" y="224"/>
                    <a:pt x="320" y="224"/>
                  </a:cubicBezTo>
                  <a:close/>
                  <a:moveTo>
                    <a:pt x="512" y="256"/>
                  </a:moveTo>
                  <a:cubicBezTo>
                    <a:pt x="512" y="398"/>
                    <a:pt x="397" y="512"/>
                    <a:pt x="256" y="512"/>
                  </a:cubicBezTo>
                  <a:cubicBezTo>
                    <a:pt x="115" y="512"/>
                    <a:pt x="0" y="398"/>
                    <a:pt x="0" y="256"/>
                  </a:cubicBezTo>
                  <a:cubicBezTo>
                    <a:pt x="0" y="115"/>
                    <a:pt x="115" y="0"/>
                    <a:pt x="256" y="0"/>
                  </a:cubicBezTo>
                  <a:cubicBezTo>
                    <a:pt x="397" y="0"/>
                    <a:pt x="512" y="115"/>
                    <a:pt x="512" y="256"/>
                  </a:cubicBezTo>
                  <a:close/>
                  <a:moveTo>
                    <a:pt x="373" y="182"/>
                  </a:moveTo>
                  <a:cubicBezTo>
                    <a:pt x="373" y="180"/>
                    <a:pt x="373" y="179"/>
                    <a:pt x="373" y="178"/>
                  </a:cubicBezTo>
                  <a:cubicBezTo>
                    <a:pt x="372" y="176"/>
                    <a:pt x="371" y="175"/>
                    <a:pt x="370" y="174"/>
                  </a:cubicBezTo>
                  <a:cubicBezTo>
                    <a:pt x="296" y="99"/>
                    <a:pt x="296" y="99"/>
                    <a:pt x="296" y="99"/>
                  </a:cubicBezTo>
                  <a:cubicBezTo>
                    <a:pt x="295" y="98"/>
                    <a:pt x="293" y="98"/>
                    <a:pt x="292" y="97"/>
                  </a:cubicBezTo>
                  <a:cubicBezTo>
                    <a:pt x="291" y="97"/>
                    <a:pt x="289" y="96"/>
                    <a:pt x="288" y="96"/>
                  </a:cubicBezTo>
                  <a:cubicBezTo>
                    <a:pt x="149" y="96"/>
                    <a:pt x="149" y="96"/>
                    <a:pt x="149" y="96"/>
                  </a:cubicBezTo>
                  <a:cubicBezTo>
                    <a:pt x="143" y="96"/>
                    <a:pt x="139" y="101"/>
                    <a:pt x="139" y="107"/>
                  </a:cubicBezTo>
                  <a:cubicBezTo>
                    <a:pt x="139" y="406"/>
                    <a:pt x="139" y="406"/>
                    <a:pt x="139" y="406"/>
                  </a:cubicBezTo>
                  <a:cubicBezTo>
                    <a:pt x="139" y="412"/>
                    <a:pt x="143" y="416"/>
                    <a:pt x="149" y="416"/>
                  </a:cubicBezTo>
                  <a:cubicBezTo>
                    <a:pt x="363" y="416"/>
                    <a:pt x="363" y="416"/>
                    <a:pt x="363" y="416"/>
                  </a:cubicBezTo>
                  <a:cubicBezTo>
                    <a:pt x="369" y="416"/>
                    <a:pt x="373" y="412"/>
                    <a:pt x="373" y="406"/>
                  </a:cubicBezTo>
                  <a:lnTo>
                    <a:pt x="373" y="1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 name="Freeform 333">
              <a:extLst>
                <a:ext uri="{FF2B5EF4-FFF2-40B4-BE49-F238E27FC236}">
                  <a16:creationId xmlns:a16="http://schemas.microsoft.com/office/drawing/2014/main" id="{C10BAA8B-3AD5-40AF-98B2-F733041BFD5B}"/>
                </a:ext>
              </a:extLst>
            </p:cNvPr>
            <p:cNvSpPr>
              <a:spLocks noEditPoints="1"/>
            </p:cNvSpPr>
            <p:nvPr/>
          </p:nvSpPr>
          <p:spPr bwMode="auto">
            <a:xfrm>
              <a:off x="3832" y="1197"/>
              <a:ext cx="340" cy="340"/>
            </a:xfrm>
            <a:custGeom>
              <a:avLst/>
              <a:gdLst>
                <a:gd name="T0" fmla="*/ 337 w 512"/>
                <a:gd name="T1" fmla="*/ 171 h 512"/>
                <a:gd name="T2" fmla="*/ 299 w 512"/>
                <a:gd name="T3" fmla="*/ 171 h 512"/>
                <a:gd name="T4" fmla="*/ 299 w 512"/>
                <a:gd name="T5" fmla="*/ 133 h 512"/>
                <a:gd name="T6" fmla="*/ 337 w 512"/>
                <a:gd name="T7" fmla="*/ 171 h 512"/>
                <a:gd name="T8" fmla="*/ 288 w 512"/>
                <a:gd name="T9" fmla="*/ 192 h 512"/>
                <a:gd name="T10" fmla="*/ 352 w 512"/>
                <a:gd name="T11" fmla="*/ 192 h 512"/>
                <a:gd name="T12" fmla="*/ 352 w 512"/>
                <a:gd name="T13" fmla="*/ 395 h 512"/>
                <a:gd name="T14" fmla="*/ 160 w 512"/>
                <a:gd name="T15" fmla="*/ 395 h 512"/>
                <a:gd name="T16" fmla="*/ 160 w 512"/>
                <a:gd name="T17" fmla="*/ 118 h 512"/>
                <a:gd name="T18" fmla="*/ 277 w 512"/>
                <a:gd name="T19" fmla="*/ 118 h 512"/>
                <a:gd name="T20" fmla="*/ 277 w 512"/>
                <a:gd name="T21" fmla="*/ 182 h 512"/>
                <a:gd name="T22" fmla="*/ 288 w 512"/>
                <a:gd name="T23" fmla="*/ 192 h 512"/>
                <a:gd name="T24" fmla="*/ 331 w 512"/>
                <a:gd name="T25" fmla="*/ 363 h 512"/>
                <a:gd name="T26" fmla="*/ 320 w 512"/>
                <a:gd name="T27" fmla="*/ 352 h 512"/>
                <a:gd name="T28" fmla="*/ 192 w 512"/>
                <a:gd name="T29" fmla="*/ 352 h 512"/>
                <a:gd name="T30" fmla="*/ 181 w 512"/>
                <a:gd name="T31" fmla="*/ 363 h 512"/>
                <a:gd name="T32" fmla="*/ 192 w 512"/>
                <a:gd name="T33" fmla="*/ 374 h 512"/>
                <a:gd name="T34" fmla="*/ 320 w 512"/>
                <a:gd name="T35" fmla="*/ 374 h 512"/>
                <a:gd name="T36" fmla="*/ 331 w 512"/>
                <a:gd name="T37" fmla="*/ 363 h 512"/>
                <a:gd name="T38" fmla="*/ 331 w 512"/>
                <a:gd name="T39" fmla="*/ 320 h 512"/>
                <a:gd name="T40" fmla="*/ 320 w 512"/>
                <a:gd name="T41" fmla="*/ 310 h 512"/>
                <a:gd name="T42" fmla="*/ 192 w 512"/>
                <a:gd name="T43" fmla="*/ 310 h 512"/>
                <a:gd name="T44" fmla="*/ 181 w 512"/>
                <a:gd name="T45" fmla="*/ 320 h 512"/>
                <a:gd name="T46" fmla="*/ 192 w 512"/>
                <a:gd name="T47" fmla="*/ 331 h 512"/>
                <a:gd name="T48" fmla="*/ 320 w 512"/>
                <a:gd name="T49" fmla="*/ 331 h 512"/>
                <a:gd name="T50" fmla="*/ 331 w 512"/>
                <a:gd name="T51" fmla="*/ 320 h 512"/>
                <a:gd name="T52" fmla="*/ 331 w 512"/>
                <a:gd name="T53" fmla="*/ 278 h 512"/>
                <a:gd name="T54" fmla="*/ 320 w 512"/>
                <a:gd name="T55" fmla="*/ 267 h 512"/>
                <a:gd name="T56" fmla="*/ 192 w 512"/>
                <a:gd name="T57" fmla="*/ 267 h 512"/>
                <a:gd name="T58" fmla="*/ 181 w 512"/>
                <a:gd name="T59" fmla="*/ 278 h 512"/>
                <a:gd name="T60" fmla="*/ 192 w 512"/>
                <a:gd name="T61" fmla="*/ 288 h 512"/>
                <a:gd name="T62" fmla="*/ 320 w 512"/>
                <a:gd name="T63" fmla="*/ 288 h 512"/>
                <a:gd name="T64" fmla="*/ 331 w 512"/>
                <a:gd name="T65" fmla="*/ 278 h 512"/>
                <a:gd name="T66" fmla="*/ 320 w 512"/>
                <a:gd name="T67" fmla="*/ 224 h 512"/>
                <a:gd name="T68" fmla="*/ 192 w 512"/>
                <a:gd name="T69" fmla="*/ 224 h 512"/>
                <a:gd name="T70" fmla="*/ 181 w 512"/>
                <a:gd name="T71" fmla="*/ 235 h 512"/>
                <a:gd name="T72" fmla="*/ 192 w 512"/>
                <a:gd name="T73" fmla="*/ 246 h 512"/>
                <a:gd name="T74" fmla="*/ 320 w 512"/>
                <a:gd name="T75" fmla="*/ 246 h 512"/>
                <a:gd name="T76" fmla="*/ 331 w 512"/>
                <a:gd name="T77" fmla="*/ 235 h 512"/>
                <a:gd name="T78" fmla="*/ 320 w 512"/>
                <a:gd name="T79" fmla="*/ 224 h 512"/>
                <a:gd name="T80" fmla="*/ 512 w 512"/>
                <a:gd name="T81" fmla="*/ 256 h 512"/>
                <a:gd name="T82" fmla="*/ 256 w 512"/>
                <a:gd name="T83" fmla="*/ 512 h 512"/>
                <a:gd name="T84" fmla="*/ 0 w 512"/>
                <a:gd name="T85" fmla="*/ 256 h 512"/>
                <a:gd name="T86" fmla="*/ 256 w 512"/>
                <a:gd name="T87" fmla="*/ 0 h 512"/>
                <a:gd name="T88" fmla="*/ 512 w 512"/>
                <a:gd name="T89" fmla="*/ 256 h 512"/>
                <a:gd name="T90" fmla="*/ 373 w 512"/>
                <a:gd name="T91" fmla="*/ 182 h 512"/>
                <a:gd name="T92" fmla="*/ 373 w 512"/>
                <a:gd name="T93" fmla="*/ 178 h 512"/>
                <a:gd name="T94" fmla="*/ 370 w 512"/>
                <a:gd name="T95" fmla="*/ 174 h 512"/>
                <a:gd name="T96" fmla="*/ 296 w 512"/>
                <a:gd name="T97" fmla="*/ 99 h 512"/>
                <a:gd name="T98" fmla="*/ 292 w 512"/>
                <a:gd name="T99" fmla="*/ 97 h 512"/>
                <a:gd name="T100" fmla="*/ 288 w 512"/>
                <a:gd name="T101" fmla="*/ 96 h 512"/>
                <a:gd name="T102" fmla="*/ 149 w 512"/>
                <a:gd name="T103" fmla="*/ 96 h 512"/>
                <a:gd name="T104" fmla="*/ 139 w 512"/>
                <a:gd name="T105" fmla="*/ 107 h 512"/>
                <a:gd name="T106" fmla="*/ 139 w 512"/>
                <a:gd name="T107" fmla="*/ 406 h 512"/>
                <a:gd name="T108" fmla="*/ 149 w 512"/>
                <a:gd name="T109" fmla="*/ 416 h 512"/>
                <a:gd name="T110" fmla="*/ 363 w 512"/>
                <a:gd name="T111" fmla="*/ 416 h 512"/>
                <a:gd name="T112" fmla="*/ 373 w 512"/>
                <a:gd name="T113" fmla="*/ 406 h 512"/>
                <a:gd name="T114" fmla="*/ 373 w 512"/>
                <a:gd name="T115" fmla="*/ 182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12" h="512">
                  <a:moveTo>
                    <a:pt x="337" y="171"/>
                  </a:moveTo>
                  <a:cubicBezTo>
                    <a:pt x="299" y="171"/>
                    <a:pt x="299" y="171"/>
                    <a:pt x="299" y="171"/>
                  </a:cubicBezTo>
                  <a:cubicBezTo>
                    <a:pt x="299" y="133"/>
                    <a:pt x="299" y="133"/>
                    <a:pt x="299" y="133"/>
                  </a:cubicBezTo>
                  <a:lnTo>
                    <a:pt x="337" y="171"/>
                  </a:lnTo>
                  <a:close/>
                  <a:moveTo>
                    <a:pt x="288" y="192"/>
                  </a:moveTo>
                  <a:cubicBezTo>
                    <a:pt x="352" y="192"/>
                    <a:pt x="352" y="192"/>
                    <a:pt x="352" y="192"/>
                  </a:cubicBezTo>
                  <a:cubicBezTo>
                    <a:pt x="352" y="395"/>
                    <a:pt x="352" y="395"/>
                    <a:pt x="352" y="395"/>
                  </a:cubicBezTo>
                  <a:cubicBezTo>
                    <a:pt x="160" y="395"/>
                    <a:pt x="160" y="395"/>
                    <a:pt x="160" y="395"/>
                  </a:cubicBezTo>
                  <a:cubicBezTo>
                    <a:pt x="160" y="118"/>
                    <a:pt x="160" y="118"/>
                    <a:pt x="160" y="118"/>
                  </a:cubicBezTo>
                  <a:cubicBezTo>
                    <a:pt x="277" y="118"/>
                    <a:pt x="277" y="118"/>
                    <a:pt x="277" y="118"/>
                  </a:cubicBezTo>
                  <a:cubicBezTo>
                    <a:pt x="277" y="182"/>
                    <a:pt x="277" y="182"/>
                    <a:pt x="277" y="182"/>
                  </a:cubicBezTo>
                  <a:cubicBezTo>
                    <a:pt x="277" y="188"/>
                    <a:pt x="282" y="192"/>
                    <a:pt x="288" y="192"/>
                  </a:cubicBezTo>
                  <a:close/>
                  <a:moveTo>
                    <a:pt x="331" y="363"/>
                  </a:moveTo>
                  <a:cubicBezTo>
                    <a:pt x="331" y="357"/>
                    <a:pt x="326" y="352"/>
                    <a:pt x="320" y="352"/>
                  </a:cubicBezTo>
                  <a:cubicBezTo>
                    <a:pt x="192" y="352"/>
                    <a:pt x="192" y="352"/>
                    <a:pt x="192" y="352"/>
                  </a:cubicBezTo>
                  <a:cubicBezTo>
                    <a:pt x="186" y="352"/>
                    <a:pt x="181" y="357"/>
                    <a:pt x="181" y="363"/>
                  </a:cubicBezTo>
                  <a:cubicBezTo>
                    <a:pt x="181" y="369"/>
                    <a:pt x="186" y="374"/>
                    <a:pt x="192" y="374"/>
                  </a:cubicBezTo>
                  <a:cubicBezTo>
                    <a:pt x="320" y="374"/>
                    <a:pt x="320" y="374"/>
                    <a:pt x="320" y="374"/>
                  </a:cubicBezTo>
                  <a:cubicBezTo>
                    <a:pt x="326" y="374"/>
                    <a:pt x="331" y="369"/>
                    <a:pt x="331" y="363"/>
                  </a:cubicBezTo>
                  <a:close/>
                  <a:moveTo>
                    <a:pt x="331" y="320"/>
                  </a:moveTo>
                  <a:cubicBezTo>
                    <a:pt x="331" y="314"/>
                    <a:pt x="326" y="310"/>
                    <a:pt x="320" y="310"/>
                  </a:cubicBezTo>
                  <a:cubicBezTo>
                    <a:pt x="192" y="310"/>
                    <a:pt x="192" y="310"/>
                    <a:pt x="192" y="310"/>
                  </a:cubicBezTo>
                  <a:cubicBezTo>
                    <a:pt x="186" y="310"/>
                    <a:pt x="181" y="314"/>
                    <a:pt x="181" y="320"/>
                  </a:cubicBezTo>
                  <a:cubicBezTo>
                    <a:pt x="181" y="326"/>
                    <a:pt x="186" y="331"/>
                    <a:pt x="192" y="331"/>
                  </a:cubicBezTo>
                  <a:cubicBezTo>
                    <a:pt x="320" y="331"/>
                    <a:pt x="320" y="331"/>
                    <a:pt x="320" y="331"/>
                  </a:cubicBezTo>
                  <a:cubicBezTo>
                    <a:pt x="326" y="331"/>
                    <a:pt x="331" y="326"/>
                    <a:pt x="331" y="320"/>
                  </a:cubicBezTo>
                  <a:close/>
                  <a:moveTo>
                    <a:pt x="331" y="278"/>
                  </a:moveTo>
                  <a:cubicBezTo>
                    <a:pt x="331" y="272"/>
                    <a:pt x="326" y="267"/>
                    <a:pt x="320" y="267"/>
                  </a:cubicBezTo>
                  <a:cubicBezTo>
                    <a:pt x="192" y="267"/>
                    <a:pt x="192" y="267"/>
                    <a:pt x="192" y="267"/>
                  </a:cubicBezTo>
                  <a:cubicBezTo>
                    <a:pt x="186" y="267"/>
                    <a:pt x="181" y="272"/>
                    <a:pt x="181" y="278"/>
                  </a:cubicBezTo>
                  <a:cubicBezTo>
                    <a:pt x="181" y="284"/>
                    <a:pt x="186" y="288"/>
                    <a:pt x="192" y="288"/>
                  </a:cubicBezTo>
                  <a:cubicBezTo>
                    <a:pt x="320" y="288"/>
                    <a:pt x="320" y="288"/>
                    <a:pt x="320" y="288"/>
                  </a:cubicBezTo>
                  <a:cubicBezTo>
                    <a:pt x="326" y="288"/>
                    <a:pt x="331" y="284"/>
                    <a:pt x="331" y="278"/>
                  </a:cubicBezTo>
                  <a:close/>
                  <a:moveTo>
                    <a:pt x="320" y="224"/>
                  </a:moveTo>
                  <a:cubicBezTo>
                    <a:pt x="192" y="224"/>
                    <a:pt x="192" y="224"/>
                    <a:pt x="192" y="224"/>
                  </a:cubicBezTo>
                  <a:cubicBezTo>
                    <a:pt x="186" y="224"/>
                    <a:pt x="181" y="229"/>
                    <a:pt x="181" y="235"/>
                  </a:cubicBezTo>
                  <a:cubicBezTo>
                    <a:pt x="181" y="241"/>
                    <a:pt x="186" y="246"/>
                    <a:pt x="192" y="246"/>
                  </a:cubicBezTo>
                  <a:cubicBezTo>
                    <a:pt x="320" y="246"/>
                    <a:pt x="320" y="246"/>
                    <a:pt x="320" y="246"/>
                  </a:cubicBezTo>
                  <a:cubicBezTo>
                    <a:pt x="326" y="246"/>
                    <a:pt x="331" y="241"/>
                    <a:pt x="331" y="235"/>
                  </a:cubicBezTo>
                  <a:cubicBezTo>
                    <a:pt x="331" y="229"/>
                    <a:pt x="326" y="224"/>
                    <a:pt x="320" y="224"/>
                  </a:cubicBezTo>
                  <a:close/>
                  <a:moveTo>
                    <a:pt x="512" y="256"/>
                  </a:moveTo>
                  <a:cubicBezTo>
                    <a:pt x="512" y="398"/>
                    <a:pt x="397" y="512"/>
                    <a:pt x="256" y="512"/>
                  </a:cubicBezTo>
                  <a:cubicBezTo>
                    <a:pt x="115" y="512"/>
                    <a:pt x="0" y="398"/>
                    <a:pt x="0" y="256"/>
                  </a:cubicBezTo>
                  <a:cubicBezTo>
                    <a:pt x="0" y="115"/>
                    <a:pt x="115" y="0"/>
                    <a:pt x="256" y="0"/>
                  </a:cubicBezTo>
                  <a:cubicBezTo>
                    <a:pt x="397" y="0"/>
                    <a:pt x="512" y="115"/>
                    <a:pt x="512" y="256"/>
                  </a:cubicBezTo>
                  <a:close/>
                  <a:moveTo>
                    <a:pt x="373" y="182"/>
                  </a:moveTo>
                  <a:cubicBezTo>
                    <a:pt x="373" y="180"/>
                    <a:pt x="373" y="179"/>
                    <a:pt x="373" y="178"/>
                  </a:cubicBezTo>
                  <a:cubicBezTo>
                    <a:pt x="372" y="176"/>
                    <a:pt x="371" y="175"/>
                    <a:pt x="370" y="174"/>
                  </a:cubicBezTo>
                  <a:cubicBezTo>
                    <a:pt x="296" y="99"/>
                    <a:pt x="296" y="99"/>
                    <a:pt x="296" y="99"/>
                  </a:cubicBezTo>
                  <a:cubicBezTo>
                    <a:pt x="295" y="98"/>
                    <a:pt x="293" y="98"/>
                    <a:pt x="292" y="97"/>
                  </a:cubicBezTo>
                  <a:cubicBezTo>
                    <a:pt x="291" y="97"/>
                    <a:pt x="289" y="96"/>
                    <a:pt x="288" y="96"/>
                  </a:cubicBezTo>
                  <a:cubicBezTo>
                    <a:pt x="149" y="96"/>
                    <a:pt x="149" y="96"/>
                    <a:pt x="149" y="96"/>
                  </a:cubicBezTo>
                  <a:cubicBezTo>
                    <a:pt x="143" y="96"/>
                    <a:pt x="139" y="101"/>
                    <a:pt x="139" y="107"/>
                  </a:cubicBezTo>
                  <a:cubicBezTo>
                    <a:pt x="139" y="406"/>
                    <a:pt x="139" y="406"/>
                    <a:pt x="139" y="406"/>
                  </a:cubicBezTo>
                  <a:cubicBezTo>
                    <a:pt x="139" y="412"/>
                    <a:pt x="143" y="416"/>
                    <a:pt x="149" y="416"/>
                  </a:cubicBezTo>
                  <a:cubicBezTo>
                    <a:pt x="363" y="416"/>
                    <a:pt x="363" y="416"/>
                    <a:pt x="363" y="416"/>
                  </a:cubicBezTo>
                  <a:cubicBezTo>
                    <a:pt x="369" y="416"/>
                    <a:pt x="373" y="412"/>
                    <a:pt x="373" y="406"/>
                  </a:cubicBezTo>
                  <a:lnTo>
                    <a:pt x="373" y="1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22527242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B9D450F-B491-4C46-B5F9-CBC891D328BD}"/>
              </a:ext>
            </a:extLst>
          </p:cNvPr>
          <p:cNvSpPr>
            <a:spLocks noGrp="1"/>
          </p:cNvSpPr>
          <p:nvPr>
            <p:ph type="title"/>
          </p:nvPr>
        </p:nvSpPr>
        <p:spPr>
          <a:xfrm>
            <a:off x="287118" y="351712"/>
            <a:ext cx="8229600" cy="838200"/>
          </a:xfrm>
        </p:spPr>
        <p:txBody>
          <a:bodyPr/>
          <a:lstStyle/>
          <a:p>
            <a:r>
              <a:rPr lang="en-US"/>
              <a:t>Admissions &amp; Enrollment Recommendations (1 of 2)</a:t>
            </a:r>
          </a:p>
        </p:txBody>
      </p:sp>
      <p:sp>
        <p:nvSpPr>
          <p:cNvPr id="38" name="Rectangle 37">
            <a:extLst>
              <a:ext uri="{FF2B5EF4-FFF2-40B4-BE49-F238E27FC236}">
                <a16:creationId xmlns:a16="http://schemas.microsoft.com/office/drawing/2014/main" id="{B31D34B3-61AA-400F-88B8-AB742823908C}"/>
              </a:ext>
            </a:extLst>
          </p:cNvPr>
          <p:cNvSpPr/>
          <p:nvPr/>
        </p:nvSpPr>
        <p:spPr>
          <a:xfrm rot="10800000">
            <a:off x="0" y="2750337"/>
            <a:ext cx="1613921" cy="746549"/>
          </a:xfrm>
          <a:prstGeom prst="rect">
            <a:avLst/>
          </a:prstGeom>
          <a:solidFill>
            <a:srgbClr val="DD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nvGrpSpPr>
          <p:cNvPr id="39" name="Group 38">
            <a:extLst>
              <a:ext uri="{FF2B5EF4-FFF2-40B4-BE49-F238E27FC236}">
                <a16:creationId xmlns:a16="http://schemas.microsoft.com/office/drawing/2014/main" id="{04402607-42E2-4CBC-B0E1-49B2267E834B}"/>
              </a:ext>
            </a:extLst>
          </p:cNvPr>
          <p:cNvGrpSpPr/>
          <p:nvPr/>
        </p:nvGrpSpPr>
        <p:grpSpPr>
          <a:xfrm>
            <a:off x="1159387" y="2611953"/>
            <a:ext cx="7570435" cy="961827"/>
            <a:chOff x="712330" y="1117960"/>
            <a:chExt cx="4240669" cy="872858"/>
          </a:xfrm>
          <a:solidFill>
            <a:srgbClr val="FFC627"/>
          </a:solidFill>
        </p:grpSpPr>
        <p:sp>
          <p:nvSpPr>
            <p:cNvPr id="40" name="Pentagon 6">
              <a:extLst>
                <a:ext uri="{FF2B5EF4-FFF2-40B4-BE49-F238E27FC236}">
                  <a16:creationId xmlns:a16="http://schemas.microsoft.com/office/drawing/2014/main" id="{849A55D1-7025-4716-BCC9-BCE6309BDE0E}"/>
                </a:ext>
              </a:extLst>
            </p:cNvPr>
            <p:cNvSpPr/>
            <p:nvPr/>
          </p:nvSpPr>
          <p:spPr>
            <a:xfrm rot="10800000" flipH="1">
              <a:off x="712330" y="1117960"/>
              <a:ext cx="4240669" cy="677493"/>
            </a:xfrm>
            <a:prstGeom prst="homePlat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41" name="Right Triangle 40">
              <a:extLst>
                <a:ext uri="{FF2B5EF4-FFF2-40B4-BE49-F238E27FC236}">
                  <a16:creationId xmlns:a16="http://schemas.microsoft.com/office/drawing/2014/main" id="{33ECAC15-3843-4DC2-A760-B8DC9E1D61B9}"/>
                </a:ext>
              </a:extLst>
            </p:cNvPr>
            <p:cNvSpPr/>
            <p:nvPr/>
          </p:nvSpPr>
          <p:spPr>
            <a:xfrm rot="10800000">
              <a:off x="712330" y="1788667"/>
              <a:ext cx="288033" cy="202151"/>
            </a:xfrm>
            <a:prstGeom prst="rtTriangle">
              <a:avLst/>
            </a:prstGeom>
            <a:solidFill>
              <a:srgbClr val="936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sp>
        <p:nvSpPr>
          <p:cNvPr id="42" name="Rectangle 41">
            <a:extLst>
              <a:ext uri="{FF2B5EF4-FFF2-40B4-BE49-F238E27FC236}">
                <a16:creationId xmlns:a16="http://schemas.microsoft.com/office/drawing/2014/main" id="{A152C670-F497-43A1-8BBB-AB1E726469E2}"/>
              </a:ext>
            </a:extLst>
          </p:cNvPr>
          <p:cNvSpPr/>
          <p:nvPr/>
        </p:nvSpPr>
        <p:spPr>
          <a:xfrm rot="10800000">
            <a:off x="0" y="3810966"/>
            <a:ext cx="1613921" cy="74654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43" name="Pentagon 10">
            <a:extLst>
              <a:ext uri="{FF2B5EF4-FFF2-40B4-BE49-F238E27FC236}">
                <a16:creationId xmlns:a16="http://schemas.microsoft.com/office/drawing/2014/main" id="{C6CAEF69-5BFF-45EE-B651-BDC1811C0DED}"/>
              </a:ext>
            </a:extLst>
          </p:cNvPr>
          <p:cNvSpPr/>
          <p:nvPr/>
        </p:nvSpPr>
        <p:spPr>
          <a:xfrm rot="10800000" flipH="1">
            <a:off x="1159389" y="3649979"/>
            <a:ext cx="7570433" cy="746549"/>
          </a:xfrm>
          <a:prstGeom prst="homePlat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44" name="Right Triangle 43">
            <a:extLst>
              <a:ext uri="{FF2B5EF4-FFF2-40B4-BE49-F238E27FC236}">
                <a16:creationId xmlns:a16="http://schemas.microsoft.com/office/drawing/2014/main" id="{B6585E26-D228-442A-87EE-2080EA5726FF}"/>
              </a:ext>
            </a:extLst>
          </p:cNvPr>
          <p:cNvSpPr/>
          <p:nvPr/>
        </p:nvSpPr>
        <p:spPr>
          <a:xfrm rot="10800000">
            <a:off x="1143000" y="4366368"/>
            <a:ext cx="464693" cy="269535"/>
          </a:xfrm>
          <a:prstGeom prst="r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45" name="Rectangle 44">
            <a:extLst>
              <a:ext uri="{FF2B5EF4-FFF2-40B4-BE49-F238E27FC236}">
                <a16:creationId xmlns:a16="http://schemas.microsoft.com/office/drawing/2014/main" id="{8DAE19B1-81D1-4415-90B6-3C5E7BB73F1F}"/>
              </a:ext>
            </a:extLst>
          </p:cNvPr>
          <p:cNvSpPr/>
          <p:nvPr/>
        </p:nvSpPr>
        <p:spPr>
          <a:xfrm rot="10800000">
            <a:off x="-3" y="4807733"/>
            <a:ext cx="1613921" cy="1351213"/>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nvGrpSpPr>
          <p:cNvPr id="57" name="Group 56">
            <a:extLst>
              <a:ext uri="{FF2B5EF4-FFF2-40B4-BE49-F238E27FC236}">
                <a16:creationId xmlns:a16="http://schemas.microsoft.com/office/drawing/2014/main" id="{35AA1C85-0979-4C70-966D-9411BA3F9E3D}"/>
              </a:ext>
            </a:extLst>
          </p:cNvPr>
          <p:cNvGrpSpPr/>
          <p:nvPr/>
        </p:nvGrpSpPr>
        <p:grpSpPr>
          <a:xfrm>
            <a:off x="1159387" y="4669352"/>
            <a:ext cx="7570435" cy="1740854"/>
            <a:chOff x="712330" y="2951882"/>
            <a:chExt cx="4240669" cy="872858"/>
          </a:xfrm>
        </p:grpSpPr>
        <p:sp>
          <p:nvSpPr>
            <p:cNvPr id="58" name="Pentagon 14">
              <a:extLst>
                <a:ext uri="{FF2B5EF4-FFF2-40B4-BE49-F238E27FC236}">
                  <a16:creationId xmlns:a16="http://schemas.microsoft.com/office/drawing/2014/main" id="{C1C9B1CB-6A16-4B9A-B6A3-2508C0B876ED}"/>
                </a:ext>
              </a:extLst>
            </p:cNvPr>
            <p:cNvSpPr/>
            <p:nvPr/>
          </p:nvSpPr>
          <p:spPr>
            <a:xfrm rot="10800000" flipH="1">
              <a:off x="712331" y="2951882"/>
              <a:ext cx="4240668" cy="677493"/>
            </a:xfrm>
            <a:prstGeom prst="homePlat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59" name="Right Triangle 58">
              <a:extLst>
                <a:ext uri="{FF2B5EF4-FFF2-40B4-BE49-F238E27FC236}">
                  <a16:creationId xmlns:a16="http://schemas.microsoft.com/office/drawing/2014/main" id="{4062DFAC-7962-49FB-BE23-2A6286586D8A}"/>
                </a:ext>
              </a:extLst>
            </p:cNvPr>
            <p:cNvSpPr/>
            <p:nvPr/>
          </p:nvSpPr>
          <p:spPr>
            <a:xfrm rot="10800000">
              <a:off x="712330" y="3622589"/>
              <a:ext cx="288033" cy="202151"/>
            </a:xfrm>
            <a:prstGeom prst="r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sp>
        <p:nvSpPr>
          <p:cNvPr id="60" name="TextBox 59">
            <a:extLst>
              <a:ext uri="{FF2B5EF4-FFF2-40B4-BE49-F238E27FC236}">
                <a16:creationId xmlns:a16="http://schemas.microsoft.com/office/drawing/2014/main" id="{B54E1B13-A260-487D-86C7-24857E53BEE4}"/>
              </a:ext>
            </a:extLst>
          </p:cNvPr>
          <p:cNvSpPr txBox="1"/>
          <p:nvPr/>
        </p:nvSpPr>
        <p:spPr>
          <a:xfrm>
            <a:off x="1391732" y="2730013"/>
            <a:ext cx="7267957" cy="461665"/>
          </a:xfrm>
          <a:prstGeom prst="rect">
            <a:avLst/>
          </a:prstGeom>
          <a:noFill/>
        </p:spPr>
        <p:txBody>
          <a:bodyPr wrap="square" lIns="0" tIns="0" rIns="0" bIns="0" rtlCol="0">
            <a:spAutoFit/>
          </a:bodyPr>
          <a:lstStyle/>
          <a:p>
            <a:pPr lvl="0" eaLnBrk="0" hangingPunct="0"/>
            <a:r>
              <a:rPr lang="en-US" altLang="en-US" sz="1500" dirty="0">
                <a:latin typeface="+mn-lt"/>
                <a:ea typeface="Calibri" panose="020F0502020204030204" pitchFamily="34" charset="0"/>
              </a:rPr>
              <a:t>Develop and implement recruitment, admissions, and enrollment policies and practices that increase the enrollment of racially minoritized students.</a:t>
            </a:r>
            <a:endParaRPr lang="en-US" altLang="en-US" sz="1500" dirty="0">
              <a:latin typeface="+mn-lt"/>
            </a:endParaRPr>
          </a:p>
        </p:txBody>
      </p:sp>
      <p:sp>
        <p:nvSpPr>
          <p:cNvPr id="62" name="TextBox 61">
            <a:extLst>
              <a:ext uri="{FF2B5EF4-FFF2-40B4-BE49-F238E27FC236}">
                <a16:creationId xmlns:a16="http://schemas.microsoft.com/office/drawing/2014/main" id="{3A93A94D-C1AC-4E3F-9627-409FD6E95B21}"/>
              </a:ext>
            </a:extLst>
          </p:cNvPr>
          <p:cNvSpPr txBox="1"/>
          <p:nvPr/>
        </p:nvSpPr>
        <p:spPr>
          <a:xfrm>
            <a:off x="1371599" y="3776301"/>
            <a:ext cx="7140134" cy="461665"/>
          </a:xfrm>
          <a:prstGeom prst="rect">
            <a:avLst/>
          </a:prstGeom>
          <a:noFill/>
        </p:spPr>
        <p:txBody>
          <a:bodyPr wrap="square" lIns="0" tIns="0" rIns="0" bIns="0" rtlCol="0">
            <a:spAutoFit/>
          </a:bodyPr>
          <a:lstStyle/>
          <a:p>
            <a:pPr>
              <a:spcBef>
                <a:spcPct val="20000"/>
              </a:spcBef>
              <a:defRPr/>
            </a:pPr>
            <a:r>
              <a:rPr lang="en-US" sz="1500" dirty="0">
                <a:latin typeface="+mn-lt"/>
              </a:rPr>
              <a:t>Establish practices that support students in understanding and accessing financial aid. </a:t>
            </a:r>
          </a:p>
        </p:txBody>
      </p:sp>
      <p:sp>
        <p:nvSpPr>
          <p:cNvPr id="63" name="TextBox 62">
            <a:extLst>
              <a:ext uri="{FF2B5EF4-FFF2-40B4-BE49-F238E27FC236}">
                <a16:creationId xmlns:a16="http://schemas.microsoft.com/office/drawing/2014/main" id="{FA4C7EA3-C32C-42D1-A9DB-C51D2C8E72C5}"/>
              </a:ext>
            </a:extLst>
          </p:cNvPr>
          <p:cNvSpPr txBox="1"/>
          <p:nvPr/>
        </p:nvSpPr>
        <p:spPr>
          <a:xfrm>
            <a:off x="1371599" y="4730792"/>
            <a:ext cx="6828868" cy="1292662"/>
          </a:xfrm>
          <a:prstGeom prst="rect">
            <a:avLst/>
          </a:prstGeom>
          <a:noFill/>
        </p:spPr>
        <p:txBody>
          <a:bodyPr wrap="square" lIns="0" tIns="0" rIns="0" bIns="0" rtlCol="0">
            <a:spAutoFit/>
          </a:bodyPr>
          <a:lstStyle/>
          <a:p>
            <a:r>
              <a:rPr lang="en-US" sz="1400" dirty="0">
                <a:latin typeface="+mn-lt"/>
              </a:rPr>
              <a:t>Develop admissions policies that automatically welcome and accept all high school seniors who live within a regional catchment area to attend their institution, without students needing to go through any application process because racially minoritized students are often undermatched and are not always encouraged to apply to universities. This approach must be piloted, and data-gathering to support it must be scaled up. </a:t>
            </a:r>
            <a:endParaRPr lang="en-US" sz="1400" dirty="0"/>
          </a:p>
        </p:txBody>
      </p:sp>
      <p:sp>
        <p:nvSpPr>
          <p:cNvPr id="65" name="Rectangle 64">
            <a:extLst>
              <a:ext uri="{FF2B5EF4-FFF2-40B4-BE49-F238E27FC236}">
                <a16:creationId xmlns:a16="http://schemas.microsoft.com/office/drawing/2014/main" id="{AE20D46E-F9D5-4FF9-B995-EDA34135EB00}"/>
              </a:ext>
            </a:extLst>
          </p:cNvPr>
          <p:cNvSpPr/>
          <p:nvPr/>
        </p:nvSpPr>
        <p:spPr>
          <a:xfrm rot="10800000">
            <a:off x="0" y="1730964"/>
            <a:ext cx="1613921" cy="74654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nvGrpSpPr>
          <p:cNvPr id="66" name="Group 65">
            <a:extLst>
              <a:ext uri="{FF2B5EF4-FFF2-40B4-BE49-F238E27FC236}">
                <a16:creationId xmlns:a16="http://schemas.microsoft.com/office/drawing/2014/main" id="{378076D0-11B6-4B1A-8E4D-B0378400C81C}"/>
              </a:ext>
            </a:extLst>
          </p:cNvPr>
          <p:cNvGrpSpPr/>
          <p:nvPr/>
        </p:nvGrpSpPr>
        <p:grpSpPr>
          <a:xfrm>
            <a:off x="1159387" y="1592580"/>
            <a:ext cx="7570435" cy="961827"/>
            <a:chOff x="712330" y="1117960"/>
            <a:chExt cx="4240669" cy="872858"/>
          </a:xfrm>
          <a:solidFill>
            <a:schemeClr val="bg1">
              <a:lumMod val="75000"/>
            </a:schemeClr>
          </a:solidFill>
        </p:grpSpPr>
        <p:sp>
          <p:nvSpPr>
            <p:cNvPr id="68" name="Pentagon 6">
              <a:extLst>
                <a:ext uri="{FF2B5EF4-FFF2-40B4-BE49-F238E27FC236}">
                  <a16:creationId xmlns:a16="http://schemas.microsoft.com/office/drawing/2014/main" id="{2F04A50C-529A-4641-AEA4-97FBA31A9EE9}"/>
                </a:ext>
              </a:extLst>
            </p:cNvPr>
            <p:cNvSpPr/>
            <p:nvPr/>
          </p:nvSpPr>
          <p:spPr>
            <a:xfrm rot="10800000" flipH="1">
              <a:off x="712330" y="1117960"/>
              <a:ext cx="4240669" cy="677493"/>
            </a:xfrm>
            <a:prstGeom prst="homePlat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73" name="Right Triangle 72">
              <a:extLst>
                <a:ext uri="{FF2B5EF4-FFF2-40B4-BE49-F238E27FC236}">
                  <a16:creationId xmlns:a16="http://schemas.microsoft.com/office/drawing/2014/main" id="{36C9D84D-E29E-4F86-BF66-D619CBD1BEE1}"/>
                </a:ext>
              </a:extLst>
            </p:cNvPr>
            <p:cNvSpPr/>
            <p:nvPr/>
          </p:nvSpPr>
          <p:spPr>
            <a:xfrm rot="10800000">
              <a:off x="712330" y="1788667"/>
              <a:ext cx="288033" cy="202151"/>
            </a:xfrm>
            <a:prstGeom prst="r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sp>
        <p:nvSpPr>
          <p:cNvPr id="74" name="TextBox 73">
            <a:extLst>
              <a:ext uri="{FF2B5EF4-FFF2-40B4-BE49-F238E27FC236}">
                <a16:creationId xmlns:a16="http://schemas.microsoft.com/office/drawing/2014/main" id="{2A01CBD1-5539-4B13-B2CB-8A1E4308E9E4}"/>
              </a:ext>
            </a:extLst>
          </p:cNvPr>
          <p:cNvSpPr txBox="1"/>
          <p:nvPr/>
        </p:nvSpPr>
        <p:spPr>
          <a:xfrm>
            <a:off x="1424053" y="1681182"/>
            <a:ext cx="6875682" cy="461665"/>
          </a:xfrm>
          <a:prstGeom prst="rect">
            <a:avLst/>
          </a:prstGeom>
          <a:noFill/>
        </p:spPr>
        <p:txBody>
          <a:bodyPr wrap="square" lIns="0" tIns="0" rIns="0" bIns="0" rtlCol="0">
            <a:spAutoFit/>
          </a:bodyPr>
          <a:lstStyle/>
          <a:p>
            <a:pPr>
              <a:spcBef>
                <a:spcPct val="20000"/>
              </a:spcBef>
              <a:defRPr/>
            </a:pPr>
            <a:r>
              <a:rPr lang="en-US" sz="1500" dirty="0">
                <a:latin typeface="+mn-lt"/>
              </a:rPr>
              <a:t>Examine admissions practices through a racial equity and justice lens to ensure that all students feel supported in the application and enrollment processes. </a:t>
            </a:r>
            <a:endParaRPr lang="en-US" sz="1500" b="1" dirty="0">
              <a:latin typeface="+mn-lt"/>
            </a:endParaRPr>
          </a:p>
        </p:txBody>
      </p:sp>
      <p:sp>
        <p:nvSpPr>
          <p:cNvPr id="76" name="TextBox 75">
            <a:extLst>
              <a:ext uri="{FF2B5EF4-FFF2-40B4-BE49-F238E27FC236}">
                <a16:creationId xmlns:a16="http://schemas.microsoft.com/office/drawing/2014/main" id="{A9A1FF43-0207-4A81-A7A1-DD94B94078B0}"/>
              </a:ext>
            </a:extLst>
          </p:cNvPr>
          <p:cNvSpPr txBox="1"/>
          <p:nvPr/>
        </p:nvSpPr>
        <p:spPr>
          <a:xfrm>
            <a:off x="462346" y="5101386"/>
            <a:ext cx="464694" cy="646331"/>
          </a:xfrm>
          <a:prstGeom prst="rect">
            <a:avLst/>
          </a:prstGeom>
          <a:noFill/>
        </p:spPr>
        <p:txBody>
          <a:bodyPr wrap="square" rtlCol="0">
            <a:spAutoFit/>
          </a:bodyPr>
          <a:lstStyle/>
          <a:p>
            <a:r>
              <a:rPr lang="en-US" sz="3600">
                <a:latin typeface="+mj-lt"/>
              </a:rPr>
              <a:t>4</a:t>
            </a:r>
            <a:endParaRPr lang="en-US">
              <a:latin typeface="+mj-lt"/>
            </a:endParaRPr>
          </a:p>
        </p:txBody>
      </p:sp>
      <p:sp>
        <p:nvSpPr>
          <p:cNvPr id="77" name="TextBox 76">
            <a:extLst>
              <a:ext uri="{FF2B5EF4-FFF2-40B4-BE49-F238E27FC236}">
                <a16:creationId xmlns:a16="http://schemas.microsoft.com/office/drawing/2014/main" id="{AC85FA48-4E07-4454-B03C-3E4FA78A6F05}"/>
              </a:ext>
            </a:extLst>
          </p:cNvPr>
          <p:cNvSpPr txBox="1"/>
          <p:nvPr/>
        </p:nvSpPr>
        <p:spPr>
          <a:xfrm>
            <a:off x="440571" y="2755141"/>
            <a:ext cx="464694" cy="646331"/>
          </a:xfrm>
          <a:prstGeom prst="rect">
            <a:avLst/>
          </a:prstGeom>
          <a:noFill/>
        </p:spPr>
        <p:txBody>
          <a:bodyPr wrap="square" rtlCol="0">
            <a:spAutoFit/>
          </a:bodyPr>
          <a:lstStyle/>
          <a:p>
            <a:r>
              <a:rPr lang="en-US" sz="3600">
                <a:latin typeface="+mj-lt"/>
              </a:rPr>
              <a:t>2</a:t>
            </a:r>
            <a:endParaRPr lang="en-US">
              <a:latin typeface="+mj-lt"/>
            </a:endParaRPr>
          </a:p>
        </p:txBody>
      </p:sp>
      <p:sp>
        <p:nvSpPr>
          <p:cNvPr id="78" name="TextBox 77">
            <a:extLst>
              <a:ext uri="{FF2B5EF4-FFF2-40B4-BE49-F238E27FC236}">
                <a16:creationId xmlns:a16="http://schemas.microsoft.com/office/drawing/2014/main" id="{9E78CA64-FB71-46B0-B0DB-AFAD256663B4}"/>
              </a:ext>
            </a:extLst>
          </p:cNvPr>
          <p:cNvSpPr txBox="1"/>
          <p:nvPr/>
        </p:nvSpPr>
        <p:spPr>
          <a:xfrm>
            <a:off x="432736" y="3854804"/>
            <a:ext cx="464694" cy="646331"/>
          </a:xfrm>
          <a:prstGeom prst="rect">
            <a:avLst/>
          </a:prstGeom>
          <a:noFill/>
        </p:spPr>
        <p:txBody>
          <a:bodyPr wrap="square" rtlCol="0">
            <a:spAutoFit/>
          </a:bodyPr>
          <a:lstStyle/>
          <a:p>
            <a:r>
              <a:rPr lang="en-US" sz="3600">
                <a:latin typeface="+mj-lt"/>
              </a:rPr>
              <a:t>3</a:t>
            </a:r>
            <a:endParaRPr lang="en-US">
              <a:latin typeface="+mj-lt"/>
            </a:endParaRPr>
          </a:p>
        </p:txBody>
      </p:sp>
      <p:sp>
        <p:nvSpPr>
          <p:cNvPr id="79" name="TextBox 78">
            <a:extLst>
              <a:ext uri="{FF2B5EF4-FFF2-40B4-BE49-F238E27FC236}">
                <a16:creationId xmlns:a16="http://schemas.microsoft.com/office/drawing/2014/main" id="{5C9767F2-5848-438B-B238-85E18C8C65E4}"/>
              </a:ext>
            </a:extLst>
          </p:cNvPr>
          <p:cNvSpPr txBox="1"/>
          <p:nvPr/>
        </p:nvSpPr>
        <p:spPr>
          <a:xfrm>
            <a:off x="440575" y="1781072"/>
            <a:ext cx="464694" cy="646331"/>
          </a:xfrm>
          <a:prstGeom prst="rect">
            <a:avLst/>
          </a:prstGeom>
          <a:noFill/>
        </p:spPr>
        <p:txBody>
          <a:bodyPr wrap="square" rtlCol="0">
            <a:spAutoFit/>
          </a:bodyPr>
          <a:lstStyle/>
          <a:p>
            <a:r>
              <a:rPr lang="en-US" sz="3600">
                <a:latin typeface="+mj-lt"/>
              </a:rPr>
              <a:t>1</a:t>
            </a:r>
            <a:endParaRPr lang="en-US">
              <a:latin typeface="+mj-lt"/>
            </a:endParaRPr>
          </a:p>
        </p:txBody>
      </p:sp>
      <p:sp>
        <p:nvSpPr>
          <p:cNvPr id="80" name="Oval 79">
            <a:extLst>
              <a:ext uri="{FF2B5EF4-FFF2-40B4-BE49-F238E27FC236}">
                <a16:creationId xmlns:a16="http://schemas.microsoft.com/office/drawing/2014/main" id="{39A582A6-BD9E-480E-8255-D32B0B26452D}"/>
              </a:ext>
            </a:extLst>
          </p:cNvPr>
          <p:cNvSpPr/>
          <p:nvPr/>
        </p:nvSpPr>
        <p:spPr>
          <a:xfrm>
            <a:off x="391725" y="1812410"/>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Oval 81">
            <a:extLst>
              <a:ext uri="{FF2B5EF4-FFF2-40B4-BE49-F238E27FC236}">
                <a16:creationId xmlns:a16="http://schemas.microsoft.com/office/drawing/2014/main" id="{815FED02-D1A6-492A-95BE-75227F2CDDEE}"/>
              </a:ext>
            </a:extLst>
          </p:cNvPr>
          <p:cNvSpPr/>
          <p:nvPr/>
        </p:nvSpPr>
        <p:spPr>
          <a:xfrm>
            <a:off x="377191" y="2817819"/>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a:extLst>
              <a:ext uri="{FF2B5EF4-FFF2-40B4-BE49-F238E27FC236}">
                <a16:creationId xmlns:a16="http://schemas.microsoft.com/office/drawing/2014/main" id="{1AA38344-D65E-477E-B3D5-7776C9D81387}"/>
              </a:ext>
            </a:extLst>
          </p:cNvPr>
          <p:cNvSpPr/>
          <p:nvPr/>
        </p:nvSpPr>
        <p:spPr>
          <a:xfrm>
            <a:off x="367679" y="3894454"/>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Oval 92">
            <a:extLst>
              <a:ext uri="{FF2B5EF4-FFF2-40B4-BE49-F238E27FC236}">
                <a16:creationId xmlns:a16="http://schemas.microsoft.com/office/drawing/2014/main" id="{8FEE39DC-E2E1-4F20-8DBD-2673D12FFE70}"/>
              </a:ext>
            </a:extLst>
          </p:cNvPr>
          <p:cNvSpPr/>
          <p:nvPr/>
        </p:nvSpPr>
        <p:spPr>
          <a:xfrm>
            <a:off x="414178" y="5144992"/>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0C6DDC0C-C092-4DF7-B102-ABAF042FC028}"/>
              </a:ext>
            </a:extLst>
          </p:cNvPr>
          <p:cNvSpPr/>
          <p:nvPr/>
        </p:nvSpPr>
        <p:spPr>
          <a:xfrm>
            <a:off x="43425" y="1781072"/>
            <a:ext cx="267143" cy="2474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C8CC1E05-0240-44A9-8C17-C830DE04AE91}"/>
              </a:ext>
            </a:extLst>
          </p:cNvPr>
          <p:cNvSpPr/>
          <p:nvPr/>
        </p:nvSpPr>
        <p:spPr>
          <a:xfrm>
            <a:off x="46367" y="2791593"/>
            <a:ext cx="267143" cy="2474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82AA4095-1FC0-45B8-9337-16C9E4DB91E7}"/>
              </a:ext>
            </a:extLst>
          </p:cNvPr>
          <p:cNvSpPr/>
          <p:nvPr/>
        </p:nvSpPr>
        <p:spPr>
          <a:xfrm>
            <a:off x="48953" y="3860422"/>
            <a:ext cx="267143" cy="2474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Isosceles Triangle 5">
            <a:extLst>
              <a:ext uri="{FF2B5EF4-FFF2-40B4-BE49-F238E27FC236}">
                <a16:creationId xmlns:a16="http://schemas.microsoft.com/office/drawing/2014/main" id="{F5FBB62F-DFA6-466E-A728-6EA4E09B1138}"/>
              </a:ext>
            </a:extLst>
          </p:cNvPr>
          <p:cNvSpPr/>
          <p:nvPr/>
        </p:nvSpPr>
        <p:spPr>
          <a:xfrm>
            <a:off x="43142" y="4874281"/>
            <a:ext cx="327892" cy="28697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a:extLst>
              <a:ext uri="{FF2B5EF4-FFF2-40B4-BE49-F238E27FC236}">
                <a16:creationId xmlns:a16="http://schemas.microsoft.com/office/drawing/2014/main" id="{4866CD22-AC7D-40A4-8C6B-2183EE0B06A3}"/>
              </a:ext>
            </a:extLst>
          </p:cNvPr>
          <p:cNvGrpSpPr/>
          <p:nvPr/>
        </p:nvGrpSpPr>
        <p:grpSpPr>
          <a:xfrm>
            <a:off x="1795514" y="6297806"/>
            <a:ext cx="5552972" cy="513808"/>
            <a:chOff x="1765206" y="6297806"/>
            <a:chExt cx="5552972" cy="513808"/>
          </a:xfrm>
        </p:grpSpPr>
        <p:sp>
          <p:nvSpPr>
            <p:cNvPr id="34" name="Star: 5 Points 33">
              <a:extLst>
                <a:ext uri="{FF2B5EF4-FFF2-40B4-BE49-F238E27FC236}">
                  <a16:creationId xmlns:a16="http://schemas.microsoft.com/office/drawing/2014/main" id="{629EC32A-0E49-4928-AFB3-25CAE18998EF}"/>
                </a:ext>
              </a:extLst>
            </p:cNvPr>
            <p:cNvSpPr/>
            <p:nvPr/>
          </p:nvSpPr>
          <p:spPr>
            <a:xfrm>
              <a:off x="4216672" y="6601667"/>
              <a:ext cx="130550" cy="126823"/>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313BA663-12DF-4BCC-AF8D-D95D4495168F}"/>
                </a:ext>
              </a:extLst>
            </p:cNvPr>
            <p:cNvSpPr txBox="1"/>
            <p:nvPr/>
          </p:nvSpPr>
          <p:spPr>
            <a:xfrm>
              <a:off x="2010071" y="6546709"/>
              <a:ext cx="2168320" cy="261610"/>
            </a:xfrm>
            <a:prstGeom prst="rect">
              <a:avLst/>
            </a:prstGeom>
            <a:noFill/>
          </p:spPr>
          <p:txBody>
            <a:bodyPr wrap="square" rtlCol="0">
              <a:spAutoFit/>
            </a:bodyPr>
            <a:lstStyle/>
            <a:p>
              <a:r>
                <a:rPr lang="en-US" sz="1100">
                  <a:latin typeface="+mn-lt"/>
                </a:rPr>
                <a:t>= DHE/Institution Collaboration</a:t>
              </a:r>
            </a:p>
          </p:txBody>
        </p:sp>
        <p:sp>
          <p:nvSpPr>
            <p:cNvPr id="36" name="TextBox 35">
              <a:extLst>
                <a:ext uri="{FF2B5EF4-FFF2-40B4-BE49-F238E27FC236}">
                  <a16:creationId xmlns:a16="http://schemas.microsoft.com/office/drawing/2014/main" id="{E5E2BD4E-7B9D-48DF-BA8D-E93DCDF73534}"/>
                </a:ext>
              </a:extLst>
            </p:cNvPr>
            <p:cNvSpPr txBox="1"/>
            <p:nvPr/>
          </p:nvSpPr>
          <p:spPr>
            <a:xfrm>
              <a:off x="4289775" y="6546709"/>
              <a:ext cx="1213377" cy="261610"/>
            </a:xfrm>
            <a:prstGeom prst="rect">
              <a:avLst/>
            </a:prstGeom>
            <a:noFill/>
          </p:spPr>
          <p:txBody>
            <a:bodyPr wrap="square" rtlCol="0">
              <a:spAutoFit/>
            </a:bodyPr>
            <a:lstStyle/>
            <a:p>
              <a:r>
                <a:rPr lang="en-US" sz="1100">
                  <a:latin typeface="+mn-lt"/>
                </a:rPr>
                <a:t>= DHE/BHE Led</a:t>
              </a:r>
            </a:p>
          </p:txBody>
        </p:sp>
        <p:sp>
          <p:nvSpPr>
            <p:cNvPr id="46" name="TextBox 45">
              <a:extLst>
                <a:ext uri="{FF2B5EF4-FFF2-40B4-BE49-F238E27FC236}">
                  <a16:creationId xmlns:a16="http://schemas.microsoft.com/office/drawing/2014/main" id="{AFBED997-F885-494F-B2D9-8690C3835DA4}"/>
                </a:ext>
              </a:extLst>
            </p:cNvPr>
            <p:cNvSpPr txBox="1"/>
            <p:nvPr/>
          </p:nvSpPr>
          <p:spPr>
            <a:xfrm>
              <a:off x="5623381" y="6525308"/>
              <a:ext cx="1694797" cy="261610"/>
            </a:xfrm>
            <a:prstGeom prst="rect">
              <a:avLst/>
            </a:prstGeom>
            <a:noFill/>
          </p:spPr>
          <p:txBody>
            <a:bodyPr wrap="square" rtlCol="0">
              <a:spAutoFit/>
            </a:bodyPr>
            <a:lstStyle/>
            <a:p>
              <a:r>
                <a:rPr lang="en-US" sz="1100">
                  <a:latin typeface="+mn-lt"/>
                </a:rPr>
                <a:t>= Individual Institutions</a:t>
              </a:r>
            </a:p>
          </p:txBody>
        </p:sp>
        <p:sp>
          <p:nvSpPr>
            <p:cNvPr id="2" name="Rectangle 1">
              <a:extLst>
                <a:ext uri="{FF2B5EF4-FFF2-40B4-BE49-F238E27FC236}">
                  <a16:creationId xmlns:a16="http://schemas.microsoft.com/office/drawing/2014/main" id="{7E345543-E3AE-4241-B941-244A69615FE8}"/>
                </a:ext>
              </a:extLst>
            </p:cNvPr>
            <p:cNvSpPr/>
            <p:nvPr/>
          </p:nvSpPr>
          <p:spPr>
            <a:xfrm>
              <a:off x="1900978" y="6605069"/>
              <a:ext cx="154014" cy="1419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Isosceles Triangle 3">
              <a:extLst>
                <a:ext uri="{FF2B5EF4-FFF2-40B4-BE49-F238E27FC236}">
                  <a16:creationId xmlns:a16="http://schemas.microsoft.com/office/drawing/2014/main" id="{D31030B1-CB75-4CDA-BACE-0E8EB5DAC186}"/>
                </a:ext>
              </a:extLst>
            </p:cNvPr>
            <p:cNvSpPr/>
            <p:nvPr/>
          </p:nvSpPr>
          <p:spPr>
            <a:xfrm>
              <a:off x="5514289" y="6565187"/>
              <a:ext cx="184248" cy="18185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8522D04E-06B7-4A01-8401-150E659AA645}"/>
                </a:ext>
              </a:extLst>
            </p:cNvPr>
            <p:cNvSpPr/>
            <p:nvPr/>
          </p:nvSpPr>
          <p:spPr>
            <a:xfrm>
              <a:off x="1765206" y="6408438"/>
              <a:ext cx="5552972" cy="403176"/>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a:extLst>
                <a:ext uri="{FF2B5EF4-FFF2-40B4-BE49-F238E27FC236}">
                  <a16:creationId xmlns:a16="http://schemas.microsoft.com/office/drawing/2014/main" id="{6FC5C119-4B80-4047-AFCB-BE7DA8348972}"/>
                </a:ext>
              </a:extLst>
            </p:cNvPr>
            <p:cNvSpPr txBox="1"/>
            <p:nvPr/>
          </p:nvSpPr>
          <p:spPr>
            <a:xfrm>
              <a:off x="3701873" y="6297806"/>
              <a:ext cx="1737260" cy="261610"/>
            </a:xfrm>
            <a:prstGeom prst="rect">
              <a:avLst/>
            </a:prstGeom>
            <a:solidFill>
              <a:schemeClr val="bg1"/>
            </a:solidFill>
          </p:spPr>
          <p:txBody>
            <a:bodyPr wrap="square" rtlCol="0">
              <a:spAutoFit/>
            </a:bodyPr>
            <a:lstStyle/>
            <a:p>
              <a:r>
                <a:rPr lang="en-US" sz="1100" b="1">
                  <a:latin typeface="+mn-lt"/>
                </a:rPr>
                <a:t>Recommended Owners</a:t>
              </a:r>
            </a:p>
          </p:txBody>
        </p:sp>
      </p:grpSp>
    </p:spTree>
    <p:extLst>
      <p:ext uri="{BB962C8B-B14F-4D97-AF65-F5344CB8AC3E}">
        <p14:creationId xmlns:p14="http://schemas.microsoft.com/office/powerpoint/2010/main" val="21223164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B9D450F-B491-4C46-B5F9-CBC891D328BD}"/>
              </a:ext>
            </a:extLst>
          </p:cNvPr>
          <p:cNvSpPr>
            <a:spLocks noGrp="1"/>
          </p:cNvSpPr>
          <p:nvPr>
            <p:ph type="title"/>
          </p:nvPr>
        </p:nvSpPr>
        <p:spPr>
          <a:xfrm>
            <a:off x="287118" y="351712"/>
            <a:ext cx="8229600" cy="838200"/>
          </a:xfrm>
        </p:spPr>
        <p:txBody>
          <a:bodyPr/>
          <a:lstStyle/>
          <a:p>
            <a:r>
              <a:rPr lang="en-US" dirty="0"/>
              <a:t>Admissions &amp; Enrollment Recommendations (2 of 2)</a:t>
            </a:r>
          </a:p>
        </p:txBody>
      </p:sp>
      <p:sp>
        <p:nvSpPr>
          <p:cNvPr id="38" name="Rectangle 37">
            <a:extLst>
              <a:ext uri="{FF2B5EF4-FFF2-40B4-BE49-F238E27FC236}">
                <a16:creationId xmlns:a16="http://schemas.microsoft.com/office/drawing/2014/main" id="{B31D34B3-61AA-400F-88B8-AB742823908C}"/>
              </a:ext>
            </a:extLst>
          </p:cNvPr>
          <p:cNvSpPr/>
          <p:nvPr/>
        </p:nvSpPr>
        <p:spPr>
          <a:xfrm rot="10800000">
            <a:off x="0" y="2944647"/>
            <a:ext cx="1613921" cy="746549"/>
          </a:xfrm>
          <a:prstGeom prst="rect">
            <a:avLst/>
          </a:prstGeom>
          <a:solidFill>
            <a:srgbClr val="DD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nvGrpSpPr>
          <p:cNvPr id="39" name="Group 38">
            <a:extLst>
              <a:ext uri="{FF2B5EF4-FFF2-40B4-BE49-F238E27FC236}">
                <a16:creationId xmlns:a16="http://schemas.microsoft.com/office/drawing/2014/main" id="{04402607-42E2-4CBC-B0E1-49B2267E834B}"/>
              </a:ext>
            </a:extLst>
          </p:cNvPr>
          <p:cNvGrpSpPr/>
          <p:nvPr/>
        </p:nvGrpSpPr>
        <p:grpSpPr>
          <a:xfrm>
            <a:off x="1159387" y="2806263"/>
            <a:ext cx="7570435" cy="961827"/>
            <a:chOff x="712330" y="1117960"/>
            <a:chExt cx="4240669" cy="872858"/>
          </a:xfrm>
          <a:solidFill>
            <a:srgbClr val="FFC627"/>
          </a:solidFill>
        </p:grpSpPr>
        <p:sp>
          <p:nvSpPr>
            <p:cNvPr id="40" name="Pentagon 6">
              <a:extLst>
                <a:ext uri="{FF2B5EF4-FFF2-40B4-BE49-F238E27FC236}">
                  <a16:creationId xmlns:a16="http://schemas.microsoft.com/office/drawing/2014/main" id="{849A55D1-7025-4716-BCC9-BCE6309BDE0E}"/>
                </a:ext>
              </a:extLst>
            </p:cNvPr>
            <p:cNvSpPr/>
            <p:nvPr/>
          </p:nvSpPr>
          <p:spPr>
            <a:xfrm rot="10800000" flipH="1">
              <a:off x="712330" y="1117960"/>
              <a:ext cx="4240669" cy="677493"/>
            </a:xfrm>
            <a:prstGeom prst="homePlat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41" name="Right Triangle 40">
              <a:extLst>
                <a:ext uri="{FF2B5EF4-FFF2-40B4-BE49-F238E27FC236}">
                  <a16:creationId xmlns:a16="http://schemas.microsoft.com/office/drawing/2014/main" id="{33ECAC15-3843-4DC2-A760-B8DC9E1D61B9}"/>
                </a:ext>
              </a:extLst>
            </p:cNvPr>
            <p:cNvSpPr/>
            <p:nvPr/>
          </p:nvSpPr>
          <p:spPr>
            <a:xfrm rot="10800000">
              <a:off x="712330" y="1788667"/>
              <a:ext cx="288033" cy="202151"/>
            </a:xfrm>
            <a:prstGeom prst="rtTriangle">
              <a:avLst/>
            </a:prstGeom>
            <a:solidFill>
              <a:srgbClr val="936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sp>
        <p:nvSpPr>
          <p:cNvPr id="42" name="Rectangle 41">
            <a:extLst>
              <a:ext uri="{FF2B5EF4-FFF2-40B4-BE49-F238E27FC236}">
                <a16:creationId xmlns:a16="http://schemas.microsoft.com/office/drawing/2014/main" id="{A152C670-F497-43A1-8BBB-AB1E726469E2}"/>
              </a:ext>
            </a:extLst>
          </p:cNvPr>
          <p:cNvSpPr/>
          <p:nvPr/>
        </p:nvSpPr>
        <p:spPr>
          <a:xfrm rot="10800000">
            <a:off x="0" y="4005276"/>
            <a:ext cx="1613921" cy="74654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43" name="Pentagon 10">
            <a:extLst>
              <a:ext uri="{FF2B5EF4-FFF2-40B4-BE49-F238E27FC236}">
                <a16:creationId xmlns:a16="http://schemas.microsoft.com/office/drawing/2014/main" id="{C6CAEF69-5BFF-45EE-B651-BDC1811C0DED}"/>
              </a:ext>
            </a:extLst>
          </p:cNvPr>
          <p:cNvSpPr/>
          <p:nvPr/>
        </p:nvSpPr>
        <p:spPr>
          <a:xfrm rot="10800000" flipH="1">
            <a:off x="1159389" y="3844289"/>
            <a:ext cx="7570433" cy="746549"/>
          </a:xfrm>
          <a:prstGeom prst="homePlat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44" name="Right Triangle 43">
            <a:extLst>
              <a:ext uri="{FF2B5EF4-FFF2-40B4-BE49-F238E27FC236}">
                <a16:creationId xmlns:a16="http://schemas.microsoft.com/office/drawing/2014/main" id="{B6585E26-D228-442A-87EE-2080EA5726FF}"/>
              </a:ext>
            </a:extLst>
          </p:cNvPr>
          <p:cNvSpPr/>
          <p:nvPr/>
        </p:nvSpPr>
        <p:spPr>
          <a:xfrm rot="10800000">
            <a:off x="1143000" y="4560678"/>
            <a:ext cx="464693" cy="269535"/>
          </a:xfrm>
          <a:prstGeom prst="r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45" name="Rectangle 44">
            <a:extLst>
              <a:ext uri="{FF2B5EF4-FFF2-40B4-BE49-F238E27FC236}">
                <a16:creationId xmlns:a16="http://schemas.microsoft.com/office/drawing/2014/main" id="{8DAE19B1-81D1-4415-90B6-3C5E7BB73F1F}"/>
              </a:ext>
            </a:extLst>
          </p:cNvPr>
          <p:cNvSpPr/>
          <p:nvPr/>
        </p:nvSpPr>
        <p:spPr>
          <a:xfrm rot="10800000">
            <a:off x="-1" y="5002045"/>
            <a:ext cx="1613921" cy="958309"/>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nvGrpSpPr>
          <p:cNvPr id="57" name="Group 56">
            <a:extLst>
              <a:ext uri="{FF2B5EF4-FFF2-40B4-BE49-F238E27FC236}">
                <a16:creationId xmlns:a16="http://schemas.microsoft.com/office/drawing/2014/main" id="{35AA1C85-0979-4C70-966D-9411BA3F9E3D}"/>
              </a:ext>
            </a:extLst>
          </p:cNvPr>
          <p:cNvGrpSpPr/>
          <p:nvPr/>
        </p:nvGrpSpPr>
        <p:grpSpPr>
          <a:xfrm>
            <a:off x="1159387" y="4863663"/>
            <a:ext cx="7570435" cy="1234651"/>
            <a:chOff x="712330" y="2951882"/>
            <a:chExt cx="4240669" cy="872858"/>
          </a:xfrm>
        </p:grpSpPr>
        <p:sp>
          <p:nvSpPr>
            <p:cNvPr id="58" name="Pentagon 14">
              <a:extLst>
                <a:ext uri="{FF2B5EF4-FFF2-40B4-BE49-F238E27FC236}">
                  <a16:creationId xmlns:a16="http://schemas.microsoft.com/office/drawing/2014/main" id="{C1C9B1CB-6A16-4B9A-B6A3-2508C0B876ED}"/>
                </a:ext>
              </a:extLst>
            </p:cNvPr>
            <p:cNvSpPr/>
            <p:nvPr/>
          </p:nvSpPr>
          <p:spPr>
            <a:xfrm rot="10800000" flipH="1">
              <a:off x="712331" y="2951882"/>
              <a:ext cx="4240668" cy="677493"/>
            </a:xfrm>
            <a:prstGeom prst="homePlat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59" name="Right Triangle 58">
              <a:extLst>
                <a:ext uri="{FF2B5EF4-FFF2-40B4-BE49-F238E27FC236}">
                  <a16:creationId xmlns:a16="http://schemas.microsoft.com/office/drawing/2014/main" id="{4062DFAC-7962-49FB-BE23-2A6286586D8A}"/>
                </a:ext>
              </a:extLst>
            </p:cNvPr>
            <p:cNvSpPr/>
            <p:nvPr/>
          </p:nvSpPr>
          <p:spPr>
            <a:xfrm rot="10800000">
              <a:off x="712330" y="3622589"/>
              <a:ext cx="288033" cy="202151"/>
            </a:xfrm>
            <a:prstGeom prst="r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sp>
        <p:nvSpPr>
          <p:cNvPr id="60" name="TextBox 59">
            <a:extLst>
              <a:ext uri="{FF2B5EF4-FFF2-40B4-BE49-F238E27FC236}">
                <a16:creationId xmlns:a16="http://schemas.microsoft.com/office/drawing/2014/main" id="{B54E1B13-A260-487D-86C7-24857E53BEE4}"/>
              </a:ext>
            </a:extLst>
          </p:cNvPr>
          <p:cNvSpPr txBox="1"/>
          <p:nvPr/>
        </p:nvSpPr>
        <p:spPr>
          <a:xfrm>
            <a:off x="1412799" y="2843482"/>
            <a:ext cx="7267957" cy="692497"/>
          </a:xfrm>
          <a:prstGeom prst="rect">
            <a:avLst/>
          </a:prstGeom>
          <a:noFill/>
        </p:spPr>
        <p:txBody>
          <a:bodyPr wrap="square" lIns="0" tIns="0" rIns="0" bIns="0" rtlCol="0">
            <a:spAutoFit/>
          </a:bodyPr>
          <a:lstStyle/>
          <a:p>
            <a:pPr lvl="0" eaLnBrk="0" hangingPunct="0"/>
            <a:r>
              <a:rPr lang="en-US" altLang="en-US" sz="1500" dirty="0">
                <a:latin typeface="+mn-lt"/>
                <a:ea typeface="Calibri" panose="020F0502020204030204" pitchFamily="34" charset="0"/>
              </a:rPr>
              <a:t>Work with high schools across the Commonwealth to establish quality Early College programming through its public institutions and increase enrollment in designated Early College programs. </a:t>
            </a:r>
            <a:endParaRPr lang="en-US" altLang="en-US" sz="1500" dirty="0">
              <a:latin typeface="+mn-lt"/>
            </a:endParaRPr>
          </a:p>
        </p:txBody>
      </p:sp>
      <p:sp>
        <p:nvSpPr>
          <p:cNvPr id="62" name="TextBox 61">
            <a:extLst>
              <a:ext uri="{FF2B5EF4-FFF2-40B4-BE49-F238E27FC236}">
                <a16:creationId xmlns:a16="http://schemas.microsoft.com/office/drawing/2014/main" id="{3A93A94D-C1AC-4E3F-9627-409FD6E95B21}"/>
              </a:ext>
            </a:extLst>
          </p:cNvPr>
          <p:cNvSpPr txBox="1"/>
          <p:nvPr/>
        </p:nvSpPr>
        <p:spPr>
          <a:xfrm>
            <a:off x="1371599" y="3970611"/>
            <a:ext cx="7140134" cy="461665"/>
          </a:xfrm>
          <a:prstGeom prst="rect">
            <a:avLst/>
          </a:prstGeom>
          <a:noFill/>
        </p:spPr>
        <p:txBody>
          <a:bodyPr wrap="square" lIns="0" tIns="0" rIns="0" bIns="0" rtlCol="0">
            <a:spAutoFit/>
          </a:bodyPr>
          <a:lstStyle/>
          <a:p>
            <a:pPr>
              <a:spcBef>
                <a:spcPct val="20000"/>
              </a:spcBef>
              <a:defRPr/>
            </a:pPr>
            <a:r>
              <a:rPr lang="en-US" sz="1500" dirty="0">
                <a:latin typeface="+mn-lt"/>
              </a:rPr>
              <a:t>Establish Early College funding models that are flexible and inclusive including art and design pathways.</a:t>
            </a:r>
          </a:p>
        </p:txBody>
      </p:sp>
      <p:sp>
        <p:nvSpPr>
          <p:cNvPr id="63" name="TextBox 62">
            <a:extLst>
              <a:ext uri="{FF2B5EF4-FFF2-40B4-BE49-F238E27FC236}">
                <a16:creationId xmlns:a16="http://schemas.microsoft.com/office/drawing/2014/main" id="{FA4C7EA3-C32C-42D1-A9DB-C51D2C8E72C5}"/>
              </a:ext>
            </a:extLst>
          </p:cNvPr>
          <p:cNvSpPr txBox="1"/>
          <p:nvPr/>
        </p:nvSpPr>
        <p:spPr>
          <a:xfrm>
            <a:off x="1381666" y="4852791"/>
            <a:ext cx="7120000" cy="984885"/>
          </a:xfrm>
          <a:prstGeom prst="rect">
            <a:avLst/>
          </a:prstGeom>
          <a:noFill/>
        </p:spPr>
        <p:txBody>
          <a:bodyPr wrap="square" lIns="0" tIns="0" rIns="0" bIns="0" rtlCol="0">
            <a:spAutoFit/>
          </a:bodyPr>
          <a:lstStyle/>
          <a:p>
            <a:r>
              <a:rPr lang="en-US" sz="1600" dirty="0">
                <a:latin typeface="+mn-lt"/>
              </a:rPr>
              <a:t>Create programs to ensure that every Early College student in the Commonwealth is automatically accepted to their local community college or state university without needing to submit SAT scores or complete enrollment paperwork.</a:t>
            </a:r>
            <a:endParaRPr lang="en-US" sz="1600" dirty="0"/>
          </a:p>
        </p:txBody>
      </p:sp>
      <p:sp>
        <p:nvSpPr>
          <p:cNvPr id="65" name="Rectangle 64">
            <a:extLst>
              <a:ext uri="{FF2B5EF4-FFF2-40B4-BE49-F238E27FC236}">
                <a16:creationId xmlns:a16="http://schemas.microsoft.com/office/drawing/2014/main" id="{AE20D46E-F9D5-4FF9-B995-EDA34135EB00}"/>
              </a:ext>
            </a:extLst>
          </p:cNvPr>
          <p:cNvSpPr/>
          <p:nvPr/>
        </p:nvSpPr>
        <p:spPr>
          <a:xfrm rot="10800000">
            <a:off x="0" y="1925274"/>
            <a:ext cx="1613921" cy="74654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nvGrpSpPr>
          <p:cNvPr id="66" name="Group 65">
            <a:extLst>
              <a:ext uri="{FF2B5EF4-FFF2-40B4-BE49-F238E27FC236}">
                <a16:creationId xmlns:a16="http://schemas.microsoft.com/office/drawing/2014/main" id="{378076D0-11B6-4B1A-8E4D-B0378400C81C}"/>
              </a:ext>
            </a:extLst>
          </p:cNvPr>
          <p:cNvGrpSpPr/>
          <p:nvPr/>
        </p:nvGrpSpPr>
        <p:grpSpPr>
          <a:xfrm>
            <a:off x="1159387" y="1786890"/>
            <a:ext cx="7570435" cy="961827"/>
            <a:chOff x="712330" y="1117960"/>
            <a:chExt cx="4240669" cy="872858"/>
          </a:xfrm>
          <a:solidFill>
            <a:schemeClr val="bg1">
              <a:lumMod val="75000"/>
            </a:schemeClr>
          </a:solidFill>
        </p:grpSpPr>
        <p:sp>
          <p:nvSpPr>
            <p:cNvPr id="68" name="Pentagon 6">
              <a:extLst>
                <a:ext uri="{FF2B5EF4-FFF2-40B4-BE49-F238E27FC236}">
                  <a16:creationId xmlns:a16="http://schemas.microsoft.com/office/drawing/2014/main" id="{2F04A50C-529A-4641-AEA4-97FBA31A9EE9}"/>
                </a:ext>
              </a:extLst>
            </p:cNvPr>
            <p:cNvSpPr/>
            <p:nvPr/>
          </p:nvSpPr>
          <p:spPr>
            <a:xfrm rot="10800000" flipH="1">
              <a:off x="712330" y="1117960"/>
              <a:ext cx="4240669" cy="677493"/>
            </a:xfrm>
            <a:prstGeom prst="homePlat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73" name="Right Triangle 72">
              <a:extLst>
                <a:ext uri="{FF2B5EF4-FFF2-40B4-BE49-F238E27FC236}">
                  <a16:creationId xmlns:a16="http://schemas.microsoft.com/office/drawing/2014/main" id="{36C9D84D-E29E-4F86-BF66-D619CBD1BEE1}"/>
                </a:ext>
              </a:extLst>
            </p:cNvPr>
            <p:cNvSpPr/>
            <p:nvPr/>
          </p:nvSpPr>
          <p:spPr>
            <a:xfrm rot="10800000">
              <a:off x="712330" y="1788667"/>
              <a:ext cx="288033" cy="202151"/>
            </a:xfrm>
            <a:prstGeom prst="r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sp>
        <p:nvSpPr>
          <p:cNvPr id="74" name="TextBox 73">
            <a:extLst>
              <a:ext uri="{FF2B5EF4-FFF2-40B4-BE49-F238E27FC236}">
                <a16:creationId xmlns:a16="http://schemas.microsoft.com/office/drawing/2014/main" id="{2A01CBD1-5539-4B13-B2CB-8A1E4308E9E4}"/>
              </a:ext>
            </a:extLst>
          </p:cNvPr>
          <p:cNvSpPr txBox="1"/>
          <p:nvPr/>
        </p:nvSpPr>
        <p:spPr>
          <a:xfrm>
            <a:off x="1424053" y="1875492"/>
            <a:ext cx="6875682" cy="461665"/>
          </a:xfrm>
          <a:prstGeom prst="rect">
            <a:avLst/>
          </a:prstGeom>
          <a:noFill/>
        </p:spPr>
        <p:txBody>
          <a:bodyPr wrap="square" lIns="0" tIns="0" rIns="0" bIns="0" rtlCol="0">
            <a:spAutoFit/>
          </a:bodyPr>
          <a:lstStyle/>
          <a:p>
            <a:pPr>
              <a:spcBef>
                <a:spcPct val="20000"/>
              </a:spcBef>
              <a:defRPr/>
            </a:pPr>
            <a:r>
              <a:rPr lang="en-US" sz="1500" dirty="0">
                <a:latin typeface="+mn-lt"/>
              </a:rPr>
              <a:t>Partner with community-based organizations that provide counseling and services to college applicants of all ages.</a:t>
            </a:r>
            <a:endParaRPr lang="en-US" sz="1500" b="1" dirty="0">
              <a:latin typeface="+mn-lt"/>
            </a:endParaRPr>
          </a:p>
        </p:txBody>
      </p:sp>
      <p:sp>
        <p:nvSpPr>
          <p:cNvPr id="76" name="TextBox 75">
            <a:extLst>
              <a:ext uri="{FF2B5EF4-FFF2-40B4-BE49-F238E27FC236}">
                <a16:creationId xmlns:a16="http://schemas.microsoft.com/office/drawing/2014/main" id="{A9A1FF43-0207-4A81-A7A1-DD94B94078B0}"/>
              </a:ext>
            </a:extLst>
          </p:cNvPr>
          <p:cNvSpPr txBox="1"/>
          <p:nvPr/>
        </p:nvSpPr>
        <p:spPr>
          <a:xfrm>
            <a:off x="462346" y="5158536"/>
            <a:ext cx="464694" cy="646331"/>
          </a:xfrm>
          <a:prstGeom prst="rect">
            <a:avLst/>
          </a:prstGeom>
          <a:noFill/>
        </p:spPr>
        <p:txBody>
          <a:bodyPr wrap="square" rtlCol="0">
            <a:spAutoFit/>
          </a:bodyPr>
          <a:lstStyle/>
          <a:p>
            <a:r>
              <a:rPr lang="en-US" sz="3600" dirty="0">
                <a:latin typeface="+mj-lt"/>
              </a:rPr>
              <a:t>8</a:t>
            </a:r>
            <a:endParaRPr lang="en-US" dirty="0">
              <a:latin typeface="+mj-lt"/>
            </a:endParaRPr>
          </a:p>
        </p:txBody>
      </p:sp>
      <p:sp>
        <p:nvSpPr>
          <p:cNvPr id="77" name="TextBox 76">
            <a:extLst>
              <a:ext uri="{FF2B5EF4-FFF2-40B4-BE49-F238E27FC236}">
                <a16:creationId xmlns:a16="http://schemas.microsoft.com/office/drawing/2014/main" id="{AC85FA48-4E07-4454-B03C-3E4FA78A6F05}"/>
              </a:ext>
            </a:extLst>
          </p:cNvPr>
          <p:cNvSpPr txBox="1"/>
          <p:nvPr/>
        </p:nvSpPr>
        <p:spPr>
          <a:xfrm>
            <a:off x="440571" y="2949451"/>
            <a:ext cx="464694" cy="646331"/>
          </a:xfrm>
          <a:prstGeom prst="rect">
            <a:avLst/>
          </a:prstGeom>
          <a:noFill/>
        </p:spPr>
        <p:txBody>
          <a:bodyPr wrap="square" rtlCol="0">
            <a:spAutoFit/>
          </a:bodyPr>
          <a:lstStyle/>
          <a:p>
            <a:r>
              <a:rPr lang="en-US" sz="3600" dirty="0">
                <a:latin typeface="+mj-lt"/>
              </a:rPr>
              <a:t>6</a:t>
            </a:r>
            <a:endParaRPr lang="en-US" dirty="0">
              <a:latin typeface="+mj-lt"/>
            </a:endParaRPr>
          </a:p>
        </p:txBody>
      </p:sp>
      <p:sp>
        <p:nvSpPr>
          <p:cNvPr id="78" name="TextBox 77">
            <a:extLst>
              <a:ext uri="{FF2B5EF4-FFF2-40B4-BE49-F238E27FC236}">
                <a16:creationId xmlns:a16="http://schemas.microsoft.com/office/drawing/2014/main" id="{9E78CA64-FB71-46B0-B0DB-AFAD256663B4}"/>
              </a:ext>
            </a:extLst>
          </p:cNvPr>
          <p:cNvSpPr txBox="1"/>
          <p:nvPr/>
        </p:nvSpPr>
        <p:spPr>
          <a:xfrm>
            <a:off x="432736" y="4049114"/>
            <a:ext cx="464694" cy="646331"/>
          </a:xfrm>
          <a:prstGeom prst="rect">
            <a:avLst/>
          </a:prstGeom>
          <a:noFill/>
        </p:spPr>
        <p:txBody>
          <a:bodyPr wrap="square" rtlCol="0">
            <a:spAutoFit/>
          </a:bodyPr>
          <a:lstStyle/>
          <a:p>
            <a:r>
              <a:rPr lang="en-US" sz="3600" dirty="0">
                <a:latin typeface="+mj-lt"/>
              </a:rPr>
              <a:t>7</a:t>
            </a:r>
            <a:endParaRPr lang="en-US" dirty="0">
              <a:latin typeface="+mj-lt"/>
            </a:endParaRPr>
          </a:p>
        </p:txBody>
      </p:sp>
      <p:sp>
        <p:nvSpPr>
          <p:cNvPr id="79" name="TextBox 78">
            <a:extLst>
              <a:ext uri="{FF2B5EF4-FFF2-40B4-BE49-F238E27FC236}">
                <a16:creationId xmlns:a16="http://schemas.microsoft.com/office/drawing/2014/main" id="{5C9767F2-5848-438B-B238-85E18C8C65E4}"/>
              </a:ext>
            </a:extLst>
          </p:cNvPr>
          <p:cNvSpPr txBox="1"/>
          <p:nvPr/>
        </p:nvSpPr>
        <p:spPr>
          <a:xfrm>
            <a:off x="440575" y="1975382"/>
            <a:ext cx="464694" cy="646331"/>
          </a:xfrm>
          <a:prstGeom prst="rect">
            <a:avLst/>
          </a:prstGeom>
          <a:noFill/>
        </p:spPr>
        <p:txBody>
          <a:bodyPr wrap="square" rtlCol="0">
            <a:spAutoFit/>
          </a:bodyPr>
          <a:lstStyle/>
          <a:p>
            <a:r>
              <a:rPr lang="en-US" sz="3600" dirty="0">
                <a:latin typeface="+mj-lt"/>
              </a:rPr>
              <a:t>5</a:t>
            </a:r>
            <a:endParaRPr lang="en-US" dirty="0">
              <a:latin typeface="+mj-lt"/>
            </a:endParaRPr>
          </a:p>
        </p:txBody>
      </p:sp>
      <p:sp>
        <p:nvSpPr>
          <p:cNvPr id="80" name="Oval 79">
            <a:extLst>
              <a:ext uri="{FF2B5EF4-FFF2-40B4-BE49-F238E27FC236}">
                <a16:creationId xmlns:a16="http://schemas.microsoft.com/office/drawing/2014/main" id="{39A582A6-BD9E-480E-8255-D32B0B26452D}"/>
              </a:ext>
            </a:extLst>
          </p:cNvPr>
          <p:cNvSpPr/>
          <p:nvPr/>
        </p:nvSpPr>
        <p:spPr>
          <a:xfrm>
            <a:off x="391725" y="2006720"/>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Oval 81">
            <a:extLst>
              <a:ext uri="{FF2B5EF4-FFF2-40B4-BE49-F238E27FC236}">
                <a16:creationId xmlns:a16="http://schemas.microsoft.com/office/drawing/2014/main" id="{815FED02-D1A6-492A-95BE-75227F2CDDEE}"/>
              </a:ext>
            </a:extLst>
          </p:cNvPr>
          <p:cNvSpPr/>
          <p:nvPr/>
        </p:nvSpPr>
        <p:spPr>
          <a:xfrm>
            <a:off x="377191" y="3012129"/>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a:extLst>
              <a:ext uri="{FF2B5EF4-FFF2-40B4-BE49-F238E27FC236}">
                <a16:creationId xmlns:a16="http://schemas.microsoft.com/office/drawing/2014/main" id="{1AA38344-D65E-477E-B3D5-7776C9D81387}"/>
              </a:ext>
            </a:extLst>
          </p:cNvPr>
          <p:cNvSpPr/>
          <p:nvPr/>
        </p:nvSpPr>
        <p:spPr>
          <a:xfrm>
            <a:off x="367679" y="4088764"/>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Oval 92">
            <a:extLst>
              <a:ext uri="{FF2B5EF4-FFF2-40B4-BE49-F238E27FC236}">
                <a16:creationId xmlns:a16="http://schemas.microsoft.com/office/drawing/2014/main" id="{8FEE39DC-E2E1-4F20-8DBD-2673D12FFE70}"/>
              </a:ext>
            </a:extLst>
          </p:cNvPr>
          <p:cNvSpPr/>
          <p:nvPr/>
        </p:nvSpPr>
        <p:spPr>
          <a:xfrm>
            <a:off x="414178" y="5179282"/>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Isosceles Triangle 51">
            <a:extLst>
              <a:ext uri="{FF2B5EF4-FFF2-40B4-BE49-F238E27FC236}">
                <a16:creationId xmlns:a16="http://schemas.microsoft.com/office/drawing/2014/main" id="{A8DA2E83-F6B4-4851-BE05-C53A633ADE2F}"/>
              </a:ext>
            </a:extLst>
          </p:cNvPr>
          <p:cNvSpPr/>
          <p:nvPr/>
        </p:nvSpPr>
        <p:spPr>
          <a:xfrm>
            <a:off x="17063" y="1972983"/>
            <a:ext cx="327892" cy="28697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092CB642-BF5A-4D19-A22C-2A9BB8455D13}"/>
              </a:ext>
            </a:extLst>
          </p:cNvPr>
          <p:cNvSpPr/>
          <p:nvPr/>
        </p:nvSpPr>
        <p:spPr>
          <a:xfrm>
            <a:off x="37845" y="2979457"/>
            <a:ext cx="267143" cy="2474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4E51EC5B-FE91-4E3E-80A8-92053ED47CF4}"/>
              </a:ext>
            </a:extLst>
          </p:cNvPr>
          <p:cNvSpPr/>
          <p:nvPr/>
        </p:nvSpPr>
        <p:spPr>
          <a:xfrm>
            <a:off x="26348" y="4049114"/>
            <a:ext cx="267143" cy="2474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1B27D807-A259-4C39-9B5B-CA34FDCAF392}"/>
              </a:ext>
            </a:extLst>
          </p:cNvPr>
          <p:cNvSpPr/>
          <p:nvPr/>
        </p:nvSpPr>
        <p:spPr>
          <a:xfrm>
            <a:off x="37846" y="5055562"/>
            <a:ext cx="267143" cy="2474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 name="Group 55">
            <a:extLst>
              <a:ext uri="{FF2B5EF4-FFF2-40B4-BE49-F238E27FC236}">
                <a16:creationId xmlns:a16="http://schemas.microsoft.com/office/drawing/2014/main" id="{0FD455EE-1BA2-4BB2-A0BA-43E4EEC69C73}"/>
              </a:ext>
            </a:extLst>
          </p:cNvPr>
          <p:cNvGrpSpPr/>
          <p:nvPr/>
        </p:nvGrpSpPr>
        <p:grpSpPr>
          <a:xfrm>
            <a:off x="1795514" y="6297806"/>
            <a:ext cx="5552972" cy="513808"/>
            <a:chOff x="1765206" y="6297806"/>
            <a:chExt cx="5552972" cy="513808"/>
          </a:xfrm>
        </p:grpSpPr>
        <p:sp>
          <p:nvSpPr>
            <p:cNvPr id="61" name="Star: 5 Points 60">
              <a:extLst>
                <a:ext uri="{FF2B5EF4-FFF2-40B4-BE49-F238E27FC236}">
                  <a16:creationId xmlns:a16="http://schemas.microsoft.com/office/drawing/2014/main" id="{29E49CC6-4941-48A4-86C3-983C29790797}"/>
                </a:ext>
              </a:extLst>
            </p:cNvPr>
            <p:cNvSpPr/>
            <p:nvPr/>
          </p:nvSpPr>
          <p:spPr>
            <a:xfrm>
              <a:off x="4216672" y="6601667"/>
              <a:ext cx="130550" cy="126823"/>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a:extLst>
                <a:ext uri="{FF2B5EF4-FFF2-40B4-BE49-F238E27FC236}">
                  <a16:creationId xmlns:a16="http://schemas.microsoft.com/office/drawing/2014/main" id="{24026A6A-930C-4AA0-AA26-1625DDC83E78}"/>
                </a:ext>
              </a:extLst>
            </p:cNvPr>
            <p:cNvSpPr txBox="1"/>
            <p:nvPr/>
          </p:nvSpPr>
          <p:spPr>
            <a:xfrm>
              <a:off x="2010071" y="6546709"/>
              <a:ext cx="2168320" cy="261610"/>
            </a:xfrm>
            <a:prstGeom prst="rect">
              <a:avLst/>
            </a:prstGeom>
            <a:noFill/>
          </p:spPr>
          <p:txBody>
            <a:bodyPr wrap="square" rtlCol="0">
              <a:spAutoFit/>
            </a:bodyPr>
            <a:lstStyle/>
            <a:p>
              <a:r>
                <a:rPr lang="en-US" sz="1100">
                  <a:latin typeface="+mn-lt"/>
                </a:rPr>
                <a:t>= DHE/Institution Collaboration</a:t>
              </a:r>
            </a:p>
          </p:txBody>
        </p:sp>
        <p:sp>
          <p:nvSpPr>
            <p:cNvPr id="67" name="TextBox 66">
              <a:extLst>
                <a:ext uri="{FF2B5EF4-FFF2-40B4-BE49-F238E27FC236}">
                  <a16:creationId xmlns:a16="http://schemas.microsoft.com/office/drawing/2014/main" id="{9F8AF75B-BC57-489D-82FA-1DD581019F19}"/>
                </a:ext>
              </a:extLst>
            </p:cNvPr>
            <p:cNvSpPr txBox="1"/>
            <p:nvPr/>
          </p:nvSpPr>
          <p:spPr>
            <a:xfrm>
              <a:off x="4289775" y="6546709"/>
              <a:ext cx="1213377" cy="261610"/>
            </a:xfrm>
            <a:prstGeom prst="rect">
              <a:avLst/>
            </a:prstGeom>
            <a:noFill/>
          </p:spPr>
          <p:txBody>
            <a:bodyPr wrap="square" rtlCol="0">
              <a:spAutoFit/>
            </a:bodyPr>
            <a:lstStyle/>
            <a:p>
              <a:r>
                <a:rPr lang="en-US" sz="1100">
                  <a:latin typeface="+mn-lt"/>
                </a:rPr>
                <a:t>= DHE/BHE Led</a:t>
              </a:r>
            </a:p>
          </p:txBody>
        </p:sp>
        <p:sp>
          <p:nvSpPr>
            <p:cNvPr id="69" name="TextBox 68">
              <a:extLst>
                <a:ext uri="{FF2B5EF4-FFF2-40B4-BE49-F238E27FC236}">
                  <a16:creationId xmlns:a16="http://schemas.microsoft.com/office/drawing/2014/main" id="{3182D02A-F40C-4F10-BBD8-1792302CD580}"/>
                </a:ext>
              </a:extLst>
            </p:cNvPr>
            <p:cNvSpPr txBox="1"/>
            <p:nvPr/>
          </p:nvSpPr>
          <p:spPr>
            <a:xfrm>
              <a:off x="5623381" y="6525308"/>
              <a:ext cx="1694797" cy="261610"/>
            </a:xfrm>
            <a:prstGeom prst="rect">
              <a:avLst/>
            </a:prstGeom>
            <a:noFill/>
          </p:spPr>
          <p:txBody>
            <a:bodyPr wrap="square" rtlCol="0">
              <a:spAutoFit/>
            </a:bodyPr>
            <a:lstStyle/>
            <a:p>
              <a:r>
                <a:rPr lang="en-US" sz="1100">
                  <a:latin typeface="+mn-lt"/>
                </a:rPr>
                <a:t>= Individual Institutions</a:t>
              </a:r>
            </a:p>
          </p:txBody>
        </p:sp>
        <p:sp>
          <p:nvSpPr>
            <p:cNvPr id="70" name="Rectangle 69">
              <a:extLst>
                <a:ext uri="{FF2B5EF4-FFF2-40B4-BE49-F238E27FC236}">
                  <a16:creationId xmlns:a16="http://schemas.microsoft.com/office/drawing/2014/main" id="{0CCDC876-53C8-40BB-9B66-9FB29AAA4318}"/>
                </a:ext>
              </a:extLst>
            </p:cNvPr>
            <p:cNvSpPr/>
            <p:nvPr/>
          </p:nvSpPr>
          <p:spPr>
            <a:xfrm>
              <a:off x="1900978" y="6605069"/>
              <a:ext cx="154014" cy="1419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Isosceles Triangle 70">
              <a:extLst>
                <a:ext uri="{FF2B5EF4-FFF2-40B4-BE49-F238E27FC236}">
                  <a16:creationId xmlns:a16="http://schemas.microsoft.com/office/drawing/2014/main" id="{BAA21651-FAE5-4D84-8569-A41372B7136E}"/>
                </a:ext>
              </a:extLst>
            </p:cNvPr>
            <p:cNvSpPr/>
            <p:nvPr/>
          </p:nvSpPr>
          <p:spPr>
            <a:xfrm>
              <a:off x="5514289" y="6565187"/>
              <a:ext cx="184248" cy="18185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a:extLst>
                <a:ext uri="{FF2B5EF4-FFF2-40B4-BE49-F238E27FC236}">
                  <a16:creationId xmlns:a16="http://schemas.microsoft.com/office/drawing/2014/main" id="{D4CC8799-3E68-4EE6-B2F3-F958A9467C1B}"/>
                </a:ext>
              </a:extLst>
            </p:cNvPr>
            <p:cNvSpPr/>
            <p:nvPr/>
          </p:nvSpPr>
          <p:spPr>
            <a:xfrm>
              <a:off x="1765206" y="6408438"/>
              <a:ext cx="5552972" cy="403176"/>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TextBox 74">
              <a:extLst>
                <a:ext uri="{FF2B5EF4-FFF2-40B4-BE49-F238E27FC236}">
                  <a16:creationId xmlns:a16="http://schemas.microsoft.com/office/drawing/2014/main" id="{91529EE9-4F02-4AFC-8DE1-1B05580A52F9}"/>
                </a:ext>
              </a:extLst>
            </p:cNvPr>
            <p:cNvSpPr txBox="1"/>
            <p:nvPr/>
          </p:nvSpPr>
          <p:spPr>
            <a:xfrm>
              <a:off x="3701873" y="6297806"/>
              <a:ext cx="1737260" cy="261610"/>
            </a:xfrm>
            <a:prstGeom prst="rect">
              <a:avLst/>
            </a:prstGeom>
            <a:solidFill>
              <a:schemeClr val="bg1"/>
            </a:solidFill>
          </p:spPr>
          <p:txBody>
            <a:bodyPr wrap="square" rtlCol="0">
              <a:spAutoFit/>
            </a:bodyPr>
            <a:lstStyle/>
            <a:p>
              <a:r>
                <a:rPr lang="en-US" sz="1100" b="1">
                  <a:latin typeface="+mn-lt"/>
                </a:rPr>
                <a:t>Recommended Owners</a:t>
              </a:r>
            </a:p>
          </p:txBody>
        </p:sp>
      </p:grpSp>
    </p:spTree>
    <p:extLst>
      <p:ext uri="{BB962C8B-B14F-4D97-AF65-F5344CB8AC3E}">
        <p14:creationId xmlns:p14="http://schemas.microsoft.com/office/powerpoint/2010/main" val="16419158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Rectangle 45">
            <a:extLst>
              <a:ext uri="{FF2B5EF4-FFF2-40B4-BE49-F238E27FC236}">
                <a16:creationId xmlns:a16="http://schemas.microsoft.com/office/drawing/2014/main" id="{D9C2E8DD-BB6C-4C88-9939-CE09E47DDBD7}"/>
              </a:ext>
            </a:extLst>
          </p:cNvPr>
          <p:cNvSpPr/>
          <p:nvPr/>
        </p:nvSpPr>
        <p:spPr>
          <a:xfrm rot="10800000">
            <a:off x="0" y="2317888"/>
            <a:ext cx="1613921" cy="903324"/>
          </a:xfrm>
          <a:prstGeom prst="rect">
            <a:avLst/>
          </a:prstGeom>
          <a:solidFill>
            <a:srgbClr val="DD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nvGrpSpPr>
          <p:cNvPr id="47" name="Group 46">
            <a:extLst>
              <a:ext uri="{FF2B5EF4-FFF2-40B4-BE49-F238E27FC236}">
                <a16:creationId xmlns:a16="http://schemas.microsoft.com/office/drawing/2014/main" id="{F4A3D90C-2A45-4EAB-B9A2-EB410D3C960E}"/>
              </a:ext>
            </a:extLst>
          </p:cNvPr>
          <p:cNvGrpSpPr/>
          <p:nvPr/>
        </p:nvGrpSpPr>
        <p:grpSpPr>
          <a:xfrm>
            <a:off x="1159387" y="2057400"/>
            <a:ext cx="6841613" cy="1163811"/>
            <a:chOff x="712330" y="1117960"/>
            <a:chExt cx="4240669" cy="872858"/>
          </a:xfrm>
          <a:solidFill>
            <a:srgbClr val="FFC627"/>
          </a:solidFill>
        </p:grpSpPr>
        <p:sp>
          <p:nvSpPr>
            <p:cNvPr id="48" name="Pentagon 6">
              <a:extLst>
                <a:ext uri="{FF2B5EF4-FFF2-40B4-BE49-F238E27FC236}">
                  <a16:creationId xmlns:a16="http://schemas.microsoft.com/office/drawing/2014/main" id="{5B434A48-6E54-4851-96BA-EF3EC2718AE7}"/>
                </a:ext>
              </a:extLst>
            </p:cNvPr>
            <p:cNvSpPr/>
            <p:nvPr/>
          </p:nvSpPr>
          <p:spPr>
            <a:xfrm rot="10800000" flipH="1">
              <a:off x="712330" y="1117960"/>
              <a:ext cx="4240669" cy="677493"/>
            </a:xfrm>
            <a:prstGeom prst="homePlat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49" name="Right Triangle 48">
              <a:extLst>
                <a:ext uri="{FF2B5EF4-FFF2-40B4-BE49-F238E27FC236}">
                  <a16:creationId xmlns:a16="http://schemas.microsoft.com/office/drawing/2014/main" id="{A2046B21-63E1-4066-8C2E-D63C7270E9BD}"/>
                </a:ext>
              </a:extLst>
            </p:cNvPr>
            <p:cNvSpPr/>
            <p:nvPr/>
          </p:nvSpPr>
          <p:spPr>
            <a:xfrm rot="10800000">
              <a:off x="712330" y="1788667"/>
              <a:ext cx="288033" cy="202151"/>
            </a:xfrm>
            <a:prstGeom prst="rtTriangle">
              <a:avLst/>
            </a:prstGeom>
            <a:solidFill>
              <a:srgbClr val="936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sp>
        <p:nvSpPr>
          <p:cNvPr id="50" name="Rectangle 49">
            <a:extLst>
              <a:ext uri="{FF2B5EF4-FFF2-40B4-BE49-F238E27FC236}">
                <a16:creationId xmlns:a16="http://schemas.microsoft.com/office/drawing/2014/main" id="{B433965D-E570-4372-92DE-3CFCEDB1A1E5}"/>
              </a:ext>
            </a:extLst>
          </p:cNvPr>
          <p:cNvSpPr/>
          <p:nvPr/>
        </p:nvSpPr>
        <p:spPr>
          <a:xfrm rot="10800000">
            <a:off x="0" y="3540502"/>
            <a:ext cx="1613921" cy="903324"/>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51" name="Pentagon 10">
            <a:extLst>
              <a:ext uri="{FF2B5EF4-FFF2-40B4-BE49-F238E27FC236}">
                <a16:creationId xmlns:a16="http://schemas.microsoft.com/office/drawing/2014/main" id="{EA7385DE-8586-4D57-8742-D2096719FEC0}"/>
              </a:ext>
            </a:extLst>
          </p:cNvPr>
          <p:cNvSpPr/>
          <p:nvPr/>
        </p:nvSpPr>
        <p:spPr>
          <a:xfrm rot="10800000" flipH="1">
            <a:off x="1159389" y="3280016"/>
            <a:ext cx="6841611" cy="903324"/>
          </a:xfrm>
          <a:prstGeom prst="homePlat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52" name="Right Triangle 51">
            <a:extLst>
              <a:ext uri="{FF2B5EF4-FFF2-40B4-BE49-F238E27FC236}">
                <a16:creationId xmlns:a16="http://schemas.microsoft.com/office/drawing/2014/main" id="{8BCB18B3-8505-4D6E-8A6B-AE3ADB68FF3A}"/>
              </a:ext>
            </a:extLst>
          </p:cNvPr>
          <p:cNvSpPr/>
          <p:nvPr/>
        </p:nvSpPr>
        <p:spPr>
          <a:xfrm rot="10800000">
            <a:off x="1143000" y="4174292"/>
            <a:ext cx="464693" cy="269535"/>
          </a:xfrm>
          <a:prstGeom prst="r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53" name="Rectangle 52">
            <a:extLst>
              <a:ext uri="{FF2B5EF4-FFF2-40B4-BE49-F238E27FC236}">
                <a16:creationId xmlns:a16="http://schemas.microsoft.com/office/drawing/2014/main" id="{5C1DAA95-A1B6-4250-97C1-38D03AAB6E87}"/>
              </a:ext>
            </a:extLst>
          </p:cNvPr>
          <p:cNvSpPr/>
          <p:nvPr/>
        </p:nvSpPr>
        <p:spPr>
          <a:xfrm rot="10800000">
            <a:off x="0" y="4763117"/>
            <a:ext cx="1613921" cy="903324"/>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nvGrpSpPr>
          <p:cNvPr id="54" name="Group 53">
            <a:extLst>
              <a:ext uri="{FF2B5EF4-FFF2-40B4-BE49-F238E27FC236}">
                <a16:creationId xmlns:a16="http://schemas.microsoft.com/office/drawing/2014/main" id="{75FDF126-D3E4-4E1C-ABEC-7203EC9D35F4}"/>
              </a:ext>
            </a:extLst>
          </p:cNvPr>
          <p:cNvGrpSpPr/>
          <p:nvPr/>
        </p:nvGrpSpPr>
        <p:grpSpPr>
          <a:xfrm>
            <a:off x="1159387" y="4502630"/>
            <a:ext cx="6841613" cy="1163811"/>
            <a:chOff x="712330" y="2951882"/>
            <a:chExt cx="4240669" cy="872858"/>
          </a:xfrm>
        </p:grpSpPr>
        <p:sp>
          <p:nvSpPr>
            <p:cNvPr id="55" name="Pentagon 14">
              <a:extLst>
                <a:ext uri="{FF2B5EF4-FFF2-40B4-BE49-F238E27FC236}">
                  <a16:creationId xmlns:a16="http://schemas.microsoft.com/office/drawing/2014/main" id="{746B872C-2FB1-4479-9721-62DCEA6D8721}"/>
                </a:ext>
              </a:extLst>
            </p:cNvPr>
            <p:cNvSpPr/>
            <p:nvPr/>
          </p:nvSpPr>
          <p:spPr>
            <a:xfrm rot="10800000" flipH="1">
              <a:off x="712331" y="2951882"/>
              <a:ext cx="4240668" cy="677493"/>
            </a:xfrm>
            <a:prstGeom prst="homePlat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56" name="Right Triangle 55">
              <a:extLst>
                <a:ext uri="{FF2B5EF4-FFF2-40B4-BE49-F238E27FC236}">
                  <a16:creationId xmlns:a16="http://schemas.microsoft.com/office/drawing/2014/main" id="{4CE02A17-3CB1-4F4F-8326-C54C92AAC9FB}"/>
                </a:ext>
              </a:extLst>
            </p:cNvPr>
            <p:cNvSpPr/>
            <p:nvPr/>
          </p:nvSpPr>
          <p:spPr>
            <a:xfrm rot="10800000">
              <a:off x="712330" y="3622589"/>
              <a:ext cx="288033" cy="202151"/>
            </a:xfrm>
            <a:prstGeom prst="r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sp>
        <p:nvSpPr>
          <p:cNvPr id="61" name="TextBox 60">
            <a:extLst>
              <a:ext uri="{FF2B5EF4-FFF2-40B4-BE49-F238E27FC236}">
                <a16:creationId xmlns:a16="http://schemas.microsoft.com/office/drawing/2014/main" id="{874A8BAB-2085-4221-90B4-777808D0E708}"/>
              </a:ext>
            </a:extLst>
          </p:cNvPr>
          <p:cNvSpPr txBox="1"/>
          <p:nvPr/>
        </p:nvSpPr>
        <p:spPr>
          <a:xfrm>
            <a:off x="1391733" y="2177069"/>
            <a:ext cx="6282696" cy="692497"/>
          </a:xfrm>
          <a:prstGeom prst="rect">
            <a:avLst/>
          </a:prstGeom>
          <a:noFill/>
        </p:spPr>
        <p:txBody>
          <a:bodyPr wrap="square" lIns="0" tIns="0" rIns="0" bIns="0" rtlCol="0">
            <a:spAutoFit/>
          </a:bodyPr>
          <a:lstStyle/>
          <a:p>
            <a:pPr lvl="0" eaLnBrk="0" hangingPunct="0"/>
            <a:r>
              <a:rPr lang="en-US" altLang="en-US" sz="1500" dirty="0">
                <a:latin typeface="+mn-lt"/>
                <a:ea typeface="Calibri" panose="020F0502020204030204" pitchFamily="34" charset="0"/>
              </a:rPr>
              <a:t>Develop a statewide dual admissions program between community colleges and universities to reduce the uncertainty and barriers of transfer that disproportionately affect racially minoritized students. </a:t>
            </a:r>
          </a:p>
        </p:txBody>
      </p:sp>
      <p:sp>
        <p:nvSpPr>
          <p:cNvPr id="64" name="TextBox 63">
            <a:extLst>
              <a:ext uri="{FF2B5EF4-FFF2-40B4-BE49-F238E27FC236}">
                <a16:creationId xmlns:a16="http://schemas.microsoft.com/office/drawing/2014/main" id="{91D39885-D1A8-4B7D-8CA7-C6CD160AB685}"/>
              </a:ext>
            </a:extLst>
          </p:cNvPr>
          <p:cNvSpPr txBox="1"/>
          <p:nvPr/>
        </p:nvSpPr>
        <p:spPr>
          <a:xfrm>
            <a:off x="1375346" y="3499054"/>
            <a:ext cx="6172201" cy="461665"/>
          </a:xfrm>
          <a:prstGeom prst="rect">
            <a:avLst/>
          </a:prstGeom>
          <a:noFill/>
        </p:spPr>
        <p:txBody>
          <a:bodyPr wrap="square" lIns="0" tIns="0" rIns="0" bIns="0" rtlCol="0">
            <a:spAutoFit/>
          </a:bodyPr>
          <a:lstStyle/>
          <a:p>
            <a:pPr>
              <a:spcBef>
                <a:spcPct val="20000"/>
              </a:spcBef>
              <a:defRPr/>
            </a:pPr>
            <a:r>
              <a:rPr lang="en-US" sz="1500" dirty="0">
                <a:latin typeface="+mn-lt"/>
              </a:rPr>
              <a:t>Require institutions to use the </a:t>
            </a:r>
            <a:r>
              <a:rPr lang="en-US" sz="1500" dirty="0" err="1">
                <a:latin typeface="+mn-lt"/>
              </a:rPr>
              <a:t>MassTransfer</a:t>
            </a:r>
            <a:r>
              <a:rPr lang="en-US" sz="1500" dirty="0">
                <a:latin typeface="+mn-lt"/>
              </a:rPr>
              <a:t> course-equivalency database to facilitate the smooth transfer of courses.</a:t>
            </a:r>
          </a:p>
        </p:txBody>
      </p:sp>
      <p:sp>
        <p:nvSpPr>
          <p:cNvPr id="67" name="TextBox 66">
            <a:extLst>
              <a:ext uri="{FF2B5EF4-FFF2-40B4-BE49-F238E27FC236}">
                <a16:creationId xmlns:a16="http://schemas.microsoft.com/office/drawing/2014/main" id="{D0017C7D-F893-4DB3-BB5C-ADB982A54677}"/>
              </a:ext>
            </a:extLst>
          </p:cNvPr>
          <p:cNvSpPr txBox="1"/>
          <p:nvPr/>
        </p:nvSpPr>
        <p:spPr>
          <a:xfrm>
            <a:off x="1389387" y="4593378"/>
            <a:ext cx="5923465" cy="692497"/>
          </a:xfrm>
          <a:prstGeom prst="rect">
            <a:avLst/>
          </a:prstGeom>
          <a:noFill/>
        </p:spPr>
        <p:txBody>
          <a:bodyPr wrap="square" lIns="0" tIns="0" rIns="0" bIns="0" rtlCol="0">
            <a:spAutoFit/>
          </a:bodyPr>
          <a:lstStyle/>
          <a:p>
            <a:r>
              <a:rPr lang="en-US" sz="1500" dirty="0">
                <a:latin typeface="+mn-lt"/>
              </a:rPr>
              <a:t>Develop a system that will automatically contact qualifying transfer students to complete the Reverse Transfer/FERPA release form when eligible for an associate’s degree .</a:t>
            </a:r>
            <a:endParaRPr lang="en-US" sz="1600" dirty="0"/>
          </a:p>
        </p:txBody>
      </p:sp>
      <p:sp>
        <p:nvSpPr>
          <p:cNvPr id="81" name="TextBox 80">
            <a:extLst>
              <a:ext uri="{FF2B5EF4-FFF2-40B4-BE49-F238E27FC236}">
                <a16:creationId xmlns:a16="http://schemas.microsoft.com/office/drawing/2014/main" id="{C1B8FA55-48F7-4699-ACF7-058001AE2B69}"/>
              </a:ext>
            </a:extLst>
          </p:cNvPr>
          <p:cNvSpPr txBox="1"/>
          <p:nvPr/>
        </p:nvSpPr>
        <p:spPr>
          <a:xfrm>
            <a:off x="462346" y="4860835"/>
            <a:ext cx="464694" cy="646331"/>
          </a:xfrm>
          <a:prstGeom prst="rect">
            <a:avLst/>
          </a:prstGeom>
          <a:noFill/>
        </p:spPr>
        <p:txBody>
          <a:bodyPr wrap="square" rtlCol="0">
            <a:spAutoFit/>
          </a:bodyPr>
          <a:lstStyle/>
          <a:p>
            <a:r>
              <a:rPr lang="en-US" sz="3600">
                <a:latin typeface="+mj-lt"/>
              </a:rPr>
              <a:t>3</a:t>
            </a:r>
            <a:endParaRPr lang="en-US">
              <a:latin typeface="+mj-lt"/>
            </a:endParaRPr>
          </a:p>
        </p:txBody>
      </p:sp>
      <p:sp>
        <p:nvSpPr>
          <p:cNvPr id="83" name="TextBox 82">
            <a:extLst>
              <a:ext uri="{FF2B5EF4-FFF2-40B4-BE49-F238E27FC236}">
                <a16:creationId xmlns:a16="http://schemas.microsoft.com/office/drawing/2014/main" id="{238CD40D-B19F-4A5A-844E-E5F0E6C6877D}"/>
              </a:ext>
            </a:extLst>
          </p:cNvPr>
          <p:cNvSpPr txBox="1"/>
          <p:nvPr/>
        </p:nvSpPr>
        <p:spPr>
          <a:xfrm>
            <a:off x="440571" y="2401080"/>
            <a:ext cx="464694" cy="646331"/>
          </a:xfrm>
          <a:prstGeom prst="rect">
            <a:avLst/>
          </a:prstGeom>
          <a:noFill/>
        </p:spPr>
        <p:txBody>
          <a:bodyPr wrap="square" rtlCol="0">
            <a:spAutoFit/>
          </a:bodyPr>
          <a:lstStyle/>
          <a:p>
            <a:r>
              <a:rPr lang="en-US" sz="3600">
                <a:latin typeface="+mj-lt"/>
              </a:rPr>
              <a:t>1</a:t>
            </a:r>
            <a:endParaRPr lang="en-US">
              <a:latin typeface="+mj-lt"/>
            </a:endParaRPr>
          </a:p>
        </p:txBody>
      </p:sp>
      <p:sp>
        <p:nvSpPr>
          <p:cNvPr id="84" name="TextBox 83">
            <a:extLst>
              <a:ext uri="{FF2B5EF4-FFF2-40B4-BE49-F238E27FC236}">
                <a16:creationId xmlns:a16="http://schemas.microsoft.com/office/drawing/2014/main" id="{DE47736C-8B89-4B60-86F2-105B5FBBA0B2}"/>
              </a:ext>
            </a:extLst>
          </p:cNvPr>
          <p:cNvSpPr txBox="1"/>
          <p:nvPr/>
        </p:nvSpPr>
        <p:spPr>
          <a:xfrm>
            <a:off x="432736" y="3662728"/>
            <a:ext cx="464694" cy="646331"/>
          </a:xfrm>
          <a:prstGeom prst="rect">
            <a:avLst/>
          </a:prstGeom>
          <a:noFill/>
        </p:spPr>
        <p:txBody>
          <a:bodyPr wrap="square" rtlCol="0">
            <a:spAutoFit/>
          </a:bodyPr>
          <a:lstStyle/>
          <a:p>
            <a:r>
              <a:rPr lang="en-US" sz="3600">
                <a:latin typeface="+mj-lt"/>
              </a:rPr>
              <a:t>2</a:t>
            </a:r>
            <a:endParaRPr lang="en-US">
              <a:latin typeface="+mj-lt"/>
            </a:endParaRPr>
          </a:p>
        </p:txBody>
      </p:sp>
      <p:sp>
        <p:nvSpPr>
          <p:cNvPr id="87" name="Oval 86">
            <a:extLst>
              <a:ext uri="{FF2B5EF4-FFF2-40B4-BE49-F238E27FC236}">
                <a16:creationId xmlns:a16="http://schemas.microsoft.com/office/drawing/2014/main" id="{02D1528A-3F26-4E7D-A652-D3F73A32AA0F}"/>
              </a:ext>
            </a:extLst>
          </p:cNvPr>
          <p:cNvSpPr/>
          <p:nvPr/>
        </p:nvSpPr>
        <p:spPr>
          <a:xfrm>
            <a:off x="377191" y="2463758"/>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87">
            <a:extLst>
              <a:ext uri="{FF2B5EF4-FFF2-40B4-BE49-F238E27FC236}">
                <a16:creationId xmlns:a16="http://schemas.microsoft.com/office/drawing/2014/main" id="{0082C3DC-EAFA-4297-A681-B2C446A232F6}"/>
              </a:ext>
            </a:extLst>
          </p:cNvPr>
          <p:cNvSpPr/>
          <p:nvPr/>
        </p:nvSpPr>
        <p:spPr>
          <a:xfrm>
            <a:off x="367679" y="3702378"/>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Oval 88">
            <a:extLst>
              <a:ext uri="{FF2B5EF4-FFF2-40B4-BE49-F238E27FC236}">
                <a16:creationId xmlns:a16="http://schemas.microsoft.com/office/drawing/2014/main" id="{4AED31AD-8DD2-4169-8E5A-739263E7A926}"/>
              </a:ext>
            </a:extLst>
          </p:cNvPr>
          <p:cNvSpPr/>
          <p:nvPr/>
        </p:nvSpPr>
        <p:spPr>
          <a:xfrm>
            <a:off x="414178" y="4904441"/>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itle 2">
            <a:extLst>
              <a:ext uri="{FF2B5EF4-FFF2-40B4-BE49-F238E27FC236}">
                <a16:creationId xmlns:a16="http://schemas.microsoft.com/office/drawing/2014/main" id="{CAE1D9B7-02F8-4F96-ADB7-4700B0919BFE}"/>
              </a:ext>
            </a:extLst>
          </p:cNvPr>
          <p:cNvSpPr>
            <a:spLocks noGrp="1"/>
          </p:cNvSpPr>
          <p:nvPr>
            <p:ph type="title"/>
          </p:nvPr>
        </p:nvSpPr>
        <p:spPr>
          <a:xfrm>
            <a:off x="287118" y="351712"/>
            <a:ext cx="8229600" cy="838200"/>
          </a:xfrm>
        </p:spPr>
        <p:txBody>
          <a:bodyPr/>
          <a:lstStyle/>
          <a:p>
            <a:r>
              <a:rPr lang="en-US">
                <a:solidFill>
                  <a:schemeClr val="bg1"/>
                </a:solidFill>
                <a:latin typeface="+mj-lt"/>
              </a:rPr>
              <a:t>Transfer Recommendations</a:t>
            </a:r>
          </a:p>
        </p:txBody>
      </p:sp>
      <p:sp>
        <p:nvSpPr>
          <p:cNvPr id="41" name="Rectangle 40">
            <a:extLst>
              <a:ext uri="{FF2B5EF4-FFF2-40B4-BE49-F238E27FC236}">
                <a16:creationId xmlns:a16="http://schemas.microsoft.com/office/drawing/2014/main" id="{65C55D56-0172-4B67-803C-66F83051DE65}"/>
              </a:ext>
            </a:extLst>
          </p:cNvPr>
          <p:cNvSpPr/>
          <p:nvPr/>
        </p:nvSpPr>
        <p:spPr>
          <a:xfrm>
            <a:off x="50620" y="2398391"/>
            <a:ext cx="267143" cy="2474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32EFB59F-687A-4DAD-8E0D-7411BE875C32}"/>
              </a:ext>
            </a:extLst>
          </p:cNvPr>
          <p:cNvSpPr/>
          <p:nvPr/>
        </p:nvSpPr>
        <p:spPr>
          <a:xfrm>
            <a:off x="34614" y="3606166"/>
            <a:ext cx="267143" cy="2474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Star: 5 Points 1">
            <a:extLst>
              <a:ext uri="{FF2B5EF4-FFF2-40B4-BE49-F238E27FC236}">
                <a16:creationId xmlns:a16="http://schemas.microsoft.com/office/drawing/2014/main" id="{241BF4C1-7890-4EAB-BEAB-8EF0FA3BB126}"/>
              </a:ext>
            </a:extLst>
          </p:cNvPr>
          <p:cNvSpPr/>
          <p:nvPr/>
        </p:nvSpPr>
        <p:spPr>
          <a:xfrm>
            <a:off x="69378" y="4816767"/>
            <a:ext cx="319489" cy="311063"/>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a:extLst>
              <a:ext uri="{FF2B5EF4-FFF2-40B4-BE49-F238E27FC236}">
                <a16:creationId xmlns:a16="http://schemas.microsoft.com/office/drawing/2014/main" id="{876BF062-C080-422B-8E70-A0E8DF4DF41A}"/>
              </a:ext>
            </a:extLst>
          </p:cNvPr>
          <p:cNvGrpSpPr/>
          <p:nvPr/>
        </p:nvGrpSpPr>
        <p:grpSpPr>
          <a:xfrm>
            <a:off x="1795514" y="6297806"/>
            <a:ext cx="5552972" cy="513808"/>
            <a:chOff x="1765206" y="6297806"/>
            <a:chExt cx="5552972" cy="513808"/>
          </a:xfrm>
        </p:grpSpPr>
        <p:sp>
          <p:nvSpPr>
            <p:cNvPr id="36" name="Star: 5 Points 35">
              <a:extLst>
                <a:ext uri="{FF2B5EF4-FFF2-40B4-BE49-F238E27FC236}">
                  <a16:creationId xmlns:a16="http://schemas.microsoft.com/office/drawing/2014/main" id="{24BF55C9-55DA-4609-A4DB-8602EEB72612}"/>
                </a:ext>
              </a:extLst>
            </p:cNvPr>
            <p:cNvSpPr/>
            <p:nvPr/>
          </p:nvSpPr>
          <p:spPr>
            <a:xfrm>
              <a:off x="4216672" y="6601667"/>
              <a:ext cx="130550" cy="126823"/>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9F8B0015-A857-4DF4-A0DB-612BEF9BB7E7}"/>
                </a:ext>
              </a:extLst>
            </p:cNvPr>
            <p:cNvSpPr txBox="1"/>
            <p:nvPr/>
          </p:nvSpPr>
          <p:spPr>
            <a:xfrm>
              <a:off x="2010071" y="6546709"/>
              <a:ext cx="2168320" cy="261610"/>
            </a:xfrm>
            <a:prstGeom prst="rect">
              <a:avLst/>
            </a:prstGeom>
            <a:noFill/>
          </p:spPr>
          <p:txBody>
            <a:bodyPr wrap="square" rtlCol="0">
              <a:spAutoFit/>
            </a:bodyPr>
            <a:lstStyle/>
            <a:p>
              <a:r>
                <a:rPr lang="en-US" sz="1100">
                  <a:latin typeface="+mn-lt"/>
                </a:rPr>
                <a:t>= DHE/Institution Collaboration</a:t>
              </a:r>
            </a:p>
          </p:txBody>
        </p:sp>
        <p:sp>
          <p:nvSpPr>
            <p:cNvPr id="44" name="TextBox 43">
              <a:extLst>
                <a:ext uri="{FF2B5EF4-FFF2-40B4-BE49-F238E27FC236}">
                  <a16:creationId xmlns:a16="http://schemas.microsoft.com/office/drawing/2014/main" id="{16B12F83-D405-4CAF-8210-F15F4B8E735E}"/>
                </a:ext>
              </a:extLst>
            </p:cNvPr>
            <p:cNvSpPr txBox="1"/>
            <p:nvPr/>
          </p:nvSpPr>
          <p:spPr>
            <a:xfrm>
              <a:off x="4289775" y="6546709"/>
              <a:ext cx="1213377" cy="261610"/>
            </a:xfrm>
            <a:prstGeom prst="rect">
              <a:avLst/>
            </a:prstGeom>
            <a:noFill/>
          </p:spPr>
          <p:txBody>
            <a:bodyPr wrap="square" rtlCol="0">
              <a:spAutoFit/>
            </a:bodyPr>
            <a:lstStyle/>
            <a:p>
              <a:r>
                <a:rPr lang="en-US" sz="1100">
                  <a:latin typeface="+mn-lt"/>
                </a:rPr>
                <a:t>= DHE/BHE Led</a:t>
              </a:r>
            </a:p>
          </p:txBody>
        </p:sp>
        <p:sp>
          <p:nvSpPr>
            <p:cNvPr id="45" name="TextBox 44">
              <a:extLst>
                <a:ext uri="{FF2B5EF4-FFF2-40B4-BE49-F238E27FC236}">
                  <a16:creationId xmlns:a16="http://schemas.microsoft.com/office/drawing/2014/main" id="{21D08092-87F5-4F5E-91E9-82EAF2082116}"/>
                </a:ext>
              </a:extLst>
            </p:cNvPr>
            <p:cNvSpPr txBox="1"/>
            <p:nvPr/>
          </p:nvSpPr>
          <p:spPr>
            <a:xfrm>
              <a:off x="5623381" y="6525308"/>
              <a:ext cx="1694797" cy="261610"/>
            </a:xfrm>
            <a:prstGeom prst="rect">
              <a:avLst/>
            </a:prstGeom>
            <a:noFill/>
          </p:spPr>
          <p:txBody>
            <a:bodyPr wrap="square" rtlCol="0">
              <a:spAutoFit/>
            </a:bodyPr>
            <a:lstStyle/>
            <a:p>
              <a:r>
                <a:rPr lang="en-US" sz="1100">
                  <a:latin typeface="+mn-lt"/>
                </a:rPr>
                <a:t>= Individual Institutions</a:t>
              </a:r>
            </a:p>
          </p:txBody>
        </p:sp>
        <p:sp>
          <p:nvSpPr>
            <p:cNvPr id="57" name="Rectangle 56">
              <a:extLst>
                <a:ext uri="{FF2B5EF4-FFF2-40B4-BE49-F238E27FC236}">
                  <a16:creationId xmlns:a16="http://schemas.microsoft.com/office/drawing/2014/main" id="{9DF052CD-5DCE-4FE8-A464-779E0416234F}"/>
                </a:ext>
              </a:extLst>
            </p:cNvPr>
            <p:cNvSpPr/>
            <p:nvPr/>
          </p:nvSpPr>
          <p:spPr>
            <a:xfrm>
              <a:off x="1900978" y="6605069"/>
              <a:ext cx="154014" cy="1419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Isosceles Triangle 57">
              <a:extLst>
                <a:ext uri="{FF2B5EF4-FFF2-40B4-BE49-F238E27FC236}">
                  <a16:creationId xmlns:a16="http://schemas.microsoft.com/office/drawing/2014/main" id="{E92A7689-2D0E-415C-8693-63468FCD843C}"/>
                </a:ext>
              </a:extLst>
            </p:cNvPr>
            <p:cNvSpPr/>
            <p:nvPr/>
          </p:nvSpPr>
          <p:spPr>
            <a:xfrm>
              <a:off x="5514289" y="6565187"/>
              <a:ext cx="184248" cy="18185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a:extLst>
                <a:ext uri="{FF2B5EF4-FFF2-40B4-BE49-F238E27FC236}">
                  <a16:creationId xmlns:a16="http://schemas.microsoft.com/office/drawing/2014/main" id="{D7236923-CBC1-4A8E-91F0-5B3C870D9D38}"/>
                </a:ext>
              </a:extLst>
            </p:cNvPr>
            <p:cNvSpPr/>
            <p:nvPr/>
          </p:nvSpPr>
          <p:spPr>
            <a:xfrm>
              <a:off x="1765206" y="6408438"/>
              <a:ext cx="5552972" cy="403176"/>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Box 59">
              <a:extLst>
                <a:ext uri="{FF2B5EF4-FFF2-40B4-BE49-F238E27FC236}">
                  <a16:creationId xmlns:a16="http://schemas.microsoft.com/office/drawing/2014/main" id="{4018D31E-C7BA-4513-B7EC-32FCA1478DA7}"/>
                </a:ext>
              </a:extLst>
            </p:cNvPr>
            <p:cNvSpPr txBox="1"/>
            <p:nvPr/>
          </p:nvSpPr>
          <p:spPr>
            <a:xfrm>
              <a:off x="3701873" y="6297806"/>
              <a:ext cx="1737260" cy="261610"/>
            </a:xfrm>
            <a:prstGeom prst="rect">
              <a:avLst/>
            </a:prstGeom>
            <a:solidFill>
              <a:schemeClr val="bg1"/>
            </a:solidFill>
          </p:spPr>
          <p:txBody>
            <a:bodyPr wrap="square" rtlCol="0">
              <a:spAutoFit/>
            </a:bodyPr>
            <a:lstStyle/>
            <a:p>
              <a:r>
                <a:rPr lang="en-US" sz="1100" b="1">
                  <a:latin typeface="+mn-lt"/>
                </a:rPr>
                <a:t>Recommended Owners</a:t>
              </a:r>
            </a:p>
          </p:txBody>
        </p:sp>
      </p:grpSp>
    </p:spTree>
    <p:extLst>
      <p:ext uri="{BB962C8B-B14F-4D97-AF65-F5344CB8AC3E}">
        <p14:creationId xmlns:p14="http://schemas.microsoft.com/office/powerpoint/2010/main" val="36676033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9628580-BF89-4EFD-AE0E-C8FC40851AC5}"/>
              </a:ext>
            </a:extLst>
          </p:cNvPr>
          <p:cNvSpPr>
            <a:spLocks noGrp="1"/>
          </p:cNvSpPr>
          <p:nvPr>
            <p:ph type="title"/>
          </p:nvPr>
        </p:nvSpPr>
        <p:spPr>
          <a:xfrm>
            <a:off x="287118" y="351712"/>
            <a:ext cx="8229600" cy="838200"/>
          </a:xfrm>
        </p:spPr>
        <p:txBody>
          <a:bodyPr/>
          <a:lstStyle/>
          <a:p>
            <a:r>
              <a:rPr lang="en-US" dirty="0"/>
              <a:t>The Curriculum Overview</a:t>
            </a:r>
          </a:p>
        </p:txBody>
      </p:sp>
      <p:sp>
        <p:nvSpPr>
          <p:cNvPr id="9" name="Trapezoid 8">
            <a:extLst>
              <a:ext uri="{FF2B5EF4-FFF2-40B4-BE49-F238E27FC236}">
                <a16:creationId xmlns:a16="http://schemas.microsoft.com/office/drawing/2014/main" id="{D2DE586D-0F54-44C0-B2C0-70A1E60246C9}"/>
              </a:ext>
            </a:extLst>
          </p:cNvPr>
          <p:cNvSpPr/>
          <p:nvPr/>
        </p:nvSpPr>
        <p:spPr>
          <a:xfrm rot="16200000">
            <a:off x="2313754" y="3706254"/>
            <a:ext cx="3864482" cy="900382"/>
          </a:xfrm>
          <a:prstGeom prst="trapezoid">
            <a:avLst>
              <a:gd name="adj" fmla="val 109680"/>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Rounded Corners 12">
            <a:extLst>
              <a:ext uri="{FF2B5EF4-FFF2-40B4-BE49-F238E27FC236}">
                <a16:creationId xmlns:a16="http://schemas.microsoft.com/office/drawing/2014/main" id="{AFDA936E-EE0F-43DA-8F51-3DA39AAC7B21}"/>
              </a:ext>
            </a:extLst>
          </p:cNvPr>
          <p:cNvSpPr/>
          <p:nvPr/>
        </p:nvSpPr>
        <p:spPr>
          <a:xfrm>
            <a:off x="486796" y="3044145"/>
            <a:ext cx="3310365" cy="2255287"/>
          </a:xfrm>
          <a:prstGeom prst="roundRect">
            <a:avLst/>
          </a:prstGeom>
          <a:solidFill>
            <a:schemeClr val="bg1"/>
          </a:solidFill>
          <a:ln w="12700">
            <a:solidFill>
              <a:srgbClr val="001F5B"/>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B489986E-6589-434B-B175-5DE8AC86E34C}"/>
              </a:ext>
            </a:extLst>
          </p:cNvPr>
          <p:cNvGrpSpPr/>
          <p:nvPr/>
        </p:nvGrpSpPr>
        <p:grpSpPr>
          <a:xfrm>
            <a:off x="4696184" y="1703748"/>
            <a:ext cx="3973259" cy="4905393"/>
            <a:chOff x="1219200" y="1567959"/>
            <a:chExt cx="3890563" cy="4652066"/>
          </a:xfrm>
        </p:grpSpPr>
        <p:sp>
          <p:nvSpPr>
            <p:cNvPr id="15" name="Rectangle 14">
              <a:extLst>
                <a:ext uri="{FF2B5EF4-FFF2-40B4-BE49-F238E27FC236}">
                  <a16:creationId xmlns:a16="http://schemas.microsoft.com/office/drawing/2014/main" id="{6E7F6D04-9D36-4194-B5C9-40E2DAC917B8}"/>
                </a:ext>
              </a:extLst>
            </p:cNvPr>
            <p:cNvSpPr/>
            <p:nvPr/>
          </p:nvSpPr>
          <p:spPr>
            <a:xfrm>
              <a:off x="1339740" y="3178834"/>
              <a:ext cx="3649480" cy="1955611"/>
            </a:xfrm>
            <a:prstGeom prst="rect">
              <a:avLst/>
            </a:prstGeom>
          </p:spPr>
          <p:txBody>
            <a:bodyPr wrap="square">
              <a:spAutoFit/>
            </a:bodyPr>
            <a:lstStyle/>
            <a:p>
              <a:pPr lvl="0" eaLnBrk="0" hangingPunct="0"/>
              <a:r>
                <a:rPr lang="en-US" altLang="en-US" sz="1600" dirty="0">
                  <a:latin typeface="+mn-lt"/>
                  <a:ea typeface="Calibri" panose="020F0502020204030204" pitchFamily="34" charset="0"/>
                </a:rPr>
                <a:t>The recommendations in this section are </a:t>
              </a:r>
              <a:r>
                <a:rPr lang="en-US" altLang="en-US" sz="1600" b="1" dirty="0">
                  <a:latin typeface="+mn-lt"/>
                  <a:ea typeface="Calibri" panose="020F0502020204030204" pitchFamily="34" charset="0"/>
                </a:rPr>
                <a:t>targeted at the first semesters of the undergraduate experience</a:t>
              </a:r>
              <a:r>
                <a:rPr lang="en-US" altLang="en-US" sz="1600" dirty="0">
                  <a:latin typeface="+mn-lt"/>
                  <a:ea typeface="Calibri" panose="020F0502020204030204" pitchFamily="34" charset="0"/>
                </a:rPr>
                <a:t>, ensuring an asset-based and equity-minded approach. They address a vision of a rejuvenated Core framework and the need for racial justice education within that framework. </a:t>
              </a:r>
            </a:p>
          </p:txBody>
        </p:sp>
        <p:sp>
          <p:nvSpPr>
            <p:cNvPr id="18" name="Rectangle: Rounded Corners 17">
              <a:extLst>
                <a:ext uri="{FF2B5EF4-FFF2-40B4-BE49-F238E27FC236}">
                  <a16:creationId xmlns:a16="http://schemas.microsoft.com/office/drawing/2014/main" id="{ACB6920A-3DF3-41DD-AC2C-43C3F3E60221}"/>
                </a:ext>
              </a:extLst>
            </p:cNvPr>
            <p:cNvSpPr/>
            <p:nvPr/>
          </p:nvSpPr>
          <p:spPr>
            <a:xfrm>
              <a:off x="2462352" y="1758279"/>
              <a:ext cx="1404258" cy="1088798"/>
            </a:xfrm>
            <a:prstGeom prst="roundRect">
              <a:avLst/>
            </a:prstGeom>
            <a:solidFill>
              <a:srgbClr val="001F5B"/>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Rounded Corners 18">
              <a:extLst>
                <a:ext uri="{FF2B5EF4-FFF2-40B4-BE49-F238E27FC236}">
                  <a16:creationId xmlns:a16="http://schemas.microsoft.com/office/drawing/2014/main" id="{8D1687D4-3C49-4DBB-B2AE-57AB183A81B7}"/>
                </a:ext>
              </a:extLst>
            </p:cNvPr>
            <p:cNvSpPr/>
            <p:nvPr/>
          </p:nvSpPr>
          <p:spPr>
            <a:xfrm>
              <a:off x="1219200" y="1567959"/>
              <a:ext cx="3890563" cy="4652066"/>
            </a:xfrm>
            <a:prstGeom prst="roundRect">
              <a:avLst/>
            </a:prstGeom>
            <a:noFill/>
            <a:ln w="12700">
              <a:solidFill>
                <a:srgbClr val="001F5B"/>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TextBox 20">
            <a:extLst>
              <a:ext uri="{FF2B5EF4-FFF2-40B4-BE49-F238E27FC236}">
                <a16:creationId xmlns:a16="http://schemas.microsoft.com/office/drawing/2014/main" id="{70F0CAAC-31F0-4E58-9AF1-2408647356C3}"/>
              </a:ext>
            </a:extLst>
          </p:cNvPr>
          <p:cNvSpPr txBox="1"/>
          <p:nvPr/>
        </p:nvSpPr>
        <p:spPr>
          <a:xfrm>
            <a:off x="1583871" y="6119698"/>
            <a:ext cx="184731" cy="369332"/>
          </a:xfrm>
          <a:prstGeom prst="rect">
            <a:avLst/>
          </a:prstGeom>
          <a:noFill/>
        </p:spPr>
        <p:txBody>
          <a:bodyPr wrap="none" rtlCol="0">
            <a:spAutoFit/>
          </a:bodyPr>
          <a:lstStyle/>
          <a:p>
            <a:endParaRPr lang="en-US"/>
          </a:p>
        </p:txBody>
      </p:sp>
      <p:sp>
        <p:nvSpPr>
          <p:cNvPr id="22" name="TextBox 21">
            <a:extLst>
              <a:ext uri="{FF2B5EF4-FFF2-40B4-BE49-F238E27FC236}">
                <a16:creationId xmlns:a16="http://schemas.microsoft.com/office/drawing/2014/main" id="{B37E9962-6D62-4B1C-8705-47BE7A2B4638}"/>
              </a:ext>
            </a:extLst>
          </p:cNvPr>
          <p:cNvSpPr txBox="1"/>
          <p:nvPr/>
        </p:nvSpPr>
        <p:spPr>
          <a:xfrm>
            <a:off x="5994654" y="5689990"/>
            <a:ext cx="184731" cy="369332"/>
          </a:xfrm>
          <a:prstGeom prst="rect">
            <a:avLst/>
          </a:prstGeom>
          <a:noFill/>
        </p:spPr>
        <p:txBody>
          <a:bodyPr wrap="none" rtlCol="0">
            <a:spAutoFit/>
          </a:bodyPr>
          <a:lstStyle/>
          <a:p>
            <a:endParaRPr lang="en-US" dirty="0"/>
          </a:p>
        </p:txBody>
      </p:sp>
      <p:sp>
        <p:nvSpPr>
          <p:cNvPr id="23" name="TextBox 22">
            <a:extLst>
              <a:ext uri="{FF2B5EF4-FFF2-40B4-BE49-F238E27FC236}">
                <a16:creationId xmlns:a16="http://schemas.microsoft.com/office/drawing/2014/main" id="{54764613-AD6A-4243-8FA1-DED63E6D06C0}"/>
              </a:ext>
            </a:extLst>
          </p:cNvPr>
          <p:cNvSpPr txBox="1"/>
          <p:nvPr/>
        </p:nvSpPr>
        <p:spPr>
          <a:xfrm>
            <a:off x="486795" y="3943833"/>
            <a:ext cx="3310365" cy="1077218"/>
          </a:xfrm>
          <a:prstGeom prst="rect">
            <a:avLst/>
          </a:prstGeom>
          <a:noFill/>
        </p:spPr>
        <p:txBody>
          <a:bodyPr wrap="square" rtlCol="0">
            <a:spAutoFit/>
          </a:bodyPr>
          <a:lstStyle/>
          <a:p>
            <a:r>
              <a:rPr lang="en-US" sz="1600" dirty="0">
                <a:latin typeface="+mj-lt"/>
              </a:rPr>
              <a:t>#2: Students have a right to inclusive, anti-racist , and culturally responsive curricula and pedagogies. </a:t>
            </a:r>
          </a:p>
        </p:txBody>
      </p:sp>
      <p:grpSp>
        <p:nvGrpSpPr>
          <p:cNvPr id="24" name="Group 331">
            <a:extLst>
              <a:ext uri="{FF2B5EF4-FFF2-40B4-BE49-F238E27FC236}">
                <a16:creationId xmlns:a16="http://schemas.microsoft.com/office/drawing/2014/main" id="{AA2B7945-80F6-40F5-84B8-779A4F975F80}"/>
              </a:ext>
            </a:extLst>
          </p:cNvPr>
          <p:cNvGrpSpPr>
            <a:grpSpLocks noChangeAspect="1"/>
          </p:cNvGrpSpPr>
          <p:nvPr/>
        </p:nvGrpSpPr>
        <p:grpSpPr bwMode="auto">
          <a:xfrm>
            <a:off x="1803277" y="3095944"/>
            <a:ext cx="677402" cy="677402"/>
            <a:chOff x="3832" y="1197"/>
            <a:chExt cx="340" cy="340"/>
          </a:xfrm>
          <a:solidFill>
            <a:srgbClr val="001F5B"/>
          </a:solidFill>
        </p:grpSpPr>
        <p:sp>
          <p:nvSpPr>
            <p:cNvPr id="25" name="Freeform 332">
              <a:extLst>
                <a:ext uri="{FF2B5EF4-FFF2-40B4-BE49-F238E27FC236}">
                  <a16:creationId xmlns:a16="http://schemas.microsoft.com/office/drawing/2014/main" id="{5EBE1D88-7462-4D0F-B7DA-D671619EC3DE}"/>
                </a:ext>
              </a:extLst>
            </p:cNvPr>
            <p:cNvSpPr>
              <a:spLocks noEditPoints="1"/>
            </p:cNvSpPr>
            <p:nvPr/>
          </p:nvSpPr>
          <p:spPr bwMode="auto">
            <a:xfrm>
              <a:off x="3832" y="1197"/>
              <a:ext cx="340" cy="340"/>
            </a:xfrm>
            <a:custGeom>
              <a:avLst/>
              <a:gdLst>
                <a:gd name="T0" fmla="*/ 337 w 512"/>
                <a:gd name="T1" fmla="*/ 171 h 512"/>
                <a:gd name="T2" fmla="*/ 299 w 512"/>
                <a:gd name="T3" fmla="*/ 171 h 512"/>
                <a:gd name="T4" fmla="*/ 299 w 512"/>
                <a:gd name="T5" fmla="*/ 133 h 512"/>
                <a:gd name="T6" fmla="*/ 337 w 512"/>
                <a:gd name="T7" fmla="*/ 171 h 512"/>
                <a:gd name="T8" fmla="*/ 288 w 512"/>
                <a:gd name="T9" fmla="*/ 192 h 512"/>
                <a:gd name="T10" fmla="*/ 352 w 512"/>
                <a:gd name="T11" fmla="*/ 192 h 512"/>
                <a:gd name="T12" fmla="*/ 352 w 512"/>
                <a:gd name="T13" fmla="*/ 395 h 512"/>
                <a:gd name="T14" fmla="*/ 160 w 512"/>
                <a:gd name="T15" fmla="*/ 395 h 512"/>
                <a:gd name="T16" fmla="*/ 160 w 512"/>
                <a:gd name="T17" fmla="*/ 118 h 512"/>
                <a:gd name="T18" fmla="*/ 277 w 512"/>
                <a:gd name="T19" fmla="*/ 118 h 512"/>
                <a:gd name="T20" fmla="*/ 277 w 512"/>
                <a:gd name="T21" fmla="*/ 182 h 512"/>
                <a:gd name="T22" fmla="*/ 288 w 512"/>
                <a:gd name="T23" fmla="*/ 192 h 512"/>
                <a:gd name="T24" fmla="*/ 331 w 512"/>
                <a:gd name="T25" fmla="*/ 363 h 512"/>
                <a:gd name="T26" fmla="*/ 320 w 512"/>
                <a:gd name="T27" fmla="*/ 352 h 512"/>
                <a:gd name="T28" fmla="*/ 192 w 512"/>
                <a:gd name="T29" fmla="*/ 352 h 512"/>
                <a:gd name="T30" fmla="*/ 181 w 512"/>
                <a:gd name="T31" fmla="*/ 363 h 512"/>
                <a:gd name="T32" fmla="*/ 192 w 512"/>
                <a:gd name="T33" fmla="*/ 374 h 512"/>
                <a:gd name="T34" fmla="*/ 320 w 512"/>
                <a:gd name="T35" fmla="*/ 374 h 512"/>
                <a:gd name="T36" fmla="*/ 331 w 512"/>
                <a:gd name="T37" fmla="*/ 363 h 512"/>
                <a:gd name="T38" fmla="*/ 331 w 512"/>
                <a:gd name="T39" fmla="*/ 320 h 512"/>
                <a:gd name="T40" fmla="*/ 320 w 512"/>
                <a:gd name="T41" fmla="*/ 310 h 512"/>
                <a:gd name="T42" fmla="*/ 192 w 512"/>
                <a:gd name="T43" fmla="*/ 310 h 512"/>
                <a:gd name="T44" fmla="*/ 181 w 512"/>
                <a:gd name="T45" fmla="*/ 320 h 512"/>
                <a:gd name="T46" fmla="*/ 192 w 512"/>
                <a:gd name="T47" fmla="*/ 331 h 512"/>
                <a:gd name="T48" fmla="*/ 320 w 512"/>
                <a:gd name="T49" fmla="*/ 331 h 512"/>
                <a:gd name="T50" fmla="*/ 331 w 512"/>
                <a:gd name="T51" fmla="*/ 320 h 512"/>
                <a:gd name="T52" fmla="*/ 331 w 512"/>
                <a:gd name="T53" fmla="*/ 278 h 512"/>
                <a:gd name="T54" fmla="*/ 320 w 512"/>
                <a:gd name="T55" fmla="*/ 267 h 512"/>
                <a:gd name="T56" fmla="*/ 192 w 512"/>
                <a:gd name="T57" fmla="*/ 267 h 512"/>
                <a:gd name="T58" fmla="*/ 181 w 512"/>
                <a:gd name="T59" fmla="*/ 278 h 512"/>
                <a:gd name="T60" fmla="*/ 192 w 512"/>
                <a:gd name="T61" fmla="*/ 288 h 512"/>
                <a:gd name="T62" fmla="*/ 320 w 512"/>
                <a:gd name="T63" fmla="*/ 288 h 512"/>
                <a:gd name="T64" fmla="*/ 331 w 512"/>
                <a:gd name="T65" fmla="*/ 278 h 512"/>
                <a:gd name="T66" fmla="*/ 320 w 512"/>
                <a:gd name="T67" fmla="*/ 224 h 512"/>
                <a:gd name="T68" fmla="*/ 192 w 512"/>
                <a:gd name="T69" fmla="*/ 224 h 512"/>
                <a:gd name="T70" fmla="*/ 181 w 512"/>
                <a:gd name="T71" fmla="*/ 235 h 512"/>
                <a:gd name="T72" fmla="*/ 192 w 512"/>
                <a:gd name="T73" fmla="*/ 246 h 512"/>
                <a:gd name="T74" fmla="*/ 320 w 512"/>
                <a:gd name="T75" fmla="*/ 246 h 512"/>
                <a:gd name="T76" fmla="*/ 331 w 512"/>
                <a:gd name="T77" fmla="*/ 235 h 512"/>
                <a:gd name="T78" fmla="*/ 320 w 512"/>
                <a:gd name="T79" fmla="*/ 224 h 512"/>
                <a:gd name="T80" fmla="*/ 512 w 512"/>
                <a:gd name="T81" fmla="*/ 256 h 512"/>
                <a:gd name="T82" fmla="*/ 256 w 512"/>
                <a:gd name="T83" fmla="*/ 512 h 512"/>
                <a:gd name="T84" fmla="*/ 0 w 512"/>
                <a:gd name="T85" fmla="*/ 256 h 512"/>
                <a:gd name="T86" fmla="*/ 256 w 512"/>
                <a:gd name="T87" fmla="*/ 0 h 512"/>
                <a:gd name="T88" fmla="*/ 512 w 512"/>
                <a:gd name="T89" fmla="*/ 256 h 512"/>
                <a:gd name="T90" fmla="*/ 373 w 512"/>
                <a:gd name="T91" fmla="*/ 182 h 512"/>
                <a:gd name="T92" fmla="*/ 373 w 512"/>
                <a:gd name="T93" fmla="*/ 178 h 512"/>
                <a:gd name="T94" fmla="*/ 370 w 512"/>
                <a:gd name="T95" fmla="*/ 174 h 512"/>
                <a:gd name="T96" fmla="*/ 296 w 512"/>
                <a:gd name="T97" fmla="*/ 99 h 512"/>
                <a:gd name="T98" fmla="*/ 292 w 512"/>
                <a:gd name="T99" fmla="*/ 97 h 512"/>
                <a:gd name="T100" fmla="*/ 288 w 512"/>
                <a:gd name="T101" fmla="*/ 96 h 512"/>
                <a:gd name="T102" fmla="*/ 149 w 512"/>
                <a:gd name="T103" fmla="*/ 96 h 512"/>
                <a:gd name="T104" fmla="*/ 139 w 512"/>
                <a:gd name="T105" fmla="*/ 107 h 512"/>
                <a:gd name="T106" fmla="*/ 139 w 512"/>
                <a:gd name="T107" fmla="*/ 406 h 512"/>
                <a:gd name="T108" fmla="*/ 149 w 512"/>
                <a:gd name="T109" fmla="*/ 416 h 512"/>
                <a:gd name="T110" fmla="*/ 363 w 512"/>
                <a:gd name="T111" fmla="*/ 416 h 512"/>
                <a:gd name="T112" fmla="*/ 373 w 512"/>
                <a:gd name="T113" fmla="*/ 406 h 512"/>
                <a:gd name="T114" fmla="*/ 373 w 512"/>
                <a:gd name="T115" fmla="*/ 182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12" h="512">
                  <a:moveTo>
                    <a:pt x="337" y="171"/>
                  </a:moveTo>
                  <a:cubicBezTo>
                    <a:pt x="299" y="171"/>
                    <a:pt x="299" y="171"/>
                    <a:pt x="299" y="171"/>
                  </a:cubicBezTo>
                  <a:cubicBezTo>
                    <a:pt x="299" y="133"/>
                    <a:pt x="299" y="133"/>
                    <a:pt x="299" y="133"/>
                  </a:cubicBezTo>
                  <a:lnTo>
                    <a:pt x="337" y="171"/>
                  </a:lnTo>
                  <a:close/>
                  <a:moveTo>
                    <a:pt x="288" y="192"/>
                  </a:moveTo>
                  <a:cubicBezTo>
                    <a:pt x="352" y="192"/>
                    <a:pt x="352" y="192"/>
                    <a:pt x="352" y="192"/>
                  </a:cubicBezTo>
                  <a:cubicBezTo>
                    <a:pt x="352" y="395"/>
                    <a:pt x="352" y="395"/>
                    <a:pt x="352" y="395"/>
                  </a:cubicBezTo>
                  <a:cubicBezTo>
                    <a:pt x="160" y="395"/>
                    <a:pt x="160" y="395"/>
                    <a:pt x="160" y="395"/>
                  </a:cubicBezTo>
                  <a:cubicBezTo>
                    <a:pt x="160" y="118"/>
                    <a:pt x="160" y="118"/>
                    <a:pt x="160" y="118"/>
                  </a:cubicBezTo>
                  <a:cubicBezTo>
                    <a:pt x="277" y="118"/>
                    <a:pt x="277" y="118"/>
                    <a:pt x="277" y="118"/>
                  </a:cubicBezTo>
                  <a:cubicBezTo>
                    <a:pt x="277" y="182"/>
                    <a:pt x="277" y="182"/>
                    <a:pt x="277" y="182"/>
                  </a:cubicBezTo>
                  <a:cubicBezTo>
                    <a:pt x="277" y="188"/>
                    <a:pt x="282" y="192"/>
                    <a:pt x="288" y="192"/>
                  </a:cubicBezTo>
                  <a:close/>
                  <a:moveTo>
                    <a:pt x="331" y="363"/>
                  </a:moveTo>
                  <a:cubicBezTo>
                    <a:pt x="331" y="357"/>
                    <a:pt x="326" y="352"/>
                    <a:pt x="320" y="352"/>
                  </a:cubicBezTo>
                  <a:cubicBezTo>
                    <a:pt x="192" y="352"/>
                    <a:pt x="192" y="352"/>
                    <a:pt x="192" y="352"/>
                  </a:cubicBezTo>
                  <a:cubicBezTo>
                    <a:pt x="186" y="352"/>
                    <a:pt x="181" y="357"/>
                    <a:pt x="181" y="363"/>
                  </a:cubicBezTo>
                  <a:cubicBezTo>
                    <a:pt x="181" y="369"/>
                    <a:pt x="186" y="374"/>
                    <a:pt x="192" y="374"/>
                  </a:cubicBezTo>
                  <a:cubicBezTo>
                    <a:pt x="320" y="374"/>
                    <a:pt x="320" y="374"/>
                    <a:pt x="320" y="374"/>
                  </a:cubicBezTo>
                  <a:cubicBezTo>
                    <a:pt x="326" y="374"/>
                    <a:pt x="331" y="369"/>
                    <a:pt x="331" y="363"/>
                  </a:cubicBezTo>
                  <a:close/>
                  <a:moveTo>
                    <a:pt x="331" y="320"/>
                  </a:moveTo>
                  <a:cubicBezTo>
                    <a:pt x="331" y="314"/>
                    <a:pt x="326" y="310"/>
                    <a:pt x="320" y="310"/>
                  </a:cubicBezTo>
                  <a:cubicBezTo>
                    <a:pt x="192" y="310"/>
                    <a:pt x="192" y="310"/>
                    <a:pt x="192" y="310"/>
                  </a:cubicBezTo>
                  <a:cubicBezTo>
                    <a:pt x="186" y="310"/>
                    <a:pt x="181" y="314"/>
                    <a:pt x="181" y="320"/>
                  </a:cubicBezTo>
                  <a:cubicBezTo>
                    <a:pt x="181" y="326"/>
                    <a:pt x="186" y="331"/>
                    <a:pt x="192" y="331"/>
                  </a:cubicBezTo>
                  <a:cubicBezTo>
                    <a:pt x="320" y="331"/>
                    <a:pt x="320" y="331"/>
                    <a:pt x="320" y="331"/>
                  </a:cubicBezTo>
                  <a:cubicBezTo>
                    <a:pt x="326" y="331"/>
                    <a:pt x="331" y="326"/>
                    <a:pt x="331" y="320"/>
                  </a:cubicBezTo>
                  <a:close/>
                  <a:moveTo>
                    <a:pt x="331" y="278"/>
                  </a:moveTo>
                  <a:cubicBezTo>
                    <a:pt x="331" y="272"/>
                    <a:pt x="326" y="267"/>
                    <a:pt x="320" y="267"/>
                  </a:cubicBezTo>
                  <a:cubicBezTo>
                    <a:pt x="192" y="267"/>
                    <a:pt x="192" y="267"/>
                    <a:pt x="192" y="267"/>
                  </a:cubicBezTo>
                  <a:cubicBezTo>
                    <a:pt x="186" y="267"/>
                    <a:pt x="181" y="272"/>
                    <a:pt x="181" y="278"/>
                  </a:cubicBezTo>
                  <a:cubicBezTo>
                    <a:pt x="181" y="284"/>
                    <a:pt x="186" y="288"/>
                    <a:pt x="192" y="288"/>
                  </a:cubicBezTo>
                  <a:cubicBezTo>
                    <a:pt x="320" y="288"/>
                    <a:pt x="320" y="288"/>
                    <a:pt x="320" y="288"/>
                  </a:cubicBezTo>
                  <a:cubicBezTo>
                    <a:pt x="326" y="288"/>
                    <a:pt x="331" y="284"/>
                    <a:pt x="331" y="278"/>
                  </a:cubicBezTo>
                  <a:close/>
                  <a:moveTo>
                    <a:pt x="320" y="224"/>
                  </a:moveTo>
                  <a:cubicBezTo>
                    <a:pt x="192" y="224"/>
                    <a:pt x="192" y="224"/>
                    <a:pt x="192" y="224"/>
                  </a:cubicBezTo>
                  <a:cubicBezTo>
                    <a:pt x="186" y="224"/>
                    <a:pt x="181" y="229"/>
                    <a:pt x="181" y="235"/>
                  </a:cubicBezTo>
                  <a:cubicBezTo>
                    <a:pt x="181" y="241"/>
                    <a:pt x="186" y="246"/>
                    <a:pt x="192" y="246"/>
                  </a:cubicBezTo>
                  <a:cubicBezTo>
                    <a:pt x="320" y="246"/>
                    <a:pt x="320" y="246"/>
                    <a:pt x="320" y="246"/>
                  </a:cubicBezTo>
                  <a:cubicBezTo>
                    <a:pt x="326" y="246"/>
                    <a:pt x="331" y="241"/>
                    <a:pt x="331" y="235"/>
                  </a:cubicBezTo>
                  <a:cubicBezTo>
                    <a:pt x="331" y="229"/>
                    <a:pt x="326" y="224"/>
                    <a:pt x="320" y="224"/>
                  </a:cubicBezTo>
                  <a:close/>
                  <a:moveTo>
                    <a:pt x="512" y="256"/>
                  </a:moveTo>
                  <a:cubicBezTo>
                    <a:pt x="512" y="398"/>
                    <a:pt x="397" y="512"/>
                    <a:pt x="256" y="512"/>
                  </a:cubicBezTo>
                  <a:cubicBezTo>
                    <a:pt x="115" y="512"/>
                    <a:pt x="0" y="398"/>
                    <a:pt x="0" y="256"/>
                  </a:cubicBezTo>
                  <a:cubicBezTo>
                    <a:pt x="0" y="115"/>
                    <a:pt x="115" y="0"/>
                    <a:pt x="256" y="0"/>
                  </a:cubicBezTo>
                  <a:cubicBezTo>
                    <a:pt x="397" y="0"/>
                    <a:pt x="512" y="115"/>
                    <a:pt x="512" y="256"/>
                  </a:cubicBezTo>
                  <a:close/>
                  <a:moveTo>
                    <a:pt x="373" y="182"/>
                  </a:moveTo>
                  <a:cubicBezTo>
                    <a:pt x="373" y="180"/>
                    <a:pt x="373" y="179"/>
                    <a:pt x="373" y="178"/>
                  </a:cubicBezTo>
                  <a:cubicBezTo>
                    <a:pt x="372" y="176"/>
                    <a:pt x="371" y="175"/>
                    <a:pt x="370" y="174"/>
                  </a:cubicBezTo>
                  <a:cubicBezTo>
                    <a:pt x="296" y="99"/>
                    <a:pt x="296" y="99"/>
                    <a:pt x="296" y="99"/>
                  </a:cubicBezTo>
                  <a:cubicBezTo>
                    <a:pt x="295" y="98"/>
                    <a:pt x="293" y="98"/>
                    <a:pt x="292" y="97"/>
                  </a:cubicBezTo>
                  <a:cubicBezTo>
                    <a:pt x="291" y="97"/>
                    <a:pt x="289" y="96"/>
                    <a:pt x="288" y="96"/>
                  </a:cubicBezTo>
                  <a:cubicBezTo>
                    <a:pt x="149" y="96"/>
                    <a:pt x="149" y="96"/>
                    <a:pt x="149" y="96"/>
                  </a:cubicBezTo>
                  <a:cubicBezTo>
                    <a:pt x="143" y="96"/>
                    <a:pt x="139" y="101"/>
                    <a:pt x="139" y="107"/>
                  </a:cubicBezTo>
                  <a:cubicBezTo>
                    <a:pt x="139" y="406"/>
                    <a:pt x="139" y="406"/>
                    <a:pt x="139" y="406"/>
                  </a:cubicBezTo>
                  <a:cubicBezTo>
                    <a:pt x="139" y="412"/>
                    <a:pt x="143" y="416"/>
                    <a:pt x="149" y="416"/>
                  </a:cubicBezTo>
                  <a:cubicBezTo>
                    <a:pt x="363" y="416"/>
                    <a:pt x="363" y="416"/>
                    <a:pt x="363" y="416"/>
                  </a:cubicBezTo>
                  <a:cubicBezTo>
                    <a:pt x="369" y="416"/>
                    <a:pt x="373" y="412"/>
                    <a:pt x="373" y="406"/>
                  </a:cubicBezTo>
                  <a:lnTo>
                    <a:pt x="373" y="1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 name="Freeform 333">
              <a:extLst>
                <a:ext uri="{FF2B5EF4-FFF2-40B4-BE49-F238E27FC236}">
                  <a16:creationId xmlns:a16="http://schemas.microsoft.com/office/drawing/2014/main" id="{C7DE646A-3941-4FD7-A388-98A11EC18AFE}"/>
                </a:ext>
              </a:extLst>
            </p:cNvPr>
            <p:cNvSpPr>
              <a:spLocks noEditPoints="1"/>
            </p:cNvSpPr>
            <p:nvPr/>
          </p:nvSpPr>
          <p:spPr bwMode="auto">
            <a:xfrm>
              <a:off x="3832" y="1197"/>
              <a:ext cx="340" cy="340"/>
            </a:xfrm>
            <a:custGeom>
              <a:avLst/>
              <a:gdLst>
                <a:gd name="T0" fmla="*/ 337 w 512"/>
                <a:gd name="T1" fmla="*/ 171 h 512"/>
                <a:gd name="T2" fmla="*/ 299 w 512"/>
                <a:gd name="T3" fmla="*/ 171 h 512"/>
                <a:gd name="T4" fmla="*/ 299 w 512"/>
                <a:gd name="T5" fmla="*/ 133 h 512"/>
                <a:gd name="T6" fmla="*/ 337 w 512"/>
                <a:gd name="T7" fmla="*/ 171 h 512"/>
                <a:gd name="T8" fmla="*/ 288 w 512"/>
                <a:gd name="T9" fmla="*/ 192 h 512"/>
                <a:gd name="T10" fmla="*/ 352 w 512"/>
                <a:gd name="T11" fmla="*/ 192 h 512"/>
                <a:gd name="T12" fmla="*/ 352 w 512"/>
                <a:gd name="T13" fmla="*/ 395 h 512"/>
                <a:gd name="T14" fmla="*/ 160 w 512"/>
                <a:gd name="T15" fmla="*/ 395 h 512"/>
                <a:gd name="T16" fmla="*/ 160 w 512"/>
                <a:gd name="T17" fmla="*/ 118 h 512"/>
                <a:gd name="T18" fmla="*/ 277 w 512"/>
                <a:gd name="T19" fmla="*/ 118 h 512"/>
                <a:gd name="T20" fmla="*/ 277 w 512"/>
                <a:gd name="T21" fmla="*/ 182 h 512"/>
                <a:gd name="T22" fmla="*/ 288 w 512"/>
                <a:gd name="T23" fmla="*/ 192 h 512"/>
                <a:gd name="T24" fmla="*/ 331 w 512"/>
                <a:gd name="T25" fmla="*/ 363 h 512"/>
                <a:gd name="T26" fmla="*/ 320 w 512"/>
                <a:gd name="T27" fmla="*/ 352 h 512"/>
                <a:gd name="T28" fmla="*/ 192 w 512"/>
                <a:gd name="T29" fmla="*/ 352 h 512"/>
                <a:gd name="T30" fmla="*/ 181 w 512"/>
                <a:gd name="T31" fmla="*/ 363 h 512"/>
                <a:gd name="T32" fmla="*/ 192 w 512"/>
                <a:gd name="T33" fmla="*/ 374 h 512"/>
                <a:gd name="T34" fmla="*/ 320 w 512"/>
                <a:gd name="T35" fmla="*/ 374 h 512"/>
                <a:gd name="T36" fmla="*/ 331 w 512"/>
                <a:gd name="T37" fmla="*/ 363 h 512"/>
                <a:gd name="T38" fmla="*/ 331 w 512"/>
                <a:gd name="T39" fmla="*/ 320 h 512"/>
                <a:gd name="T40" fmla="*/ 320 w 512"/>
                <a:gd name="T41" fmla="*/ 310 h 512"/>
                <a:gd name="T42" fmla="*/ 192 w 512"/>
                <a:gd name="T43" fmla="*/ 310 h 512"/>
                <a:gd name="T44" fmla="*/ 181 w 512"/>
                <a:gd name="T45" fmla="*/ 320 h 512"/>
                <a:gd name="T46" fmla="*/ 192 w 512"/>
                <a:gd name="T47" fmla="*/ 331 h 512"/>
                <a:gd name="T48" fmla="*/ 320 w 512"/>
                <a:gd name="T49" fmla="*/ 331 h 512"/>
                <a:gd name="T50" fmla="*/ 331 w 512"/>
                <a:gd name="T51" fmla="*/ 320 h 512"/>
                <a:gd name="T52" fmla="*/ 331 w 512"/>
                <a:gd name="T53" fmla="*/ 278 h 512"/>
                <a:gd name="T54" fmla="*/ 320 w 512"/>
                <a:gd name="T55" fmla="*/ 267 h 512"/>
                <a:gd name="T56" fmla="*/ 192 w 512"/>
                <a:gd name="T57" fmla="*/ 267 h 512"/>
                <a:gd name="T58" fmla="*/ 181 w 512"/>
                <a:gd name="T59" fmla="*/ 278 h 512"/>
                <a:gd name="T60" fmla="*/ 192 w 512"/>
                <a:gd name="T61" fmla="*/ 288 h 512"/>
                <a:gd name="T62" fmla="*/ 320 w 512"/>
                <a:gd name="T63" fmla="*/ 288 h 512"/>
                <a:gd name="T64" fmla="*/ 331 w 512"/>
                <a:gd name="T65" fmla="*/ 278 h 512"/>
                <a:gd name="T66" fmla="*/ 320 w 512"/>
                <a:gd name="T67" fmla="*/ 224 h 512"/>
                <a:gd name="T68" fmla="*/ 192 w 512"/>
                <a:gd name="T69" fmla="*/ 224 h 512"/>
                <a:gd name="T70" fmla="*/ 181 w 512"/>
                <a:gd name="T71" fmla="*/ 235 h 512"/>
                <a:gd name="T72" fmla="*/ 192 w 512"/>
                <a:gd name="T73" fmla="*/ 246 h 512"/>
                <a:gd name="T74" fmla="*/ 320 w 512"/>
                <a:gd name="T75" fmla="*/ 246 h 512"/>
                <a:gd name="T76" fmla="*/ 331 w 512"/>
                <a:gd name="T77" fmla="*/ 235 h 512"/>
                <a:gd name="T78" fmla="*/ 320 w 512"/>
                <a:gd name="T79" fmla="*/ 224 h 512"/>
                <a:gd name="T80" fmla="*/ 512 w 512"/>
                <a:gd name="T81" fmla="*/ 256 h 512"/>
                <a:gd name="T82" fmla="*/ 256 w 512"/>
                <a:gd name="T83" fmla="*/ 512 h 512"/>
                <a:gd name="T84" fmla="*/ 0 w 512"/>
                <a:gd name="T85" fmla="*/ 256 h 512"/>
                <a:gd name="T86" fmla="*/ 256 w 512"/>
                <a:gd name="T87" fmla="*/ 0 h 512"/>
                <a:gd name="T88" fmla="*/ 512 w 512"/>
                <a:gd name="T89" fmla="*/ 256 h 512"/>
                <a:gd name="T90" fmla="*/ 373 w 512"/>
                <a:gd name="T91" fmla="*/ 182 h 512"/>
                <a:gd name="T92" fmla="*/ 373 w 512"/>
                <a:gd name="T93" fmla="*/ 178 h 512"/>
                <a:gd name="T94" fmla="*/ 370 w 512"/>
                <a:gd name="T95" fmla="*/ 174 h 512"/>
                <a:gd name="T96" fmla="*/ 296 w 512"/>
                <a:gd name="T97" fmla="*/ 99 h 512"/>
                <a:gd name="T98" fmla="*/ 292 w 512"/>
                <a:gd name="T99" fmla="*/ 97 h 512"/>
                <a:gd name="T100" fmla="*/ 288 w 512"/>
                <a:gd name="T101" fmla="*/ 96 h 512"/>
                <a:gd name="T102" fmla="*/ 149 w 512"/>
                <a:gd name="T103" fmla="*/ 96 h 512"/>
                <a:gd name="T104" fmla="*/ 139 w 512"/>
                <a:gd name="T105" fmla="*/ 107 h 512"/>
                <a:gd name="T106" fmla="*/ 139 w 512"/>
                <a:gd name="T107" fmla="*/ 406 h 512"/>
                <a:gd name="T108" fmla="*/ 149 w 512"/>
                <a:gd name="T109" fmla="*/ 416 h 512"/>
                <a:gd name="T110" fmla="*/ 363 w 512"/>
                <a:gd name="T111" fmla="*/ 416 h 512"/>
                <a:gd name="T112" fmla="*/ 373 w 512"/>
                <a:gd name="T113" fmla="*/ 406 h 512"/>
                <a:gd name="T114" fmla="*/ 373 w 512"/>
                <a:gd name="T115" fmla="*/ 182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12" h="512">
                  <a:moveTo>
                    <a:pt x="337" y="171"/>
                  </a:moveTo>
                  <a:cubicBezTo>
                    <a:pt x="299" y="171"/>
                    <a:pt x="299" y="171"/>
                    <a:pt x="299" y="171"/>
                  </a:cubicBezTo>
                  <a:cubicBezTo>
                    <a:pt x="299" y="133"/>
                    <a:pt x="299" y="133"/>
                    <a:pt x="299" y="133"/>
                  </a:cubicBezTo>
                  <a:lnTo>
                    <a:pt x="337" y="171"/>
                  </a:lnTo>
                  <a:close/>
                  <a:moveTo>
                    <a:pt x="288" y="192"/>
                  </a:moveTo>
                  <a:cubicBezTo>
                    <a:pt x="352" y="192"/>
                    <a:pt x="352" y="192"/>
                    <a:pt x="352" y="192"/>
                  </a:cubicBezTo>
                  <a:cubicBezTo>
                    <a:pt x="352" y="395"/>
                    <a:pt x="352" y="395"/>
                    <a:pt x="352" y="395"/>
                  </a:cubicBezTo>
                  <a:cubicBezTo>
                    <a:pt x="160" y="395"/>
                    <a:pt x="160" y="395"/>
                    <a:pt x="160" y="395"/>
                  </a:cubicBezTo>
                  <a:cubicBezTo>
                    <a:pt x="160" y="118"/>
                    <a:pt x="160" y="118"/>
                    <a:pt x="160" y="118"/>
                  </a:cubicBezTo>
                  <a:cubicBezTo>
                    <a:pt x="277" y="118"/>
                    <a:pt x="277" y="118"/>
                    <a:pt x="277" y="118"/>
                  </a:cubicBezTo>
                  <a:cubicBezTo>
                    <a:pt x="277" y="182"/>
                    <a:pt x="277" y="182"/>
                    <a:pt x="277" y="182"/>
                  </a:cubicBezTo>
                  <a:cubicBezTo>
                    <a:pt x="277" y="188"/>
                    <a:pt x="282" y="192"/>
                    <a:pt x="288" y="192"/>
                  </a:cubicBezTo>
                  <a:close/>
                  <a:moveTo>
                    <a:pt x="331" y="363"/>
                  </a:moveTo>
                  <a:cubicBezTo>
                    <a:pt x="331" y="357"/>
                    <a:pt x="326" y="352"/>
                    <a:pt x="320" y="352"/>
                  </a:cubicBezTo>
                  <a:cubicBezTo>
                    <a:pt x="192" y="352"/>
                    <a:pt x="192" y="352"/>
                    <a:pt x="192" y="352"/>
                  </a:cubicBezTo>
                  <a:cubicBezTo>
                    <a:pt x="186" y="352"/>
                    <a:pt x="181" y="357"/>
                    <a:pt x="181" y="363"/>
                  </a:cubicBezTo>
                  <a:cubicBezTo>
                    <a:pt x="181" y="369"/>
                    <a:pt x="186" y="374"/>
                    <a:pt x="192" y="374"/>
                  </a:cubicBezTo>
                  <a:cubicBezTo>
                    <a:pt x="320" y="374"/>
                    <a:pt x="320" y="374"/>
                    <a:pt x="320" y="374"/>
                  </a:cubicBezTo>
                  <a:cubicBezTo>
                    <a:pt x="326" y="374"/>
                    <a:pt x="331" y="369"/>
                    <a:pt x="331" y="363"/>
                  </a:cubicBezTo>
                  <a:close/>
                  <a:moveTo>
                    <a:pt x="331" y="320"/>
                  </a:moveTo>
                  <a:cubicBezTo>
                    <a:pt x="331" y="314"/>
                    <a:pt x="326" y="310"/>
                    <a:pt x="320" y="310"/>
                  </a:cubicBezTo>
                  <a:cubicBezTo>
                    <a:pt x="192" y="310"/>
                    <a:pt x="192" y="310"/>
                    <a:pt x="192" y="310"/>
                  </a:cubicBezTo>
                  <a:cubicBezTo>
                    <a:pt x="186" y="310"/>
                    <a:pt x="181" y="314"/>
                    <a:pt x="181" y="320"/>
                  </a:cubicBezTo>
                  <a:cubicBezTo>
                    <a:pt x="181" y="326"/>
                    <a:pt x="186" y="331"/>
                    <a:pt x="192" y="331"/>
                  </a:cubicBezTo>
                  <a:cubicBezTo>
                    <a:pt x="320" y="331"/>
                    <a:pt x="320" y="331"/>
                    <a:pt x="320" y="331"/>
                  </a:cubicBezTo>
                  <a:cubicBezTo>
                    <a:pt x="326" y="331"/>
                    <a:pt x="331" y="326"/>
                    <a:pt x="331" y="320"/>
                  </a:cubicBezTo>
                  <a:close/>
                  <a:moveTo>
                    <a:pt x="331" y="278"/>
                  </a:moveTo>
                  <a:cubicBezTo>
                    <a:pt x="331" y="272"/>
                    <a:pt x="326" y="267"/>
                    <a:pt x="320" y="267"/>
                  </a:cubicBezTo>
                  <a:cubicBezTo>
                    <a:pt x="192" y="267"/>
                    <a:pt x="192" y="267"/>
                    <a:pt x="192" y="267"/>
                  </a:cubicBezTo>
                  <a:cubicBezTo>
                    <a:pt x="186" y="267"/>
                    <a:pt x="181" y="272"/>
                    <a:pt x="181" y="278"/>
                  </a:cubicBezTo>
                  <a:cubicBezTo>
                    <a:pt x="181" y="284"/>
                    <a:pt x="186" y="288"/>
                    <a:pt x="192" y="288"/>
                  </a:cubicBezTo>
                  <a:cubicBezTo>
                    <a:pt x="320" y="288"/>
                    <a:pt x="320" y="288"/>
                    <a:pt x="320" y="288"/>
                  </a:cubicBezTo>
                  <a:cubicBezTo>
                    <a:pt x="326" y="288"/>
                    <a:pt x="331" y="284"/>
                    <a:pt x="331" y="278"/>
                  </a:cubicBezTo>
                  <a:close/>
                  <a:moveTo>
                    <a:pt x="320" y="224"/>
                  </a:moveTo>
                  <a:cubicBezTo>
                    <a:pt x="192" y="224"/>
                    <a:pt x="192" y="224"/>
                    <a:pt x="192" y="224"/>
                  </a:cubicBezTo>
                  <a:cubicBezTo>
                    <a:pt x="186" y="224"/>
                    <a:pt x="181" y="229"/>
                    <a:pt x="181" y="235"/>
                  </a:cubicBezTo>
                  <a:cubicBezTo>
                    <a:pt x="181" y="241"/>
                    <a:pt x="186" y="246"/>
                    <a:pt x="192" y="246"/>
                  </a:cubicBezTo>
                  <a:cubicBezTo>
                    <a:pt x="320" y="246"/>
                    <a:pt x="320" y="246"/>
                    <a:pt x="320" y="246"/>
                  </a:cubicBezTo>
                  <a:cubicBezTo>
                    <a:pt x="326" y="246"/>
                    <a:pt x="331" y="241"/>
                    <a:pt x="331" y="235"/>
                  </a:cubicBezTo>
                  <a:cubicBezTo>
                    <a:pt x="331" y="229"/>
                    <a:pt x="326" y="224"/>
                    <a:pt x="320" y="224"/>
                  </a:cubicBezTo>
                  <a:close/>
                  <a:moveTo>
                    <a:pt x="512" y="256"/>
                  </a:moveTo>
                  <a:cubicBezTo>
                    <a:pt x="512" y="398"/>
                    <a:pt x="397" y="512"/>
                    <a:pt x="256" y="512"/>
                  </a:cubicBezTo>
                  <a:cubicBezTo>
                    <a:pt x="115" y="512"/>
                    <a:pt x="0" y="398"/>
                    <a:pt x="0" y="256"/>
                  </a:cubicBezTo>
                  <a:cubicBezTo>
                    <a:pt x="0" y="115"/>
                    <a:pt x="115" y="0"/>
                    <a:pt x="256" y="0"/>
                  </a:cubicBezTo>
                  <a:cubicBezTo>
                    <a:pt x="397" y="0"/>
                    <a:pt x="512" y="115"/>
                    <a:pt x="512" y="256"/>
                  </a:cubicBezTo>
                  <a:close/>
                  <a:moveTo>
                    <a:pt x="373" y="182"/>
                  </a:moveTo>
                  <a:cubicBezTo>
                    <a:pt x="373" y="180"/>
                    <a:pt x="373" y="179"/>
                    <a:pt x="373" y="178"/>
                  </a:cubicBezTo>
                  <a:cubicBezTo>
                    <a:pt x="372" y="176"/>
                    <a:pt x="371" y="175"/>
                    <a:pt x="370" y="174"/>
                  </a:cubicBezTo>
                  <a:cubicBezTo>
                    <a:pt x="296" y="99"/>
                    <a:pt x="296" y="99"/>
                    <a:pt x="296" y="99"/>
                  </a:cubicBezTo>
                  <a:cubicBezTo>
                    <a:pt x="295" y="98"/>
                    <a:pt x="293" y="98"/>
                    <a:pt x="292" y="97"/>
                  </a:cubicBezTo>
                  <a:cubicBezTo>
                    <a:pt x="291" y="97"/>
                    <a:pt x="289" y="96"/>
                    <a:pt x="288" y="96"/>
                  </a:cubicBezTo>
                  <a:cubicBezTo>
                    <a:pt x="149" y="96"/>
                    <a:pt x="149" y="96"/>
                    <a:pt x="149" y="96"/>
                  </a:cubicBezTo>
                  <a:cubicBezTo>
                    <a:pt x="143" y="96"/>
                    <a:pt x="139" y="101"/>
                    <a:pt x="139" y="107"/>
                  </a:cubicBezTo>
                  <a:cubicBezTo>
                    <a:pt x="139" y="406"/>
                    <a:pt x="139" y="406"/>
                    <a:pt x="139" y="406"/>
                  </a:cubicBezTo>
                  <a:cubicBezTo>
                    <a:pt x="139" y="412"/>
                    <a:pt x="143" y="416"/>
                    <a:pt x="149" y="416"/>
                  </a:cubicBezTo>
                  <a:cubicBezTo>
                    <a:pt x="363" y="416"/>
                    <a:pt x="363" y="416"/>
                    <a:pt x="363" y="416"/>
                  </a:cubicBezTo>
                  <a:cubicBezTo>
                    <a:pt x="369" y="416"/>
                    <a:pt x="373" y="412"/>
                    <a:pt x="373" y="406"/>
                  </a:cubicBezTo>
                  <a:lnTo>
                    <a:pt x="373" y="1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16" name="Freeform 16">
            <a:extLst>
              <a:ext uri="{FF2B5EF4-FFF2-40B4-BE49-F238E27FC236}">
                <a16:creationId xmlns:a16="http://schemas.microsoft.com/office/drawing/2014/main" id="{CDE96A94-6563-433A-B66B-A945842323FF}"/>
              </a:ext>
            </a:extLst>
          </p:cNvPr>
          <p:cNvSpPr>
            <a:spLocks noChangeAspect="1" noEditPoints="1"/>
          </p:cNvSpPr>
          <p:nvPr/>
        </p:nvSpPr>
        <p:spPr bwMode="auto">
          <a:xfrm>
            <a:off x="6333371" y="2189956"/>
            <a:ext cx="698883" cy="637020"/>
          </a:xfrm>
          <a:custGeom>
            <a:avLst/>
            <a:gdLst>
              <a:gd name="T0" fmla="*/ 138 w 198"/>
              <a:gd name="T1" fmla="*/ 141 h 180"/>
              <a:gd name="T2" fmla="*/ 187 w 198"/>
              <a:gd name="T3" fmla="*/ 150 h 180"/>
              <a:gd name="T4" fmla="*/ 110 w 198"/>
              <a:gd name="T5" fmla="*/ 150 h 180"/>
              <a:gd name="T6" fmla="*/ 138 w 198"/>
              <a:gd name="T7" fmla="*/ 141 h 180"/>
              <a:gd name="T8" fmla="*/ 11 w 198"/>
              <a:gd name="T9" fmla="*/ 150 h 180"/>
              <a:gd name="T10" fmla="*/ 87 w 198"/>
              <a:gd name="T11" fmla="*/ 150 h 180"/>
              <a:gd name="T12" fmla="*/ 60 w 198"/>
              <a:gd name="T13" fmla="*/ 141 h 180"/>
              <a:gd name="T14" fmla="*/ 11 w 198"/>
              <a:gd name="T15" fmla="*/ 150 h 180"/>
              <a:gd name="T16" fmla="*/ 60 w 198"/>
              <a:gd name="T17" fmla="*/ 135 h 180"/>
              <a:gd name="T18" fmla="*/ 89 w 198"/>
              <a:gd name="T19" fmla="*/ 141 h 180"/>
              <a:gd name="T20" fmla="*/ 89 w 198"/>
              <a:gd name="T21" fmla="*/ 8 h 180"/>
              <a:gd name="T22" fmla="*/ 60 w 198"/>
              <a:gd name="T23" fmla="*/ 1 h 180"/>
              <a:gd name="T24" fmla="*/ 0 w 198"/>
              <a:gd name="T25" fmla="*/ 13 h 180"/>
              <a:gd name="T26" fmla="*/ 0 w 198"/>
              <a:gd name="T27" fmla="*/ 147 h 180"/>
              <a:gd name="T28" fmla="*/ 60 w 198"/>
              <a:gd name="T29" fmla="*/ 135 h 180"/>
              <a:gd name="T30" fmla="*/ 105 w 198"/>
              <a:gd name="T31" fmla="*/ 180 h 180"/>
              <a:gd name="T32" fmla="*/ 103 w 198"/>
              <a:gd name="T33" fmla="*/ 165 h 180"/>
              <a:gd name="T34" fmla="*/ 104 w 198"/>
              <a:gd name="T35" fmla="*/ 162 h 180"/>
              <a:gd name="T36" fmla="*/ 102 w 198"/>
              <a:gd name="T37" fmla="*/ 159 h 180"/>
              <a:gd name="T38" fmla="*/ 102 w 198"/>
              <a:gd name="T39" fmla="*/ 8 h 180"/>
              <a:gd name="T40" fmla="*/ 96 w 198"/>
              <a:gd name="T41" fmla="*/ 8 h 180"/>
              <a:gd name="T42" fmla="*/ 96 w 198"/>
              <a:gd name="T43" fmla="*/ 159 h 180"/>
              <a:gd name="T44" fmla="*/ 94 w 198"/>
              <a:gd name="T45" fmla="*/ 162 h 180"/>
              <a:gd name="T46" fmla="*/ 95 w 198"/>
              <a:gd name="T47" fmla="*/ 165 h 180"/>
              <a:gd name="T48" fmla="*/ 93 w 198"/>
              <a:gd name="T49" fmla="*/ 180 h 180"/>
              <a:gd name="T50" fmla="*/ 105 w 198"/>
              <a:gd name="T51" fmla="*/ 180 h 180"/>
              <a:gd name="T52" fmla="*/ 198 w 198"/>
              <a:gd name="T53" fmla="*/ 13 h 180"/>
              <a:gd name="T54" fmla="*/ 138 w 198"/>
              <a:gd name="T55" fmla="*/ 0 h 180"/>
              <a:gd name="T56" fmla="*/ 109 w 198"/>
              <a:gd name="T57" fmla="*/ 7 h 180"/>
              <a:gd name="T58" fmla="*/ 109 w 198"/>
              <a:gd name="T59" fmla="*/ 140 h 180"/>
              <a:gd name="T60" fmla="*/ 138 w 198"/>
              <a:gd name="T61" fmla="*/ 134 h 180"/>
              <a:gd name="T62" fmla="*/ 138 w 198"/>
              <a:gd name="T63" fmla="*/ 134 h 180"/>
              <a:gd name="T64" fmla="*/ 198 w 198"/>
              <a:gd name="T65" fmla="*/ 147 h 180"/>
              <a:gd name="T66" fmla="*/ 198 w 198"/>
              <a:gd name="T67" fmla="*/ 13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8" h="180">
                <a:moveTo>
                  <a:pt x="138" y="141"/>
                </a:moveTo>
                <a:cubicBezTo>
                  <a:pt x="150" y="141"/>
                  <a:pt x="166" y="144"/>
                  <a:pt x="187" y="150"/>
                </a:cubicBezTo>
                <a:cubicBezTo>
                  <a:pt x="110" y="150"/>
                  <a:pt x="110" y="150"/>
                  <a:pt x="110" y="150"/>
                </a:cubicBezTo>
                <a:cubicBezTo>
                  <a:pt x="114" y="147"/>
                  <a:pt x="119" y="141"/>
                  <a:pt x="138" y="141"/>
                </a:cubicBezTo>
                <a:close/>
                <a:moveTo>
                  <a:pt x="11" y="150"/>
                </a:moveTo>
                <a:cubicBezTo>
                  <a:pt x="87" y="150"/>
                  <a:pt x="87" y="150"/>
                  <a:pt x="87" y="150"/>
                </a:cubicBezTo>
                <a:cubicBezTo>
                  <a:pt x="86" y="150"/>
                  <a:pt x="82" y="141"/>
                  <a:pt x="60" y="141"/>
                </a:cubicBezTo>
                <a:cubicBezTo>
                  <a:pt x="48" y="141"/>
                  <a:pt x="32" y="144"/>
                  <a:pt x="11" y="150"/>
                </a:cubicBezTo>
                <a:close/>
                <a:moveTo>
                  <a:pt x="60" y="135"/>
                </a:moveTo>
                <a:cubicBezTo>
                  <a:pt x="73" y="135"/>
                  <a:pt x="83" y="137"/>
                  <a:pt x="89" y="141"/>
                </a:cubicBezTo>
                <a:cubicBezTo>
                  <a:pt x="89" y="8"/>
                  <a:pt x="89" y="8"/>
                  <a:pt x="89" y="8"/>
                </a:cubicBezTo>
                <a:cubicBezTo>
                  <a:pt x="84" y="4"/>
                  <a:pt x="75" y="1"/>
                  <a:pt x="60" y="1"/>
                </a:cubicBezTo>
                <a:cubicBezTo>
                  <a:pt x="46" y="1"/>
                  <a:pt x="26" y="4"/>
                  <a:pt x="0" y="13"/>
                </a:cubicBezTo>
                <a:cubicBezTo>
                  <a:pt x="0" y="147"/>
                  <a:pt x="0" y="147"/>
                  <a:pt x="0" y="147"/>
                </a:cubicBezTo>
                <a:cubicBezTo>
                  <a:pt x="26" y="138"/>
                  <a:pt x="45" y="135"/>
                  <a:pt x="60" y="135"/>
                </a:cubicBezTo>
                <a:close/>
                <a:moveTo>
                  <a:pt x="105" y="180"/>
                </a:moveTo>
                <a:cubicBezTo>
                  <a:pt x="103" y="165"/>
                  <a:pt x="103" y="165"/>
                  <a:pt x="103" y="165"/>
                </a:cubicBezTo>
                <a:cubicBezTo>
                  <a:pt x="104" y="164"/>
                  <a:pt x="104" y="163"/>
                  <a:pt x="104" y="162"/>
                </a:cubicBezTo>
                <a:cubicBezTo>
                  <a:pt x="104" y="161"/>
                  <a:pt x="103" y="159"/>
                  <a:pt x="102" y="159"/>
                </a:cubicBezTo>
                <a:cubicBezTo>
                  <a:pt x="102" y="8"/>
                  <a:pt x="102" y="8"/>
                  <a:pt x="102" y="8"/>
                </a:cubicBezTo>
                <a:cubicBezTo>
                  <a:pt x="96" y="8"/>
                  <a:pt x="96" y="8"/>
                  <a:pt x="96" y="8"/>
                </a:cubicBezTo>
                <a:cubicBezTo>
                  <a:pt x="96" y="159"/>
                  <a:pt x="96" y="159"/>
                  <a:pt x="96" y="159"/>
                </a:cubicBezTo>
                <a:cubicBezTo>
                  <a:pt x="95" y="159"/>
                  <a:pt x="94" y="161"/>
                  <a:pt x="94" y="162"/>
                </a:cubicBezTo>
                <a:cubicBezTo>
                  <a:pt x="94" y="163"/>
                  <a:pt x="94" y="164"/>
                  <a:pt x="95" y="165"/>
                </a:cubicBezTo>
                <a:cubicBezTo>
                  <a:pt x="93" y="180"/>
                  <a:pt x="93" y="180"/>
                  <a:pt x="93" y="180"/>
                </a:cubicBezTo>
                <a:lnTo>
                  <a:pt x="105" y="180"/>
                </a:lnTo>
                <a:close/>
                <a:moveTo>
                  <a:pt x="198" y="13"/>
                </a:moveTo>
                <a:cubicBezTo>
                  <a:pt x="171" y="3"/>
                  <a:pt x="152" y="0"/>
                  <a:pt x="138" y="0"/>
                </a:cubicBezTo>
                <a:cubicBezTo>
                  <a:pt x="123" y="0"/>
                  <a:pt x="114" y="4"/>
                  <a:pt x="109" y="7"/>
                </a:cubicBezTo>
                <a:cubicBezTo>
                  <a:pt x="109" y="140"/>
                  <a:pt x="109" y="140"/>
                  <a:pt x="109" y="140"/>
                </a:cubicBezTo>
                <a:cubicBezTo>
                  <a:pt x="115" y="137"/>
                  <a:pt x="125" y="134"/>
                  <a:pt x="138" y="134"/>
                </a:cubicBezTo>
                <a:cubicBezTo>
                  <a:pt x="138" y="134"/>
                  <a:pt x="138" y="134"/>
                  <a:pt x="138" y="134"/>
                </a:cubicBezTo>
                <a:cubicBezTo>
                  <a:pt x="153" y="134"/>
                  <a:pt x="172" y="137"/>
                  <a:pt x="198" y="147"/>
                </a:cubicBezTo>
                <a:lnTo>
                  <a:pt x="198" y="13"/>
                </a:lnTo>
                <a:close/>
              </a:path>
            </a:pathLst>
          </a:custGeom>
          <a:solidFill>
            <a:srgbClr val="FFC000"/>
          </a:solidFill>
          <a:ln>
            <a:noFill/>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7412397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B9D450F-B491-4C46-B5F9-CBC891D328BD}"/>
              </a:ext>
            </a:extLst>
          </p:cNvPr>
          <p:cNvSpPr>
            <a:spLocks noGrp="1"/>
          </p:cNvSpPr>
          <p:nvPr>
            <p:ph type="title"/>
          </p:nvPr>
        </p:nvSpPr>
        <p:spPr>
          <a:xfrm>
            <a:off x="287118" y="351712"/>
            <a:ext cx="8915402" cy="838200"/>
          </a:xfrm>
        </p:spPr>
        <p:txBody>
          <a:bodyPr/>
          <a:lstStyle/>
          <a:p>
            <a:r>
              <a:rPr lang="en-US" sz="3600" b="1">
                <a:solidFill>
                  <a:prstClr val="white"/>
                </a:solidFill>
                <a:latin typeface="Segoe UI"/>
              </a:rPr>
              <a:t>Credit for Prior Learning/Prior Learning Assessment </a:t>
            </a:r>
            <a:r>
              <a:rPr lang="en-US" sz="3600"/>
              <a:t>Recommendations</a:t>
            </a:r>
          </a:p>
        </p:txBody>
      </p:sp>
      <p:sp>
        <p:nvSpPr>
          <p:cNvPr id="46" name="Rectangle 45">
            <a:extLst>
              <a:ext uri="{FF2B5EF4-FFF2-40B4-BE49-F238E27FC236}">
                <a16:creationId xmlns:a16="http://schemas.microsoft.com/office/drawing/2014/main" id="{D9C2E8DD-BB6C-4C88-9939-CE09E47DDBD7}"/>
              </a:ext>
            </a:extLst>
          </p:cNvPr>
          <p:cNvSpPr/>
          <p:nvPr/>
        </p:nvSpPr>
        <p:spPr>
          <a:xfrm rot="10800000">
            <a:off x="0" y="2317888"/>
            <a:ext cx="1613921" cy="903324"/>
          </a:xfrm>
          <a:prstGeom prst="rect">
            <a:avLst/>
          </a:prstGeom>
          <a:solidFill>
            <a:srgbClr val="DD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nvGrpSpPr>
          <p:cNvPr id="47" name="Group 46">
            <a:extLst>
              <a:ext uri="{FF2B5EF4-FFF2-40B4-BE49-F238E27FC236}">
                <a16:creationId xmlns:a16="http://schemas.microsoft.com/office/drawing/2014/main" id="{F4A3D90C-2A45-4EAB-B9A2-EB410D3C960E}"/>
              </a:ext>
            </a:extLst>
          </p:cNvPr>
          <p:cNvGrpSpPr/>
          <p:nvPr/>
        </p:nvGrpSpPr>
        <p:grpSpPr>
          <a:xfrm>
            <a:off x="1159387" y="2057400"/>
            <a:ext cx="6841613" cy="1163811"/>
            <a:chOff x="712330" y="1117960"/>
            <a:chExt cx="4240669" cy="872858"/>
          </a:xfrm>
          <a:solidFill>
            <a:srgbClr val="FFC627"/>
          </a:solidFill>
        </p:grpSpPr>
        <p:sp>
          <p:nvSpPr>
            <p:cNvPr id="48" name="Pentagon 6">
              <a:extLst>
                <a:ext uri="{FF2B5EF4-FFF2-40B4-BE49-F238E27FC236}">
                  <a16:creationId xmlns:a16="http://schemas.microsoft.com/office/drawing/2014/main" id="{5B434A48-6E54-4851-96BA-EF3EC2718AE7}"/>
                </a:ext>
              </a:extLst>
            </p:cNvPr>
            <p:cNvSpPr/>
            <p:nvPr/>
          </p:nvSpPr>
          <p:spPr>
            <a:xfrm rot="10800000" flipH="1">
              <a:off x="712330" y="1117960"/>
              <a:ext cx="4240669" cy="677493"/>
            </a:xfrm>
            <a:prstGeom prst="homePlat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49" name="Right Triangle 48">
              <a:extLst>
                <a:ext uri="{FF2B5EF4-FFF2-40B4-BE49-F238E27FC236}">
                  <a16:creationId xmlns:a16="http://schemas.microsoft.com/office/drawing/2014/main" id="{A2046B21-63E1-4066-8C2E-D63C7270E9BD}"/>
                </a:ext>
              </a:extLst>
            </p:cNvPr>
            <p:cNvSpPr/>
            <p:nvPr/>
          </p:nvSpPr>
          <p:spPr>
            <a:xfrm rot="10800000">
              <a:off x="712330" y="1788667"/>
              <a:ext cx="288033" cy="202151"/>
            </a:xfrm>
            <a:prstGeom prst="rtTriangle">
              <a:avLst/>
            </a:prstGeom>
            <a:solidFill>
              <a:srgbClr val="936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sp>
        <p:nvSpPr>
          <p:cNvPr id="50" name="Rectangle 49">
            <a:extLst>
              <a:ext uri="{FF2B5EF4-FFF2-40B4-BE49-F238E27FC236}">
                <a16:creationId xmlns:a16="http://schemas.microsoft.com/office/drawing/2014/main" id="{B433965D-E570-4372-92DE-3CFCEDB1A1E5}"/>
              </a:ext>
            </a:extLst>
          </p:cNvPr>
          <p:cNvSpPr/>
          <p:nvPr/>
        </p:nvSpPr>
        <p:spPr>
          <a:xfrm rot="10800000">
            <a:off x="0" y="3540502"/>
            <a:ext cx="1613921" cy="903324"/>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51" name="Pentagon 10">
            <a:extLst>
              <a:ext uri="{FF2B5EF4-FFF2-40B4-BE49-F238E27FC236}">
                <a16:creationId xmlns:a16="http://schemas.microsoft.com/office/drawing/2014/main" id="{EA7385DE-8586-4D57-8742-D2096719FEC0}"/>
              </a:ext>
            </a:extLst>
          </p:cNvPr>
          <p:cNvSpPr/>
          <p:nvPr/>
        </p:nvSpPr>
        <p:spPr>
          <a:xfrm rot="10800000" flipH="1">
            <a:off x="1159389" y="3280016"/>
            <a:ext cx="6841611" cy="903324"/>
          </a:xfrm>
          <a:prstGeom prst="homePlat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52" name="Right Triangle 51">
            <a:extLst>
              <a:ext uri="{FF2B5EF4-FFF2-40B4-BE49-F238E27FC236}">
                <a16:creationId xmlns:a16="http://schemas.microsoft.com/office/drawing/2014/main" id="{8BCB18B3-8505-4D6E-8A6B-AE3ADB68FF3A}"/>
              </a:ext>
            </a:extLst>
          </p:cNvPr>
          <p:cNvSpPr/>
          <p:nvPr/>
        </p:nvSpPr>
        <p:spPr>
          <a:xfrm rot="10800000">
            <a:off x="1143000" y="4174292"/>
            <a:ext cx="464693" cy="269535"/>
          </a:xfrm>
          <a:prstGeom prst="r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53" name="Rectangle 52">
            <a:extLst>
              <a:ext uri="{FF2B5EF4-FFF2-40B4-BE49-F238E27FC236}">
                <a16:creationId xmlns:a16="http://schemas.microsoft.com/office/drawing/2014/main" id="{5C1DAA95-A1B6-4250-97C1-38D03AAB6E87}"/>
              </a:ext>
            </a:extLst>
          </p:cNvPr>
          <p:cNvSpPr/>
          <p:nvPr/>
        </p:nvSpPr>
        <p:spPr>
          <a:xfrm rot="10800000">
            <a:off x="0" y="4763117"/>
            <a:ext cx="1613921" cy="903324"/>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nvGrpSpPr>
          <p:cNvPr id="54" name="Group 53">
            <a:extLst>
              <a:ext uri="{FF2B5EF4-FFF2-40B4-BE49-F238E27FC236}">
                <a16:creationId xmlns:a16="http://schemas.microsoft.com/office/drawing/2014/main" id="{75FDF126-D3E4-4E1C-ABEC-7203EC9D35F4}"/>
              </a:ext>
            </a:extLst>
          </p:cNvPr>
          <p:cNvGrpSpPr/>
          <p:nvPr/>
        </p:nvGrpSpPr>
        <p:grpSpPr>
          <a:xfrm>
            <a:off x="1159387" y="4502630"/>
            <a:ext cx="6841613" cy="1163811"/>
            <a:chOff x="712330" y="2951882"/>
            <a:chExt cx="4240669" cy="872858"/>
          </a:xfrm>
        </p:grpSpPr>
        <p:sp>
          <p:nvSpPr>
            <p:cNvPr id="55" name="Pentagon 14">
              <a:extLst>
                <a:ext uri="{FF2B5EF4-FFF2-40B4-BE49-F238E27FC236}">
                  <a16:creationId xmlns:a16="http://schemas.microsoft.com/office/drawing/2014/main" id="{746B872C-2FB1-4479-9721-62DCEA6D8721}"/>
                </a:ext>
              </a:extLst>
            </p:cNvPr>
            <p:cNvSpPr/>
            <p:nvPr/>
          </p:nvSpPr>
          <p:spPr>
            <a:xfrm rot="10800000" flipH="1">
              <a:off x="712331" y="2951882"/>
              <a:ext cx="4240668" cy="677493"/>
            </a:xfrm>
            <a:prstGeom prst="homePlat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56" name="Right Triangle 55">
              <a:extLst>
                <a:ext uri="{FF2B5EF4-FFF2-40B4-BE49-F238E27FC236}">
                  <a16:creationId xmlns:a16="http://schemas.microsoft.com/office/drawing/2014/main" id="{4CE02A17-3CB1-4F4F-8326-C54C92AAC9FB}"/>
                </a:ext>
              </a:extLst>
            </p:cNvPr>
            <p:cNvSpPr/>
            <p:nvPr/>
          </p:nvSpPr>
          <p:spPr>
            <a:xfrm rot="10800000">
              <a:off x="712330" y="3622589"/>
              <a:ext cx="288033" cy="202151"/>
            </a:xfrm>
            <a:prstGeom prst="r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sp>
        <p:nvSpPr>
          <p:cNvPr id="61" name="TextBox 60">
            <a:extLst>
              <a:ext uri="{FF2B5EF4-FFF2-40B4-BE49-F238E27FC236}">
                <a16:creationId xmlns:a16="http://schemas.microsoft.com/office/drawing/2014/main" id="{874A8BAB-2085-4221-90B4-777808D0E708}"/>
              </a:ext>
            </a:extLst>
          </p:cNvPr>
          <p:cNvSpPr txBox="1"/>
          <p:nvPr/>
        </p:nvSpPr>
        <p:spPr>
          <a:xfrm>
            <a:off x="1391733" y="2202469"/>
            <a:ext cx="6282696" cy="461665"/>
          </a:xfrm>
          <a:prstGeom prst="rect">
            <a:avLst/>
          </a:prstGeom>
          <a:noFill/>
        </p:spPr>
        <p:txBody>
          <a:bodyPr wrap="square" lIns="0" tIns="0" rIns="0" bIns="0" rtlCol="0">
            <a:spAutoFit/>
          </a:bodyPr>
          <a:lstStyle/>
          <a:p>
            <a:pPr lvl="0" eaLnBrk="0" hangingPunct="0"/>
            <a:r>
              <a:rPr lang="en-US" altLang="en-US" sz="1500">
                <a:latin typeface="+mn-lt"/>
                <a:ea typeface="Calibri" panose="020F0502020204030204" pitchFamily="34" charset="0"/>
              </a:rPr>
              <a:t>Strengthen Prior Learning Assessment (PLA or CPL) consortium by including universities.</a:t>
            </a:r>
            <a:endParaRPr lang="en-US" altLang="en-US" sz="1500">
              <a:latin typeface="+mn-lt"/>
            </a:endParaRPr>
          </a:p>
        </p:txBody>
      </p:sp>
      <p:sp>
        <p:nvSpPr>
          <p:cNvPr id="64" name="TextBox 63">
            <a:extLst>
              <a:ext uri="{FF2B5EF4-FFF2-40B4-BE49-F238E27FC236}">
                <a16:creationId xmlns:a16="http://schemas.microsoft.com/office/drawing/2014/main" id="{91D39885-D1A8-4B7D-8CA7-C6CD160AB685}"/>
              </a:ext>
            </a:extLst>
          </p:cNvPr>
          <p:cNvSpPr txBox="1"/>
          <p:nvPr/>
        </p:nvSpPr>
        <p:spPr>
          <a:xfrm>
            <a:off x="1375346" y="3499528"/>
            <a:ext cx="6172201" cy="461665"/>
          </a:xfrm>
          <a:prstGeom prst="rect">
            <a:avLst/>
          </a:prstGeom>
          <a:noFill/>
        </p:spPr>
        <p:txBody>
          <a:bodyPr wrap="square" lIns="0" tIns="0" rIns="0" bIns="0" rtlCol="0">
            <a:spAutoFit/>
          </a:bodyPr>
          <a:lstStyle/>
          <a:p>
            <a:pPr lvl="0" eaLnBrk="0" hangingPunct="0"/>
            <a:r>
              <a:rPr lang="en-US" altLang="en-US" sz="1500" dirty="0">
                <a:latin typeface="+mn-lt"/>
                <a:ea typeface="Calibri" panose="020F0502020204030204" pitchFamily="34" charset="0"/>
              </a:rPr>
              <a:t>Create transfer policy and partnership among all universities to recognize CPL awarded by community colleges.</a:t>
            </a:r>
            <a:endParaRPr lang="en-US" altLang="en-US" sz="1500" dirty="0">
              <a:latin typeface="+mn-lt"/>
            </a:endParaRPr>
          </a:p>
        </p:txBody>
      </p:sp>
      <p:sp>
        <p:nvSpPr>
          <p:cNvPr id="67" name="TextBox 66">
            <a:extLst>
              <a:ext uri="{FF2B5EF4-FFF2-40B4-BE49-F238E27FC236}">
                <a16:creationId xmlns:a16="http://schemas.microsoft.com/office/drawing/2014/main" id="{D0017C7D-F893-4DB3-BB5C-ADB982A54677}"/>
              </a:ext>
            </a:extLst>
          </p:cNvPr>
          <p:cNvSpPr txBox="1"/>
          <p:nvPr/>
        </p:nvSpPr>
        <p:spPr>
          <a:xfrm>
            <a:off x="1375346" y="4604177"/>
            <a:ext cx="5923465" cy="692497"/>
          </a:xfrm>
          <a:prstGeom prst="rect">
            <a:avLst/>
          </a:prstGeom>
          <a:noFill/>
        </p:spPr>
        <p:txBody>
          <a:bodyPr wrap="square" lIns="0" tIns="0" rIns="0" bIns="0" rtlCol="0">
            <a:spAutoFit/>
          </a:bodyPr>
          <a:lstStyle/>
          <a:p>
            <a:pPr lvl="0" eaLnBrk="0" hangingPunct="0"/>
            <a:r>
              <a:rPr lang="en-US" altLang="en-US" sz="1500">
                <a:latin typeface="+mn-lt"/>
                <a:ea typeface="Calibri" panose="020F0502020204030204" pitchFamily="34" charset="0"/>
              </a:rPr>
              <a:t>Ensure equity-minded oversight of CPL, including the creation of equity-minded assessments and reviews of practices to ensure that racially minoritized students are benefitting from CPL.</a:t>
            </a:r>
            <a:r>
              <a:rPr lang="en-US" altLang="en-US" sz="1500">
                <a:latin typeface="+mn-lt"/>
              </a:rPr>
              <a:t> </a:t>
            </a:r>
          </a:p>
        </p:txBody>
      </p:sp>
      <p:sp>
        <p:nvSpPr>
          <p:cNvPr id="81" name="TextBox 80">
            <a:extLst>
              <a:ext uri="{FF2B5EF4-FFF2-40B4-BE49-F238E27FC236}">
                <a16:creationId xmlns:a16="http://schemas.microsoft.com/office/drawing/2014/main" id="{C1B8FA55-48F7-4699-ACF7-058001AE2B69}"/>
              </a:ext>
            </a:extLst>
          </p:cNvPr>
          <p:cNvSpPr txBox="1"/>
          <p:nvPr/>
        </p:nvSpPr>
        <p:spPr>
          <a:xfrm>
            <a:off x="462346" y="4860835"/>
            <a:ext cx="464694" cy="646331"/>
          </a:xfrm>
          <a:prstGeom prst="rect">
            <a:avLst/>
          </a:prstGeom>
          <a:noFill/>
        </p:spPr>
        <p:txBody>
          <a:bodyPr wrap="square" rtlCol="0">
            <a:spAutoFit/>
          </a:bodyPr>
          <a:lstStyle/>
          <a:p>
            <a:r>
              <a:rPr lang="en-US" sz="3600">
                <a:latin typeface="+mj-lt"/>
              </a:rPr>
              <a:t>3</a:t>
            </a:r>
            <a:endParaRPr lang="en-US">
              <a:latin typeface="+mj-lt"/>
            </a:endParaRPr>
          </a:p>
        </p:txBody>
      </p:sp>
      <p:sp>
        <p:nvSpPr>
          <p:cNvPr id="83" name="TextBox 82">
            <a:extLst>
              <a:ext uri="{FF2B5EF4-FFF2-40B4-BE49-F238E27FC236}">
                <a16:creationId xmlns:a16="http://schemas.microsoft.com/office/drawing/2014/main" id="{238CD40D-B19F-4A5A-844E-E5F0E6C6877D}"/>
              </a:ext>
            </a:extLst>
          </p:cNvPr>
          <p:cNvSpPr txBox="1"/>
          <p:nvPr/>
        </p:nvSpPr>
        <p:spPr>
          <a:xfrm>
            <a:off x="440571" y="2401080"/>
            <a:ext cx="464694" cy="646331"/>
          </a:xfrm>
          <a:prstGeom prst="rect">
            <a:avLst/>
          </a:prstGeom>
          <a:noFill/>
        </p:spPr>
        <p:txBody>
          <a:bodyPr wrap="square" rtlCol="0">
            <a:spAutoFit/>
          </a:bodyPr>
          <a:lstStyle/>
          <a:p>
            <a:r>
              <a:rPr lang="en-US" sz="3600">
                <a:latin typeface="+mj-lt"/>
              </a:rPr>
              <a:t>1</a:t>
            </a:r>
            <a:endParaRPr lang="en-US">
              <a:latin typeface="+mj-lt"/>
            </a:endParaRPr>
          </a:p>
        </p:txBody>
      </p:sp>
      <p:sp>
        <p:nvSpPr>
          <p:cNvPr id="84" name="TextBox 83">
            <a:extLst>
              <a:ext uri="{FF2B5EF4-FFF2-40B4-BE49-F238E27FC236}">
                <a16:creationId xmlns:a16="http://schemas.microsoft.com/office/drawing/2014/main" id="{DE47736C-8B89-4B60-86F2-105B5FBBA0B2}"/>
              </a:ext>
            </a:extLst>
          </p:cNvPr>
          <p:cNvSpPr txBox="1"/>
          <p:nvPr/>
        </p:nvSpPr>
        <p:spPr>
          <a:xfrm>
            <a:off x="432736" y="3662728"/>
            <a:ext cx="464694" cy="646331"/>
          </a:xfrm>
          <a:prstGeom prst="rect">
            <a:avLst/>
          </a:prstGeom>
          <a:noFill/>
        </p:spPr>
        <p:txBody>
          <a:bodyPr wrap="square" rtlCol="0">
            <a:spAutoFit/>
          </a:bodyPr>
          <a:lstStyle/>
          <a:p>
            <a:r>
              <a:rPr lang="en-US" sz="3600">
                <a:latin typeface="+mj-lt"/>
              </a:rPr>
              <a:t>2</a:t>
            </a:r>
            <a:endParaRPr lang="en-US">
              <a:latin typeface="+mj-lt"/>
            </a:endParaRPr>
          </a:p>
        </p:txBody>
      </p:sp>
      <p:sp>
        <p:nvSpPr>
          <p:cNvPr id="87" name="Oval 86">
            <a:extLst>
              <a:ext uri="{FF2B5EF4-FFF2-40B4-BE49-F238E27FC236}">
                <a16:creationId xmlns:a16="http://schemas.microsoft.com/office/drawing/2014/main" id="{02D1528A-3F26-4E7D-A652-D3F73A32AA0F}"/>
              </a:ext>
            </a:extLst>
          </p:cNvPr>
          <p:cNvSpPr/>
          <p:nvPr/>
        </p:nvSpPr>
        <p:spPr>
          <a:xfrm>
            <a:off x="377191" y="2463758"/>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87">
            <a:extLst>
              <a:ext uri="{FF2B5EF4-FFF2-40B4-BE49-F238E27FC236}">
                <a16:creationId xmlns:a16="http://schemas.microsoft.com/office/drawing/2014/main" id="{0082C3DC-EAFA-4297-A681-B2C446A232F6}"/>
              </a:ext>
            </a:extLst>
          </p:cNvPr>
          <p:cNvSpPr/>
          <p:nvPr/>
        </p:nvSpPr>
        <p:spPr>
          <a:xfrm>
            <a:off x="367679" y="3702378"/>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Oval 88">
            <a:extLst>
              <a:ext uri="{FF2B5EF4-FFF2-40B4-BE49-F238E27FC236}">
                <a16:creationId xmlns:a16="http://schemas.microsoft.com/office/drawing/2014/main" id="{4AED31AD-8DD2-4169-8E5A-739263E7A926}"/>
              </a:ext>
            </a:extLst>
          </p:cNvPr>
          <p:cNvSpPr/>
          <p:nvPr/>
        </p:nvSpPr>
        <p:spPr>
          <a:xfrm>
            <a:off x="414178" y="4904441"/>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Star: 5 Points 31">
            <a:extLst>
              <a:ext uri="{FF2B5EF4-FFF2-40B4-BE49-F238E27FC236}">
                <a16:creationId xmlns:a16="http://schemas.microsoft.com/office/drawing/2014/main" id="{56FBBE7B-51C1-4D5C-9758-52283540AD16}"/>
              </a:ext>
            </a:extLst>
          </p:cNvPr>
          <p:cNvSpPr/>
          <p:nvPr/>
        </p:nvSpPr>
        <p:spPr>
          <a:xfrm>
            <a:off x="96208" y="2385491"/>
            <a:ext cx="254404" cy="247141"/>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Star: 5 Points 32">
            <a:extLst>
              <a:ext uri="{FF2B5EF4-FFF2-40B4-BE49-F238E27FC236}">
                <a16:creationId xmlns:a16="http://schemas.microsoft.com/office/drawing/2014/main" id="{C830AFA6-C86E-43F3-AAF5-7945AF22143E}"/>
              </a:ext>
            </a:extLst>
          </p:cNvPr>
          <p:cNvSpPr/>
          <p:nvPr/>
        </p:nvSpPr>
        <p:spPr>
          <a:xfrm>
            <a:off x="78006" y="3589824"/>
            <a:ext cx="254404" cy="247141"/>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Star: 5 Points 30">
            <a:extLst>
              <a:ext uri="{FF2B5EF4-FFF2-40B4-BE49-F238E27FC236}">
                <a16:creationId xmlns:a16="http://schemas.microsoft.com/office/drawing/2014/main" id="{A5EFAC21-5939-40D7-9F6E-51BB3DAC649F}"/>
              </a:ext>
            </a:extLst>
          </p:cNvPr>
          <p:cNvSpPr/>
          <p:nvPr/>
        </p:nvSpPr>
        <p:spPr>
          <a:xfrm>
            <a:off x="80132" y="4845261"/>
            <a:ext cx="254404" cy="247141"/>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6" name="Group 35">
            <a:extLst>
              <a:ext uri="{FF2B5EF4-FFF2-40B4-BE49-F238E27FC236}">
                <a16:creationId xmlns:a16="http://schemas.microsoft.com/office/drawing/2014/main" id="{AB3B81F5-E837-43C1-BDA7-7587DB1E05DA}"/>
              </a:ext>
            </a:extLst>
          </p:cNvPr>
          <p:cNvGrpSpPr/>
          <p:nvPr/>
        </p:nvGrpSpPr>
        <p:grpSpPr>
          <a:xfrm>
            <a:off x="1795514" y="6297806"/>
            <a:ext cx="5552972" cy="513808"/>
            <a:chOff x="1765206" y="6297806"/>
            <a:chExt cx="5552972" cy="513808"/>
          </a:xfrm>
        </p:grpSpPr>
        <p:sp>
          <p:nvSpPr>
            <p:cNvPr id="41" name="Star: 5 Points 40">
              <a:extLst>
                <a:ext uri="{FF2B5EF4-FFF2-40B4-BE49-F238E27FC236}">
                  <a16:creationId xmlns:a16="http://schemas.microsoft.com/office/drawing/2014/main" id="{F96883A4-DF15-44DD-BA11-57499C6BAA83}"/>
                </a:ext>
              </a:extLst>
            </p:cNvPr>
            <p:cNvSpPr/>
            <p:nvPr/>
          </p:nvSpPr>
          <p:spPr>
            <a:xfrm>
              <a:off x="4216672" y="6601667"/>
              <a:ext cx="130550" cy="126823"/>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FBD531CD-2E90-4D31-AA5F-6ECBD4453146}"/>
                </a:ext>
              </a:extLst>
            </p:cNvPr>
            <p:cNvSpPr txBox="1"/>
            <p:nvPr/>
          </p:nvSpPr>
          <p:spPr>
            <a:xfrm>
              <a:off x="2010071" y="6546709"/>
              <a:ext cx="2168320" cy="261610"/>
            </a:xfrm>
            <a:prstGeom prst="rect">
              <a:avLst/>
            </a:prstGeom>
            <a:noFill/>
          </p:spPr>
          <p:txBody>
            <a:bodyPr wrap="square" rtlCol="0">
              <a:spAutoFit/>
            </a:bodyPr>
            <a:lstStyle/>
            <a:p>
              <a:r>
                <a:rPr lang="en-US" sz="1100">
                  <a:latin typeface="+mn-lt"/>
                </a:rPr>
                <a:t>= DHE/Institution Collaboration</a:t>
              </a:r>
            </a:p>
          </p:txBody>
        </p:sp>
        <p:sp>
          <p:nvSpPr>
            <p:cNvPr id="43" name="TextBox 42">
              <a:extLst>
                <a:ext uri="{FF2B5EF4-FFF2-40B4-BE49-F238E27FC236}">
                  <a16:creationId xmlns:a16="http://schemas.microsoft.com/office/drawing/2014/main" id="{922E44CA-95CF-4804-8304-43BCD25FA789}"/>
                </a:ext>
              </a:extLst>
            </p:cNvPr>
            <p:cNvSpPr txBox="1"/>
            <p:nvPr/>
          </p:nvSpPr>
          <p:spPr>
            <a:xfrm>
              <a:off x="4289775" y="6546709"/>
              <a:ext cx="1213377" cy="261610"/>
            </a:xfrm>
            <a:prstGeom prst="rect">
              <a:avLst/>
            </a:prstGeom>
            <a:noFill/>
          </p:spPr>
          <p:txBody>
            <a:bodyPr wrap="square" rtlCol="0">
              <a:spAutoFit/>
            </a:bodyPr>
            <a:lstStyle/>
            <a:p>
              <a:r>
                <a:rPr lang="en-US" sz="1100">
                  <a:latin typeface="+mn-lt"/>
                </a:rPr>
                <a:t>= DHE/BHE Led</a:t>
              </a:r>
            </a:p>
          </p:txBody>
        </p:sp>
        <p:sp>
          <p:nvSpPr>
            <p:cNvPr id="44" name="TextBox 43">
              <a:extLst>
                <a:ext uri="{FF2B5EF4-FFF2-40B4-BE49-F238E27FC236}">
                  <a16:creationId xmlns:a16="http://schemas.microsoft.com/office/drawing/2014/main" id="{95FD34F8-502F-4070-8725-B4F3BCE2BE2F}"/>
                </a:ext>
              </a:extLst>
            </p:cNvPr>
            <p:cNvSpPr txBox="1"/>
            <p:nvPr/>
          </p:nvSpPr>
          <p:spPr>
            <a:xfrm>
              <a:off x="5623381" y="6525308"/>
              <a:ext cx="1694797" cy="261610"/>
            </a:xfrm>
            <a:prstGeom prst="rect">
              <a:avLst/>
            </a:prstGeom>
            <a:noFill/>
          </p:spPr>
          <p:txBody>
            <a:bodyPr wrap="square" rtlCol="0">
              <a:spAutoFit/>
            </a:bodyPr>
            <a:lstStyle/>
            <a:p>
              <a:r>
                <a:rPr lang="en-US" sz="1100">
                  <a:latin typeface="+mn-lt"/>
                </a:rPr>
                <a:t>= Individual Institutions</a:t>
              </a:r>
            </a:p>
          </p:txBody>
        </p:sp>
        <p:sp>
          <p:nvSpPr>
            <p:cNvPr id="45" name="Rectangle 44">
              <a:extLst>
                <a:ext uri="{FF2B5EF4-FFF2-40B4-BE49-F238E27FC236}">
                  <a16:creationId xmlns:a16="http://schemas.microsoft.com/office/drawing/2014/main" id="{5551890C-68DD-4A05-9590-A859241E8E83}"/>
                </a:ext>
              </a:extLst>
            </p:cNvPr>
            <p:cNvSpPr/>
            <p:nvPr/>
          </p:nvSpPr>
          <p:spPr>
            <a:xfrm>
              <a:off x="1900978" y="6605069"/>
              <a:ext cx="154014" cy="1419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Isosceles Triangle 56">
              <a:extLst>
                <a:ext uri="{FF2B5EF4-FFF2-40B4-BE49-F238E27FC236}">
                  <a16:creationId xmlns:a16="http://schemas.microsoft.com/office/drawing/2014/main" id="{76A83D98-AFF7-4F4E-B308-1F857588F780}"/>
                </a:ext>
              </a:extLst>
            </p:cNvPr>
            <p:cNvSpPr/>
            <p:nvPr/>
          </p:nvSpPr>
          <p:spPr>
            <a:xfrm>
              <a:off x="5514289" y="6565187"/>
              <a:ext cx="184248" cy="18185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EF589226-E432-4D05-ADF7-91411CE116E9}"/>
                </a:ext>
              </a:extLst>
            </p:cNvPr>
            <p:cNvSpPr/>
            <p:nvPr/>
          </p:nvSpPr>
          <p:spPr>
            <a:xfrm>
              <a:off x="1765206" y="6408438"/>
              <a:ext cx="5552972" cy="403176"/>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a:extLst>
                <a:ext uri="{FF2B5EF4-FFF2-40B4-BE49-F238E27FC236}">
                  <a16:creationId xmlns:a16="http://schemas.microsoft.com/office/drawing/2014/main" id="{A21BD93F-BD78-4AF1-B1D5-27BD22F16CC9}"/>
                </a:ext>
              </a:extLst>
            </p:cNvPr>
            <p:cNvSpPr txBox="1"/>
            <p:nvPr/>
          </p:nvSpPr>
          <p:spPr>
            <a:xfrm>
              <a:off x="3701873" y="6297806"/>
              <a:ext cx="1737260" cy="261610"/>
            </a:xfrm>
            <a:prstGeom prst="rect">
              <a:avLst/>
            </a:prstGeom>
            <a:solidFill>
              <a:schemeClr val="bg1"/>
            </a:solidFill>
          </p:spPr>
          <p:txBody>
            <a:bodyPr wrap="square" rtlCol="0">
              <a:spAutoFit/>
            </a:bodyPr>
            <a:lstStyle/>
            <a:p>
              <a:r>
                <a:rPr lang="en-US" sz="1100" b="1">
                  <a:latin typeface="+mn-lt"/>
                </a:rPr>
                <a:t>Recommended Owners</a:t>
              </a:r>
            </a:p>
          </p:txBody>
        </p:sp>
      </p:grpSp>
    </p:spTree>
    <p:extLst>
      <p:ext uri="{BB962C8B-B14F-4D97-AF65-F5344CB8AC3E}">
        <p14:creationId xmlns:p14="http://schemas.microsoft.com/office/powerpoint/2010/main" val="1485978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B9D450F-B491-4C46-B5F9-CBC891D328BD}"/>
              </a:ext>
            </a:extLst>
          </p:cNvPr>
          <p:cNvSpPr>
            <a:spLocks noGrp="1"/>
          </p:cNvSpPr>
          <p:nvPr>
            <p:ph type="title"/>
          </p:nvPr>
        </p:nvSpPr>
        <p:spPr>
          <a:xfrm>
            <a:off x="287118" y="351712"/>
            <a:ext cx="8229600" cy="838200"/>
          </a:xfrm>
        </p:spPr>
        <p:txBody>
          <a:bodyPr/>
          <a:lstStyle/>
          <a:p>
            <a:r>
              <a:rPr lang="en-US" b="1">
                <a:solidFill>
                  <a:prstClr val="white"/>
                </a:solidFill>
                <a:latin typeface="Segoe UI"/>
              </a:rPr>
              <a:t>English Language Learners </a:t>
            </a:r>
            <a:r>
              <a:rPr lang="en-US"/>
              <a:t>Recommendations</a:t>
            </a:r>
          </a:p>
        </p:txBody>
      </p:sp>
      <p:sp>
        <p:nvSpPr>
          <p:cNvPr id="46" name="Rectangle 45">
            <a:extLst>
              <a:ext uri="{FF2B5EF4-FFF2-40B4-BE49-F238E27FC236}">
                <a16:creationId xmlns:a16="http://schemas.microsoft.com/office/drawing/2014/main" id="{D9C2E8DD-BB6C-4C88-9939-CE09E47DDBD7}"/>
              </a:ext>
            </a:extLst>
          </p:cNvPr>
          <p:cNvSpPr/>
          <p:nvPr/>
        </p:nvSpPr>
        <p:spPr>
          <a:xfrm rot="10800000">
            <a:off x="-1" y="1815142"/>
            <a:ext cx="1613921" cy="1100988"/>
          </a:xfrm>
          <a:prstGeom prst="rect">
            <a:avLst/>
          </a:prstGeom>
          <a:solidFill>
            <a:srgbClr val="DD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nvGrpSpPr>
          <p:cNvPr id="47" name="Group 46">
            <a:extLst>
              <a:ext uri="{FF2B5EF4-FFF2-40B4-BE49-F238E27FC236}">
                <a16:creationId xmlns:a16="http://schemas.microsoft.com/office/drawing/2014/main" id="{F4A3D90C-2A45-4EAB-B9A2-EB410D3C960E}"/>
              </a:ext>
            </a:extLst>
          </p:cNvPr>
          <p:cNvGrpSpPr/>
          <p:nvPr/>
        </p:nvGrpSpPr>
        <p:grpSpPr>
          <a:xfrm>
            <a:off x="1159387" y="1497654"/>
            <a:ext cx="6841613" cy="1418475"/>
            <a:chOff x="712330" y="1117960"/>
            <a:chExt cx="4240669" cy="872858"/>
          </a:xfrm>
          <a:solidFill>
            <a:srgbClr val="FFC627"/>
          </a:solidFill>
        </p:grpSpPr>
        <p:sp>
          <p:nvSpPr>
            <p:cNvPr id="48" name="Pentagon 6">
              <a:extLst>
                <a:ext uri="{FF2B5EF4-FFF2-40B4-BE49-F238E27FC236}">
                  <a16:creationId xmlns:a16="http://schemas.microsoft.com/office/drawing/2014/main" id="{5B434A48-6E54-4851-96BA-EF3EC2718AE7}"/>
                </a:ext>
              </a:extLst>
            </p:cNvPr>
            <p:cNvSpPr/>
            <p:nvPr/>
          </p:nvSpPr>
          <p:spPr>
            <a:xfrm rot="10800000" flipH="1">
              <a:off x="712330" y="1117960"/>
              <a:ext cx="4240669" cy="677493"/>
            </a:xfrm>
            <a:prstGeom prst="homePlat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49" name="Right Triangle 48">
              <a:extLst>
                <a:ext uri="{FF2B5EF4-FFF2-40B4-BE49-F238E27FC236}">
                  <a16:creationId xmlns:a16="http://schemas.microsoft.com/office/drawing/2014/main" id="{A2046B21-63E1-4066-8C2E-D63C7270E9BD}"/>
                </a:ext>
              </a:extLst>
            </p:cNvPr>
            <p:cNvSpPr/>
            <p:nvPr/>
          </p:nvSpPr>
          <p:spPr>
            <a:xfrm rot="10800000">
              <a:off x="712330" y="1788667"/>
              <a:ext cx="288033" cy="202151"/>
            </a:xfrm>
            <a:prstGeom prst="rtTriangle">
              <a:avLst/>
            </a:prstGeom>
            <a:solidFill>
              <a:srgbClr val="936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sp>
        <p:nvSpPr>
          <p:cNvPr id="50" name="Rectangle 49">
            <a:extLst>
              <a:ext uri="{FF2B5EF4-FFF2-40B4-BE49-F238E27FC236}">
                <a16:creationId xmlns:a16="http://schemas.microsoft.com/office/drawing/2014/main" id="{B433965D-E570-4372-92DE-3CFCEDB1A1E5}"/>
              </a:ext>
            </a:extLst>
          </p:cNvPr>
          <p:cNvSpPr/>
          <p:nvPr/>
        </p:nvSpPr>
        <p:spPr>
          <a:xfrm rot="10800000">
            <a:off x="-2" y="3252200"/>
            <a:ext cx="1613921" cy="96884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51" name="Pentagon 10">
            <a:extLst>
              <a:ext uri="{FF2B5EF4-FFF2-40B4-BE49-F238E27FC236}">
                <a16:creationId xmlns:a16="http://schemas.microsoft.com/office/drawing/2014/main" id="{EA7385DE-8586-4D57-8742-D2096719FEC0}"/>
              </a:ext>
            </a:extLst>
          </p:cNvPr>
          <p:cNvSpPr/>
          <p:nvPr/>
        </p:nvSpPr>
        <p:spPr>
          <a:xfrm rot="10800000" flipH="1">
            <a:off x="1159389" y="2991714"/>
            <a:ext cx="6841611" cy="968849"/>
          </a:xfrm>
          <a:prstGeom prst="homePlat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52" name="Right Triangle 51">
            <a:extLst>
              <a:ext uri="{FF2B5EF4-FFF2-40B4-BE49-F238E27FC236}">
                <a16:creationId xmlns:a16="http://schemas.microsoft.com/office/drawing/2014/main" id="{8BCB18B3-8505-4D6E-8A6B-AE3ADB68FF3A}"/>
              </a:ext>
            </a:extLst>
          </p:cNvPr>
          <p:cNvSpPr/>
          <p:nvPr/>
        </p:nvSpPr>
        <p:spPr>
          <a:xfrm rot="10800000">
            <a:off x="1142999" y="3950678"/>
            <a:ext cx="464693" cy="269535"/>
          </a:xfrm>
          <a:prstGeom prst="r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61" name="TextBox 60">
            <a:extLst>
              <a:ext uri="{FF2B5EF4-FFF2-40B4-BE49-F238E27FC236}">
                <a16:creationId xmlns:a16="http://schemas.microsoft.com/office/drawing/2014/main" id="{874A8BAB-2085-4221-90B4-777808D0E708}"/>
              </a:ext>
            </a:extLst>
          </p:cNvPr>
          <p:cNvSpPr txBox="1"/>
          <p:nvPr/>
        </p:nvSpPr>
        <p:spPr>
          <a:xfrm>
            <a:off x="1375346" y="1580970"/>
            <a:ext cx="6419825" cy="923330"/>
          </a:xfrm>
          <a:prstGeom prst="rect">
            <a:avLst/>
          </a:prstGeom>
          <a:noFill/>
        </p:spPr>
        <p:txBody>
          <a:bodyPr wrap="square" lIns="0" tIns="0" rIns="0" bIns="0" rtlCol="0" anchor="t">
            <a:spAutoFit/>
          </a:bodyPr>
          <a:lstStyle/>
          <a:p>
            <a:pPr eaLnBrk="0" hangingPunct="0"/>
            <a:r>
              <a:rPr lang="en-US" altLang="en-US" sz="1500">
                <a:latin typeface="+mn-lt"/>
                <a:ea typeface="Calibri" panose="020F0502020204030204" pitchFamily="34" charset="0"/>
              </a:rPr>
              <a:t>Formalize a DHE-supported, statewide working group to create integrated courses, share resources and best practices, standardize system and design, recommend non-credit to credit pathways, and create a rubric for awarding credit to multilingual students. </a:t>
            </a:r>
            <a:endParaRPr lang="en-US" altLang="en-US" sz="1500">
              <a:latin typeface="+mn-lt"/>
            </a:endParaRPr>
          </a:p>
        </p:txBody>
      </p:sp>
      <p:sp>
        <p:nvSpPr>
          <p:cNvPr id="64" name="TextBox 63">
            <a:extLst>
              <a:ext uri="{FF2B5EF4-FFF2-40B4-BE49-F238E27FC236}">
                <a16:creationId xmlns:a16="http://schemas.microsoft.com/office/drawing/2014/main" id="{91D39885-D1A8-4B7D-8CA7-C6CD160AB685}"/>
              </a:ext>
            </a:extLst>
          </p:cNvPr>
          <p:cNvSpPr txBox="1"/>
          <p:nvPr/>
        </p:nvSpPr>
        <p:spPr>
          <a:xfrm>
            <a:off x="1375346" y="3132037"/>
            <a:ext cx="6172201" cy="692497"/>
          </a:xfrm>
          <a:prstGeom prst="rect">
            <a:avLst/>
          </a:prstGeom>
          <a:noFill/>
        </p:spPr>
        <p:txBody>
          <a:bodyPr wrap="square" lIns="0" tIns="0" rIns="0" bIns="0" rtlCol="0">
            <a:spAutoFit/>
          </a:bodyPr>
          <a:lstStyle/>
          <a:p>
            <a:pPr lvl="0" eaLnBrk="0" hangingPunct="0"/>
            <a:r>
              <a:rPr lang="en-US" altLang="en-US" sz="1500" dirty="0">
                <a:latin typeface="+mn-lt"/>
                <a:ea typeface="Calibri" panose="020F0502020204030204" pitchFamily="34" charset="0"/>
              </a:rPr>
              <a:t>Collect comprehensive and intersectional data on post-secondary ELL beyond enrollment: age, full- or part-time status, demographics across the state, retention, completion, transfer, and employment.</a:t>
            </a:r>
            <a:r>
              <a:rPr lang="en-US" altLang="en-US" sz="1500" dirty="0">
                <a:latin typeface="+mn-lt"/>
              </a:rPr>
              <a:t> </a:t>
            </a:r>
          </a:p>
        </p:txBody>
      </p:sp>
      <p:sp>
        <p:nvSpPr>
          <p:cNvPr id="83" name="TextBox 82">
            <a:extLst>
              <a:ext uri="{FF2B5EF4-FFF2-40B4-BE49-F238E27FC236}">
                <a16:creationId xmlns:a16="http://schemas.microsoft.com/office/drawing/2014/main" id="{238CD40D-B19F-4A5A-844E-E5F0E6C6877D}"/>
              </a:ext>
            </a:extLst>
          </p:cNvPr>
          <p:cNvSpPr txBox="1"/>
          <p:nvPr/>
        </p:nvSpPr>
        <p:spPr>
          <a:xfrm>
            <a:off x="440571" y="2026548"/>
            <a:ext cx="464694" cy="646331"/>
          </a:xfrm>
          <a:prstGeom prst="rect">
            <a:avLst/>
          </a:prstGeom>
          <a:noFill/>
        </p:spPr>
        <p:txBody>
          <a:bodyPr wrap="square" rtlCol="0">
            <a:spAutoFit/>
          </a:bodyPr>
          <a:lstStyle/>
          <a:p>
            <a:r>
              <a:rPr lang="en-US" sz="3600">
                <a:latin typeface="+mj-lt"/>
              </a:rPr>
              <a:t>1</a:t>
            </a:r>
            <a:endParaRPr lang="en-US">
              <a:latin typeface="+mj-lt"/>
            </a:endParaRPr>
          </a:p>
        </p:txBody>
      </p:sp>
      <p:sp>
        <p:nvSpPr>
          <p:cNvPr id="84" name="TextBox 83">
            <a:extLst>
              <a:ext uri="{FF2B5EF4-FFF2-40B4-BE49-F238E27FC236}">
                <a16:creationId xmlns:a16="http://schemas.microsoft.com/office/drawing/2014/main" id="{DE47736C-8B89-4B60-86F2-105B5FBBA0B2}"/>
              </a:ext>
            </a:extLst>
          </p:cNvPr>
          <p:cNvSpPr txBox="1"/>
          <p:nvPr/>
        </p:nvSpPr>
        <p:spPr>
          <a:xfrm>
            <a:off x="432736" y="3374426"/>
            <a:ext cx="464694" cy="646331"/>
          </a:xfrm>
          <a:prstGeom prst="rect">
            <a:avLst/>
          </a:prstGeom>
          <a:noFill/>
        </p:spPr>
        <p:txBody>
          <a:bodyPr wrap="square" rtlCol="0">
            <a:spAutoFit/>
          </a:bodyPr>
          <a:lstStyle/>
          <a:p>
            <a:r>
              <a:rPr lang="en-US" sz="3600">
                <a:latin typeface="+mj-lt"/>
              </a:rPr>
              <a:t>2</a:t>
            </a:r>
            <a:endParaRPr lang="en-US">
              <a:latin typeface="+mj-lt"/>
            </a:endParaRPr>
          </a:p>
        </p:txBody>
      </p:sp>
      <p:sp>
        <p:nvSpPr>
          <p:cNvPr id="87" name="Oval 86">
            <a:extLst>
              <a:ext uri="{FF2B5EF4-FFF2-40B4-BE49-F238E27FC236}">
                <a16:creationId xmlns:a16="http://schemas.microsoft.com/office/drawing/2014/main" id="{02D1528A-3F26-4E7D-A652-D3F73A32AA0F}"/>
              </a:ext>
            </a:extLst>
          </p:cNvPr>
          <p:cNvSpPr/>
          <p:nvPr/>
        </p:nvSpPr>
        <p:spPr>
          <a:xfrm>
            <a:off x="377191" y="2089226"/>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87">
            <a:extLst>
              <a:ext uri="{FF2B5EF4-FFF2-40B4-BE49-F238E27FC236}">
                <a16:creationId xmlns:a16="http://schemas.microsoft.com/office/drawing/2014/main" id="{0082C3DC-EAFA-4297-A681-B2C446A232F6}"/>
              </a:ext>
            </a:extLst>
          </p:cNvPr>
          <p:cNvSpPr/>
          <p:nvPr/>
        </p:nvSpPr>
        <p:spPr>
          <a:xfrm>
            <a:off x="367679" y="3414076"/>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Star: 5 Points 31">
            <a:extLst>
              <a:ext uri="{FF2B5EF4-FFF2-40B4-BE49-F238E27FC236}">
                <a16:creationId xmlns:a16="http://schemas.microsoft.com/office/drawing/2014/main" id="{56FBBE7B-51C1-4D5C-9758-52283540AD16}"/>
              </a:ext>
            </a:extLst>
          </p:cNvPr>
          <p:cNvSpPr/>
          <p:nvPr/>
        </p:nvSpPr>
        <p:spPr>
          <a:xfrm>
            <a:off x="74439" y="1922545"/>
            <a:ext cx="254404" cy="247141"/>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66AD1470-0DA2-4B2C-88AB-22CC8E29A20D}"/>
              </a:ext>
            </a:extLst>
          </p:cNvPr>
          <p:cNvSpPr/>
          <p:nvPr/>
        </p:nvSpPr>
        <p:spPr>
          <a:xfrm rot="10800000">
            <a:off x="-3" y="4589172"/>
            <a:ext cx="1613921" cy="901044"/>
          </a:xfrm>
          <a:prstGeom prst="rect">
            <a:avLst/>
          </a:prstGeom>
          <a:solidFill>
            <a:srgbClr val="DD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nvGrpSpPr>
          <p:cNvPr id="25" name="Group 24">
            <a:extLst>
              <a:ext uri="{FF2B5EF4-FFF2-40B4-BE49-F238E27FC236}">
                <a16:creationId xmlns:a16="http://schemas.microsoft.com/office/drawing/2014/main" id="{EB5CAB07-BB27-460C-9963-6C1BF507E876}"/>
              </a:ext>
            </a:extLst>
          </p:cNvPr>
          <p:cNvGrpSpPr/>
          <p:nvPr/>
        </p:nvGrpSpPr>
        <p:grpSpPr>
          <a:xfrm>
            <a:off x="1159387" y="4271685"/>
            <a:ext cx="6841613" cy="1160874"/>
            <a:chOff x="712330" y="1117960"/>
            <a:chExt cx="4240669" cy="872858"/>
          </a:xfrm>
          <a:solidFill>
            <a:srgbClr val="FFC627"/>
          </a:solidFill>
        </p:grpSpPr>
        <p:sp>
          <p:nvSpPr>
            <p:cNvPr id="26" name="Pentagon 6">
              <a:extLst>
                <a:ext uri="{FF2B5EF4-FFF2-40B4-BE49-F238E27FC236}">
                  <a16:creationId xmlns:a16="http://schemas.microsoft.com/office/drawing/2014/main" id="{36C7C55C-79D7-498F-BCCC-F8A123FBCFB0}"/>
                </a:ext>
              </a:extLst>
            </p:cNvPr>
            <p:cNvSpPr/>
            <p:nvPr/>
          </p:nvSpPr>
          <p:spPr>
            <a:xfrm rot="10800000" flipH="1">
              <a:off x="712330" y="1117960"/>
              <a:ext cx="4240669" cy="677493"/>
            </a:xfrm>
            <a:prstGeom prst="homePlat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27" name="Right Triangle 26">
              <a:extLst>
                <a:ext uri="{FF2B5EF4-FFF2-40B4-BE49-F238E27FC236}">
                  <a16:creationId xmlns:a16="http://schemas.microsoft.com/office/drawing/2014/main" id="{37E55FCB-5020-4D95-860A-E15E0248C42B}"/>
                </a:ext>
              </a:extLst>
            </p:cNvPr>
            <p:cNvSpPr/>
            <p:nvPr/>
          </p:nvSpPr>
          <p:spPr>
            <a:xfrm rot="10800000">
              <a:off x="712330" y="1788667"/>
              <a:ext cx="288033" cy="202151"/>
            </a:xfrm>
            <a:prstGeom prst="rtTriangle">
              <a:avLst/>
            </a:prstGeom>
            <a:solidFill>
              <a:srgbClr val="936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sp>
        <p:nvSpPr>
          <p:cNvPr id="28" name="TextBox 27">
            <a:extLst>
              <a:ext uri="{FF2B5EF4-FFF2-40B4-BE49-F238E27FC236}">
                <a16:creationId xmlns:a16="http://schemas.microsoft.com/office/drawing/2014/main" id="{09AF4C40-EB57-4D5B-8E02-00D0D189B9A5}"/>
              </a:ext>
            </a:extLst>
          </p:cNvPr>
          <p:cNvSpPr txBox="1"/>
          <p:nvPr/>
        </p:nvSpPr>
        <p:spPr>
          <a:xfrm>
            <a:off x="1391733" y="4532169"/>
            <a:ext cx="6419825" cy="461665"/>
          </a:xfrm>
          <a:prstGeom prst="rect">
            <a:avLst/>
          </a:prstGeom>
          <a:noFill/>
        </p:spPr>
        <p:txBody>
          <a:bodyPr wrap="square" lIns="0" tIns="0" rIns="0" bIns="0" rtlCol="0" anchor="t">
            <a:spAutoFit/>
          </a:bodyPr>
          <a:lstStyle/>
          <a:p>
            <a:pPr eaLnBrk="0" hangingPunct="0"/>
            <a:r>
              <a:rPr lang="en-US" altLang="en-US" sz="1500" dirty="0">
                <a:latin typeface="+mn-lt"/>
                <a:ea typeface="Calibri" panose="020F0502020204030204" pitchFamily="34" charset="0"/>
              </a:rPr>
              <a:t>Provide more ELL resources to community colleges through existing budget streams.</a:t>
            </a:r>
            <a:endParaRPr lang="en-US" altLang="en-US" sz="1500" dirty="0">
              <a:latin typeface="+mn-lt"/>
            </a:endParaRPr>
          </a:p>
        </p:txBody>
      </p:sp>
      <p:sp>
        <p:nvSpPr>
          <p:cNvPr id="29" name="TextBox 28">
            <a:extLst>
              <a:ext uri="{FF2B5EF4-FFF2-40B4-BE49-F238E27FC236}">
                <a16:creationId xmlns:a16="http://schemas.microsoft.com/office/drawing/2014/main" id="{E6B184D7-E675-498B-AFB2-CB9A0A701F1C}"/>
              </a:ext>
            </a:extLst>
          </p:cNvPr>
          <p:cNvSpPr txBox="1"/>
          <p:nvPr/>
        </p:nvSpPr>
        <p:spPr>
          <a:xfrm>
            <a:off x="440571" y="4743028"/>
            <a:ext cx="464694" cy="646331"/>
          </a:xfrm>
          <a:prstGeom prst="rect">
            <a:avLst/>
          </a:prstGeom>
          <a:noFill/>
        </p:spPr>
        <p:txBody>
          <a:bodyPr wrap="square" rtlCol="0">
            <a:spAutoFit/>
          </a:bodyPr>
          <a:lstStyle/>
          <a:p>
            <a:r>
              <a:rPr lang="en-US" sz="3600">
                <a:latin typeface="+mj-lt"/>
              </a:rPr>
              <a:t>3</a:t>
            </a:r>
            <a:endParaRPr lang="en-US">
              <a:latin typeface="+mj-lt"/>
            </a:endParaRPr>
          </a:p>
        </p:txBody>
      </p:sp>
      <p:sp>
        <p:nvSpPr>
          <p:cNvPr id="30" name="Oval 29">
            <a:extLst>
              <a:ext uri="{FF2B5EF4-FFF2-40B4-BE49-F238E27FC236}">
                <a16:creationId xmlns:a16="http://schemas.microsoft.com/office/drawing/2014/main" id="{FD7B2CB5-8F0C-457D-894E-BBB6F1D7D15B}"/>
              </a:ext>
            </a:extLst>
          </p:cNvPr>
          <p:cNvSpPr/>
          <p:nvPr/>
        </p:nvSpPr>
        <p:spPr>
          <a:xfrm>
            <a:off x="377191" y="4805706"/>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47F8B76C-5289-4DCB-BCB7-24036F2B4024}"/>
              </a:ext>
            </a:extLst>
          </p:cNvPr>
          <p:cNvSpPr/>
          <p:nvPr/>
        </p:nvSpPr>
        <p:spPr>
          <a:xfrm rot="10800000">
            <a:off x="-19009" y="5798855"/>
            <a:ext cx="1613921" cy="657393"/>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41" name="Pentagon 10">
            <a:extLst>
              <a:ext uri="{FF2B5EF4-FFF2-40B4-BE49-F238E27FC236}">
                <a16:creationId xmlns:a16="http://schemas.microsoft.com/office/drawing/2014/main" id="{D48F6129-5BEE-4B1B-9AF7-31DBFB8EBF69}"/>
              </a:ext>
            </a:extLst>
          </p:cNvPr>
          <p:cNvSpPr/>
          <p:nvPr/>
        </p:nvSpPr>
        <p:spPr>
          <a:xfrm rot="10800000" flipH="1">
            <a:off x="1140385" y="5538370"/>
            <a:ext cx="6841611" cy="676312"/>
          </a:xfrm>
          <a:prstGeom prst="homePlat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42" name="Right Triangle 41">
            <a:extLst>
              <a:ext uri="{FF2B5EF4-FFF2-40B4-BE49-F238E27FC236}">
                <a16:creationId xmlns:a16="http://schemas.microsoft.com/office/drawing/2014/main" id="{AE551E6C-0E03-4675-B2EB-5F675E97D61E}"/>
              </a:ext>
            </a:extLst>
          </p:cNvPr>
          <p:cNvSpPr/>
          <p:nvPr/>
        </p:nvSpPr>
        <p:spPr>
          <a:xfrm rot="10800000">
            <a:off x="1139399" y="6199772"/>
            <a:ext cx="464693" cy="269535"/>
          </a:xfrm>
          <a:prstGeom prst="r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43" name="TextBox 42">
            <a:extLst>
              <a:ext uri="{FF2B5EF4-FFF2-40B4-BE49-F238E27FC236}">
                <a16:creationId xmlns:a16="http://schemas.microsoft.com/office/drawing/2014/main" id="{A2D160AA-87AD-4819-A609-842DD2212829}"/>
              </a:ext>
            </a:extLst>
          </p:cNvPr>
          <p:cNvSpPr txBox="1"/>
          <p:nvPr/>
        </p:nvSpPr>
        <p:spPr>
          <a:xfrm>
            <a:off x="1368486" y="5612389"/>
            <a:ext cx="6172201" cy="461665"/>
          </a:xfrm>
          <a:prstGeom prst="rect">
            <a:avLst/>
          </a:prstGeom>
          <a:noFill/>
        </p:spPr>
        <p:txBody>
          <a:bodyPr wrap="square" lIns="0" tIns="0" rIns="0" bIns="0" rtlCol="0">
            <a:spAutoFit/>
          </a:bodyPr>
          <a:lstStyle/>
          <a:p>
            <a:pPr lvl="0" eaLnBrk="0" hangingPunct="0"/>
            <a:r>
              <a:rPr lang="en-US" altLang="en-US" sz="1500" dirty="0">
                <a:latin typeface="+mn-lt"/>
                <a:ea typeface="Calibri" panose="020F0502020204030204" pitchFamily="34" charset="0"/>
              </a:rPr>
              <a:t>Adopt the Seal of Biliteracy to provide credit to multilingual students in order to receive credit, similar to Advanced Placement scores.</a:t>
            </a:r>
            <a:endParaRPr lang="en-US" altLang="en-US" sz="1500" dirty="0">
              <a:latin typeface="+mn-lt"/>
            </a:endParaRPr>
          </a:p>
        </p:txBody>
      </p:sp>
      <p:sp>
        <p:nvSpPr>
          <p:cNvPr id="44" name="TextBox 43">
            <a:extLst>
              <a:ext uri="{FF2B5EF4-FFF2-40B4-BE49-F238E27FC236}">
                <a16:creationId xmlns:a16="http://schemas.microsoft.com/office/drawing/2014/main" id="{B1D626A3-7B3B-4A9A-B812-06D01E50FE29}"/>
              </a:ext>
            </a:extLst>
          </p:cNvPr>
          <p:cNvSpPr txBox="1"/>
          <p:nvPr/>
        </p:nvSpPr>
        <p:spPr>
          <a:xfrm>
            <a:off x="413732" y="5786646"/>
            <a:ext cx="464694" cy="646331"/>
          </a:xfrm>
          <a:prstGeom prst="rect">
            <a:avLst/>
          </a:prstGeom>
          <a:noFill/>
        </p:spPr>
        <p:txBody>
          <a:bodyPr wrap="square" rtlCol="0">
            <a:spAutoFit/>
          </a:bodyPr>
          <a:lstStyle/>
          <a:p>
            <a:r>
              <a:rPr lang="en-US" sz="3600" dirty="0">
                <a:latin typeface="+mj-lt"/>
              </a:rPr>
              <a:t>4</a:t>
            </a:r>
            <a:endParaRPr lang="en-US" dirty="0">
              <a:latin typeface="+mj-lt"/>
            </a:endParaRPr>
          </a:p>
        </p:txBody>
      </p:sp>
      <p:sp>
        <p:nvSpPr>
          <p:cNvPr id="45" name="Oval 44">
            <a:extLst>
              <a:ext uri="{FF2B5EF4-FFF2-40B4-BE49-F238E27FC236}">
                <a16:creationId xmlns:a16="http://schemas.microsoft.com/office/drawing/2014/main" id="{F37A848B-4242-4420-8775-F834CBEA953F}"/>
              </a:ext>
            </a:extLst>
          </p:cNvPr>
          <p:cNvSpPr/>
          <p:nvPr/>
        </p:nvSpPr>
        <p:spPr>
          <a:xfrm>
            <a:off x="348675" y="5826296"/>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a:extLst>
              <a:ext uri="{FF2B5EF4-FFF2-40B4-BE49-F238E27FC236}">
                <a16:creationId xmlns:a16="http://schemas.microsoft.com/office/drawing/2014/main" id="{572560CA-7091-48B1-97C9-87462E9E362C}"/>
              </a:ext>
            </a:extLst>
          </p:cNvPr>
          <p:cNvSpPr/>
          <p:nvPr/>
        </p:nvSpPr>
        <p:spPr>
          <a:xfrm>
            <a:off x="49365" y="3306619"/>
            <a:ext cx="267143" cy="2474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id="{ED387248-0C6E-4986-92BA-111E094A552D}"/>
              </a:ext>
            </a:extLst>
          </p:cNvPr>
          <p:cNvSpPr/>
          <p:nvPr/>
        </p:nvSpPr>
        <p:spPr>
          <a:xfrm>
            <a:off x="57835" y="4641997"/>
            <a:ext cx="267143" cy="2474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Isosceles Triangle 64">
            <a:extLst>
              <a:ext uri="{FF2B5EF4-FFF2-40B4-BE49-F238E27FC236}">
                <a16:creationId xmlns:a16="http://schemas.microsoft.com/office/drawing/2014/main" id="{ED5CB252-27DA-4FFB-9000-19FC435E7595}"/>
              </a:ext>
            </a:extLst>
          </p:cNvPr>
          <p:cNvSpPr/>
          <p:nvPr/>
        </p:nvSpPr>
        <p:spPr>
          <a:xfrm>
            <a:off x="-4" y="5832946"/>
            <a:ext cx="316512" cy="24836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3" name="Group 52">
            <a:extLst>
              <a:ext uri="{FF2B5EF4-FFF2-40B4-BE49-F238E27FC236}">
                <a16:creationId xmlns:a16="http://schemas.microsoft.com/office/drawing/2014/main" id="{36A83F3E-FCD6-4FFB-B4EB-7961ACD8A4AD}"/>
              </a:ext>
            </a:extLst>
          </p:cNvPr>
          <p:cNvGrpSpPr/>
          <p:nvPr/>
        </p:nvGrpSpPr>
        <p:grpSpPr>
          <a:xfrm>
            <a:off x="1795514" y="6297806"/>
            <a:ext cx="5552972" cy="513808"/>
            <a:chOff x="1765206" y="6297806"/>
            <a:chExt cx="5552972" cy="513808"/>
          </a:xfrm>
        </p:grpSpPr>
        <p:sp>
          <p:nvSpPr>
            <p:cNvPr id="60" name="Star: 5 Points 59">
              <a:extLst>
                <a:ext uri="{FF2B5EF4-FFF2-40B4-BE49-F238E27FC236}">
                  <a16:creationId xmlns:a16="http://schemas.microsoft.com/office/drawing/2014/main" id="{0EA8BB21-97DF-4A02-9AE1-5934442B166B}"/>
                </a:ext>
              </a:extLst>
            </p:cNvPr>
            <p:cNvSpPr/>
            <p:nvPr/>
          </p:nvSpPr>
          <p:spPr>
            <a:xfrm>
              <a:off x="4216672" y="6601667"/>
              <a:ext cx="130550" cy="126823"/>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Box 65">
              <a:extLst>
                <a:ext uri="{FF2B5EF4-FFF2-40B4-BE49-F238E27FC236}">
                  <a16:creationId xmlns:a16="http://schemas.microsoft.com/office/drawing/2014/main" id="{D1C9170E-BCF3-449B-A6FE-EF498DAA6786}"/>
                </a:ext>
              </a:extLst>
            </p:cNvPr>
            <p:cNvSpPr txBox="1"/>
            <p:nvPr/>
          </p:nvSpPr>
          <p:spPr>
            <a:xfrm>
              <a:off x="2010071" y="6546709"/>
              <a:ext cx="2168320" cy="261610"/>
            </a:xfrm>
            <a:prstGeom prst="rect">
              <a:avLst/>
            </a:prstGeom>
            <a:noFill/>
          </p:spPr>
          <p:txBody>
            <a:bodyPr wrap="square" rtlCol="0">
              <a:spAutoFit/>
            </a:bodyPr>
            <a:lstStyle/>
            <a:p>
              <a:r>
                <a:rPr lang="en-US" sz="1100">
                  <a:latin typeface="+mn-lt"/>
                </a:rPr>
                <a:t>= DHE/Institution Collaboration</a:t>
              </a:r>
            </a:p>
          </p:txBody>
        </p:sp>
        <p:sp>
          <p:nvSpPr>
            <p:cNvPr id="67" name="TextBox 66">
              <a:extLst>
                <a:ext uri="{FF2B5EF4-FFF2-40B4-BE49-F238E27FC236}">
                  <a16:creationId xmlns:a16="http://schemas.microsoft.com/office/drawing/2014/main" id="{BCD495FF-EA83-4581-AC4A-BF1DC864AC52}"/>
                </a:ext>
              </a:extLst>
            </p:cNvPr>
            <p:cNvSpPr txBox="1"/>
            <p:nvPr/>
          </p:nvSpPr>
          <p:spPr>
            <a:xfrm>
              <a:off x="4289775" y="6546709"/>
              <a:ext cx="1213377" cy="261610"/>
            </a:xfrm>
            <a:prstGeom prst="rect">
              <a:avLst/>
            </a:prstGeom>
            <a:noFill/>
          </p:spPr>
          <p:txBody>
            <a:bodyPr wrap="square" rtlCol="0">
              <a:spAutoFit/>
            </a:bodyPr>
            <a:lstStyle/>
            <a:p>
              <a:r>
                <a:rPr lang="en-US" sz="1100">
                  <a:latin typeface="+mn-lt"/>
                </a:rPr>
                <a:t>= DHE/BHE Led</a:t>
              </a:r>
            </a:p>
          </p:txBody>
        </p:sp>
        <p:sp>
          <p:nvSpPr>
            <p:cNvPr id="68" name="TextBox 67">
              <a:extLst>
                <a:ext uri="{FF2B5EF4-FFF2-40B4-BE49-F238E27FC236}">
                  <a16:creationId xmlns:a16="http://schemas.microsoft.com/office/drawing/2014/main" id="{C5FE1AAA-57F9-4242-AECB-0B8B60B4C8CC}"/>
                </a:ext>
              </a:extLst>
            </p:cNvPr>
            <p:cNvSpPr txBox="1"/>
            <p:nvPr/>
          </p:nvSpPr>
          <p:spPr>
            <a:xfrm>
              <a:off x="5623381" y="6525308"/>
              <a:ext cx="1694797" cy="261610"/>
            </a:xfrm>
            <a:prstGeom prst="rect">
              <a:avLst/>
            </a:prstGeom>
            <a:noFill/>
          </p:spPr>
          <p:txBody>
            <a:bodyPr wrap="square" rtlCol="0">
              <a:spAutoFit/>
            </a:bodyPr>
            <a:lstStyle/>
            <a:p>
              <a:r>
                <a:rPr lang="en-US" sz="1100">
                  <a:latin typeface="+mn-lt"/>
                </a:rPr>
                <a:t>= Individual Institutions</a:t>
              </a:r>
            </a:p>
          </p:txBody>
        </p:sp>
        <p:sp>
          <p:nvSpPr>
            <p:cNvPr id="69" name="Rectangle 68">
              <a:extLst>
                <a:ext uri="{FF2B5EF4-FFF2-40B4-BE49-F238E27FC236}">
                  <a16:creationId xmlns:a16="http://schemas.microsoft.com/office/drawing/2014/main" id="{9FF42FC2-607F-4353-9E66-AFA449FD8C77}"/>
                </a:ext>
              </a:extLst>
            </p:cNvPr>
            <p:cNvSpPr/>
            <p:nvPr/>
          </p:nvSpPr>
          <p:spPr>
            <a:xfrm>
              <a:off x="1900978" y="6605069"/>
              <a:ext cx="154014" cy="1419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Isosceles Triangle 69">
              <a:extLst>
                <a:ext uri="{FF2B5EF4-FFF2-40B4-BE49-F238E27FC236}">
                  <a16:creationId xmlns:a16="http://schemas.microsoft.com/office/drawing/2014/main" id="{F9C2D0A4-CA67-4336-B85D-392333FA905A}"/>
                </a:ext>
              </a:extLst>
            </p:cNvPr>
            <p:cNvSpPr/>
            <p:nvPr/>
          </p:nvSpPr>
          <p:spPr>
            <a:xfrm>
              <a:off x="5514289" y="6565187"/>
              <a:ext cx="184248" cy="18185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8C50593F-0CE3-411D-931A-0EE9F461D1CB}"/>
                </a:ext>
              </a:extLst>
            </p:cNvPr>
            <p:cNvSpPr/>
            <p:nvPr/>
          </p:nvSpPr>
          <p:spPr>
            <a:xfrm>
              <a:off x="1765206" y="6408438"/>
              <a:ext cx="5552972" cy="403176"/>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71">
              <a:extLst>
                <a:ext uri="{FF2B5EF4-FFF2-40B4-BE49-F238E27FC236}">
                  <a16:creationId xmlns:a16="http://schemas.microsoft.com/office/drawing/2014/main" id="{F6FFA668-6668-468B-BCF3-174AAC9B5AF6}"/>
                </a:ext>
              </a:extLst>
            </p:cNvPr>
            <p:cNvSpPr txBox="1"/>
            <p:nvPr/>
          </p:nvSpPr>
          <p:spPr>
            <a:xfrm>
              <a:off x="3701873" y="6297806"/>
              <a:ext cx="1737260" cy="261610"/>
            </a:xfrm>
            <a:prstGeom prst="rect">
              <a:avLst/>
            </a:prstGeom>
            <a:solidFill>
              <a:schemeClr val="bg1"/>
            </a:solidFill>
          </p:spPr>
          <p:txBody>
            <a:bodyPr wrap="square" rtlCol="0">
              <a:spAutoFit/>
            </a:bodyPr>
            <a:lstStyle/>
            <a:p>
              <a:r>
                <a:rPr lang="en-US" sz="1100" b="1">
                  <a:latin typeface="+mn-lt"/>
                </a:rPr>
                <a:t>Recommended Owners</a:t>
              </a:r>
            </a:p>
          </p:txBody>
        </p:sp>
      </p:grpSp>
    </p:spTree>
    <p:extLst>
      <p:ext uri="{BB962C8B-B14F-4D97-AF65-F5344CB8AC3E}">
        <p14:creationId xmlns:p14="http://schemas.microsoft.com/office/powerpoint/2010/main" val="8515356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B9D450F-B491-4C46-B5F9-CBC891D328BD}"/>
              </a:ext>
            </a:extLst>
          </p:cNvPr>
          <p:cNvSpPr>
            <a:spLocks noGrp="1"/>
          </p:cNvSpPr>
          <p:nvPr>
            <p:ph type="title"/>
          </p:nvPr>
        </p:nvSpPr>
        <p:spPr>
          <a:xfrm>
            <a:off x="287118" y="351712"/>
            <a:ext cx="8229600" cy="838200"/>
          </a:xfrm>
        </p:spPr>
        <p:txBody>
          <a:bodyPr/>
          <a:lstStyle/>
          <a:p>
            <a:r>
              <a:rPr lang="en-US" b="1">
                <a:solidFill>
                  <a:prstClr val="white"/>
                </a:solidFill>
                <a:latin typeface="Segoe UI"/>
              </a:rPr>
              <a:t>Developmental Education</a:t>
            </a:r>
            <a:br>
              <a:rPr lang="en-US" b="1"/>
            </a:br>
            <a:r>
              <a:rPr lang="en-US"/>
              <a:t>Recommendations</a:t>
            </a:r>
          </a:p>
        </p:txBody>
      </p:sp>
      <p:sp>
        <p:nvSpPr>
          <p:cNvPr id="46" name="Rectangle 45">
            <a:extLst>
              <a:ext uri="{FF2B5EF4-FFF2-40B4-BE49-F238E27FC236}">
                <a16:creationId xmlns:a16="http://schemas.microsoft.com/office/drawing/2014/main" id="{D9C2E8DD-BB6C-4C88-9939-CE09E47DDBD7}"/>
              </a:ext>
            </a:extLst>
          </p:cNvPr>
          <p:cNvSpPr/>
          <p:nvPr/>
        </p:nvSpPr>
        <p:spPr>
          <a:xfrm rot="10800000">
            <a:off x="0" y="1899245"/>
            <a:ext cx="1613921" cy="903324"/>
          </a:xfrm>
          <a:prstGeom prst="rect">
            <a:avLst/>
          </a:prstGeom>
          <a:solidFill>
            <a:srgbClr val="DD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nvGrpSpPr>
          <p:cNvPr id="47" name="Group 46">
            <a:extLst>
              <a:ext uri="{FF2B5EF4-FFF2-40B4-BE49-F238E27FC236}">
                <a16:creationId xmlns:a16="http://schemas.microsoft.com/office/drawing/2014/main" id="{F4A3D90C-2A45-4EAB-B9A2-EB410D3C960E}"/>
              </a:ext>
            </a:extLst>
          </p:cNvPr>
          <p:cNvGrpSpPr/>
          <p:nvPr/>
        </p:nvGrpSpPr>
        <p:grpSpPr>
          <a:xfrm>
            <a:off x="1159387" y="1638757"/>
            <a:ext cx="6841613" cy="1163811"/>
            <a:chOff x="712330" y="1117960"/>
            <a:chExt cx="4240669" cy="872858"/>
          </a:xfrm>
          <a:solidFill>
            <a:srgbClr val="FFC627"/>
          </a:solidFill>
        </p:grpSpPr>
        <p:sp>
          <p:nvSpPr>
            <p:cNvPr id="48" name="Pentagon 6">
              <a:extLst>
                <a:ext uri="{FF2B5EF4-FFF2-40B4-BE49-F238E27FC236}">
                  <a16:creationId xmlns:a16="http://schemas.microsoft.com/office/drawing/2014/main" id="{5B434A48-6E54-4851-96BA-EF3EC2718AE7}"/>
                </a:ext>
              </a:extLst>
            </p:cNvPr>
            <p:cNvSpPr/>
            <p:nvPr/>
          </p:nvSpPr>
          <p:spPr>
            <a:xfrm rot="10800000" flipH="1">
              <a:off x="712330" y="1117960"/>
              <a:ext cx="4240669" cy="677493"/>
            </a:xfrm>
            <a:prstGeom prst="homePlat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49" name="Right Triangle 48">
              <a:extLst>
                <a:ext uri="{FF2B5EF4-FFF2-40B4-BE49-F238E27FC236}">
                  <a16:creationId xmlns:a16="http://schemas.microsoft.com/office/drawing/2014/main" id="{A2046B21-63E1-4066-8C2E-D63C7270E9BD}"/>
                </a:ext>
              </a:extLst>
            </p:cNvPr>
            <p:cNvSpPr/>
            <p:nvPr/>
          </p:nvSpPr>
          <p:spPr>
            <a:xfrm rot="10800000">
              <a:off x="712330" y="1788667"/>
              <a:ext cx="288033" cy="202151"/>
            </a:xfrm>
            <a:prstGeom prst="rtTriangle">
              <a:avLst/>
            </a:prstGeom>
            <a:solidFill>
              <a:srgbClr val="936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sp>
        <p:nvSpPr>
          <p:cNvPr id="50" name="Rectangle 49">
            <a:extLst>
              <a:ext uri="{FF2B5EF4-FFF2-40B4-BE49-F238E27FC236}">
                <a16:creationId xmlns:a16="http://schemas.microsoft.com/office/drawing/2014/main" id="{B433965D-E570-4372-92DE-3CFCEDB1A1E5}"/>
              </a:ext>
            </a:extLst>
          </p:cNvPr>
          <p:cNvSpPr/>
          <p:nvPr/>
        </p:nvSpPr>
        <p:spPr>
          <a:xfrm rot="10800000">
            <a:off x="0" y="3194643"/>
            <a:ext cx="1613921" cy="903324"/>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51" name="Pentagon 10">
            <a:extLst>
              <a:ext uri="{FF2B5EF4-FFF2-40B4-BE49-F238E27FC236}">
                <a16:creationId xmlns:a16="http://schemas.microsoft.com/office/drawing/2014/main" id="{EA7385DE-8586-4D57-8742-D2096719FEC0}"/>
              </a:ext>
            </a:extLst>
          </p:cNvPr>
          <p:cNvSpPr/>
          <p:nvPr/>
        </p:nvSpPr>
        <p:spPr>
          <a:xfrm rot="10800000" flipH="1">
            <a:off x="1159389" y="2934157"/>
            <a:ext cx="6841611" cy="903324"/>
          </a:xfrm>
          <a:prstGeom prst="homePlat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52" name="Right Triangle 51">
            <a:extLst>
              <a:ext uri="{FF2B5EF4-FFF2-40B4-BE49-F238E27FC236}">
                <a16:creationId xmlns:a16="http://schemas.microsoft.com/office/drawing/2014/main" id="{8BCB18B3-8505-4D6E-8A6B-AE3ADB68FF3A}"/>
              </a:ext>
            </a:extLst>
          </p:cNvPr>
          <p:cNvSpPr/>
          <p:nvPr/>
        </p:nvSpPr>
        <p:spPr>
          <a:xfrm rot="10800000">
            <a:off x="1143000" y="3828433"/>
            <a:ext cx="464693" cy="269535"/>
          </a:xfrm>
          <a:prstGeom prst="r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53" name="Rectangle 52">
            <a:extLst>
              <a:ext uri="{FF2B5EF4-FFF2-40B4-BE49-F238E27FC236}">
                <a16:creationId xmlns:a16="http://schemas.microsoft.com/office/drawing/2014/main" id="{5C1DAA95-A1B6-4250-97C1-38D03AAB6E87}"/>
              </a:ext>
            </a:extLst>
          </p:cNvPr>
          <p:cNvSpPr/>
          <p:nvPr/>
        </p:nvSpPr>
        <p:spPr>
          <a:xfrm rot="10800000">
            <a:off x="-1" y="4518276"/>
            <a:ext cx="1613921" cy="1708815"/>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nvGrpSpPr>
          <p:cNvPr id="54" name="Group 53">
            <a:extLst>
              <a:ext uri="{FF2B5EF4-FFF2-40B4-BE49-F238E27FC236}">
                <a16:creationId xmlns:a16="http://schemas.microsoft.com/office/drawing/2014/main" id="{75FDF126-D3E4-4E1C-ABEC-7203EC9D35F4}"/>
              </a:ext>
            </a:extLst>
          </p:cNvPr>
          <p:cNvGrpSpPr/>
          <p:nvPr/>
        </p:nvGrpSpPr>
        <p:grpSpPr>
          <a:xfrm>
            <a:off x="1142997" y="4255783"/>
            <a:ext cx="6858003" cy="2009666"/>
            <a:chOff x="702171" y="2951882"/>
            <a:chExt cx="4250828" cy="796770"/>
          </a:xfrm>
        </p:grpSpPr>
        <p:sp>
          <p:nvSpPr>
            <p:cNvPr id="55" name="Pentagon 14">
              <a:extLst>
                <a:ext uri="{FF2B5EF4-FFF2-40B4-BE49-F238E27FC236}">
                  <a16:creationId xmlns:a16="http://schemas.microsoft.com/office/drawing/2014/main" id="{746B872C-2FB1-4479-9721-62DCEA6D8721}"/>
                </a:ext>
              </a:extLst>
            </p:cNvPr>
            <p:cNvSpPr/>
            <p:nvPr/>
          </p:nvSpPr>
          <p:spPr>
            <a:xfrm rot="10800000" flipH="1">
              <a:off x="712331" y="2951882"/>
              <a:ext cx="4240668" cy="677493"/>
            </a:xfrm>
            <a:prstGeom prst="homePlat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56" name="Right Triangle 55">
              <a:extLst>
                <a:ext uri="{FF2B5EF4-FFF2-40B4-BE49-F238E27FC236}">
                  <a16:creationId xmlns:a16="http://schemas.microsoft.com/office/drawing/2014/main" id="{4CE02A17-3CB1-4F4F-8326-C54C92AAC9FB}"/>
                </a:ext>
              </a:extLst>
            </p:cNvPr>
            <p:cNvSpPr/>
            <p:nvPr/>
          </p:nvSpPr>
          <p:spPr>
            <a:xfrm rot="10800000">
              <a:off x="702171" y="3624464"/>
              <a:ext cx="288033" cy="124188"/>
            </a:xfrm>
            <a:prstGeom prst="r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sp>
        <p:nvSpPr>
          <p:cNvPr id="61" name="TextBox 60">
            <a:extLst>
              <a:ext uri="{FF2B5EF4-FFF2-40B4-BE49-F238E27FC236}">
                <a16:creationId xmlns:a16="http://schemas.microsoft.com/office/drawing/2014/main" id="{874A8BAB-2085-4221-90B4-777808D0E708}"/>
              </a:ext>
            </a:extLst>
          </p:cNvPr>
          <p:cNvSpPr txBox="1"/>
          <p:nvPr/>
        </p:nvSpPr>
        <p:spPr>
          <a:xfrm>
            <a:off x="1391733" y="1783826"/>
            <a:ext cx="6282696" cy="692497"/>
          </a:xfrm>
          <a:prstGeom prst="rect">
            <a:avLst/>
          </a:prstGeom>
          <a:noFill/>
        </p:spPr>
        <p:txBody>
          <a:bodyPr wrap="square" lIns="0" tIns="0" rIns="0" bIns="0" rtlCol="0">
            <a:spAutoFit/>
          </a:bodyPr>
          <a:lstStyle/>
          <a:p>
            <a:pPr eaLnBrk="0" hangingPunct="0"/>
            <a:r>
              <a:rPr lang="en-US" altLang="en-US" sz="1500" dirty="0">
                <a:latin typeface="+mn-lt"/>
                <a:ea typeface="Calibri" panose="020F0502020204030204" pitchFamily="34" charset="0"/>
              </a:rPr>
              <a:t>Redirect financial resources to support students in developmental education, through existing budget streams such as HEIF grants and institutional aid. </a:t>
            </a:r>
          </a:p>
        </p:txBody>
      </p:sp>
      <p:sp>
        <p:nvSpPr>
          <p:cNvPr id="64" name="TextBox 63">
            <a:extLst>
              <a:ext uri="{FF2B5EF4-FFF2-40B4-BE49-F238E27FC236}">
                <a16:creationId xmlns:a16="http://schemas.microsoft.com/office/drawing/2014/main" id="{91D39885-D1A8-4B7D-8CA7-C6CD160AB685}"/>
              </a:ext>
            </a:extLst>
          </p:cNvPr>
          <p:cNvSpPr txBox="1"/>
          <p:nvPr/>
        </p:nvSpPr>
        <p:spPr>
          <a:xfrm>
            <a:off x="1391733" y="3024414"/>
            <a:ext cx="6172201" cy="692497"/>
          </a:xfrm>
          <a:prstGeom prst="rect">
            <a:avLst/>
          </a:prstGeom>
          <a:noFill/>
        </p:spPr>
        <p:txBody>
          <a:bodyPr wrap="square" lIns="0" tIns="0" rIns="0" bIns="0" rtlCol="0">
            <a:spAutoFit/>
          </a:bodyPr>
          <a:lstStyle/>
          <a:p>
            <a:pPr>
              <a:spcBef>
                <a:spcPct val="20000"/>
              </a:spcBef>
              <a:defRPr/>
            </a:pPr>
            <a:r>
              <a:rPr lang="en-US" sz="1500" dirty="0">
                <a:latin typeface="+mn-lt"/>
              </a:rPr>
              <a:t>Align college curricula with feeder high school content in partnership with the Department of Elementary and Secondary Education to ensure that students do not repeat and pay for courses unnecessarily.</a:t>
            </a:r>
            <a:endParaRPr lang="en-US" altLang="en-US" sz="1500" dirty="0">
              <a:latin typeface="+mn-lt"/>
            </a:endParaRPr>
          </a:p>
        </p:txBody>
      </p:sp>
      <p:sp>
        <p:nvSpPr>
          <p:cNvPr id="67" name="TextBox 66">
            <a:extLst>
              <a:ext uri="{FF2B5EF4-FFF2-40B4-BE49-F238E27FC236}">
                <a16:creationId xmlns:a16="http://schemas.microsoft.com/office/drawing/2014/main" id="{D0017C7D-F893-4DB3-BB5C-ADB982A54677}"/>
              </a:ext>
            </a:extLst>
          </p:cNvPr>
          <p:cNvSpPr txBox="1"/>
          <p:nvPr/>
        </p:nvSpPr>
        <p:spPr>
          <a:xfrm>
            <a:off x="1241255" y="4307971"/>
            <a:ext cx="6029876" cy="1615827"/>
          </a:xfrm>
          <a:prstGeom prst="rect">
            <a:avLst/>
          </a:prstGeom>
          <a:noFill/>
        </p:spPr>
        <p:txBody>
          <a:bodyPr wrap="square" lIns="0" tIns="0" rIns="0" bIns="0" rtlCol="0">
            <a:spAutoFit/>
          </a:bodyPr>
          <a:lstStyle/>
          <a:p>
            <a:r>
              <a:rPr lang="en-US" sz="1500" dirty="0">
                <a:latin typeface="+mn-lt"/>
              </a:rPr>
              <a:t>Revive the statewide Developmental Education Advisory Board and charge it with phasing out noncredit-bearing standalone developmental education courses systemwide and supporting community colleges and universities in developing credit-bearing courses designed to support students in their learning, including co-requisite, integrated, and accelerated options, in alignment with  NECHE accreditation standards. </a:t>
            </a:r>
          </a:p>
        </p:txBody>
      </p:sp>
      <p:sp>
        <p:nvSpPr>
          <p:cNvPr id="81" name="TextBox 80">
            <a:extLst>
              <a:ext uri="{FF2B5EF4-FFF2-40B4-BE49-F238E27FC236}">
                <a16:creationId xmlns:a16="http://schemas.microsoft.com/office/drawing/2014/main" id="{C1B8FA55-48F7-4699-ACF7-058001AE2B69}"/>
              </a:ext>
            </a:extLst>
          </p:cNvPr>
          <p:cNvSpPr txBox="1"/>
          <p:nvPr/>
        </p:nvSpPr>
        <p:spPr>
          <a:xfrm>
            <a:off x="495397" y="5013703"/>
            <a:ext cx="464694" cy="646331"/>
          </a:xfrm>
          <a:prstGeom prst="rect">
            <a:avLst/>
          </a:prstGeom>
          <a:noFill/>
        </p:spPr>
        <p:txBody>
          <a:bodyPr wrap="square" rtlCol="0">
            <a:spAutoFit/>
          </a:bodyPr>
          <a:lstStyle/>
          <a:p>
            <a:r>
              <a:rPr lang="en-US" sz="3600" dirty="0">
                <a:latin typeface="+mj-lt"/>
              </a:rPr>
              <a:t>3</a:t>
            </a:r>
            <a:endParaRPr lang="en-US" dirty="0">
              <a:latin typeface="+mj-lt"/>
            </a:endParaRPr>
          </a:p>
        </p:txBody>
      </p:sp>
      <p:sp>
        <p:nvSpPr>
          <p:cNvPr id="83" name="TextBox 82">
            <a:extLst>
              <a:ext uri="{FF2B5EF4-FFF2-40B4-BE49-F238E27FC236}">
                <a16:creationId xmlns:a16="http://schemas.microsoft.com/office/drawing/2014/main" id="{238CD40D-B19F-4A5A-844E-E5F0E6C6877D}"/>
              </a:ext>
            </a:extLst>
          </p:cNvPr>
          <p:cNvSpPr txBox="1"/>
          <p:nvPr/>
        </p:nvSpPr>
        <p:spPr>
          <a:xfrm>
            <a:off x="440571" y="1982437"/>
            <a:ext cx="464694" cy="646331"/>
          </a:xfrm>
          <a:prstGeom prst="rect">
            <a:avLst/>
          </a:prstGeom>
          <a:noFill/>
        </p:spPr>
        <p:txBody>
          <a:bodyPr wrap="square" rtlCol="0">
            <a:spAutoFit/>
          </a:bodyPr>
          <a:lstStyle/>
          <a:p>
            <a:r>
              <a:rPr lang="en-US" sz="3600">
                <a:latin typeface="+mj-lt"/>
              </a:rPr>
              <a:t>1</a:t>
            </a:r>
            <a:endParaRPr lang="en-US">
              <a:latin typeface="+mj-lt"/>
            </a:endParaRPr>
          </a:p>
        </p:txBody>
      </p:sp>
      <p:sp>
        <p:nvSpPr>
          <p:cNvPr id="84" name="TextBox 83">
            <a:extLst>
              <a:ext uri="{FF2B5EF4-FFF2-40B4-BE49-F238E27FC236}">
                <a16:creationId xmlns:a16="http://schemas.microsoft.com/office/drawing/2014/main" id="{DE47736C-8B89-4B60-86F2-105B5FBBA0B2}"/>
              </a:ext>
            </a:extLst>
          </p:cNvPr>
          <p:cNvSpPr txBox="1"/>
          <p:nvPr/>
        </p:nvSpPr>
        <p:spPr>
          <a:xfrm>
            <a:off x="432736" y="3316869"/>
            <a:ext cx="464694" cy="646331"/>
          </a:xfrm>
          <a:prstGeom prst="rect">
            <a:avLst/>
          </a:prstGeom>
          <a:noFill/>
        </p:spPr>
        <p:txBody>
          <a:bodyPr wrap="square" rtlCol="0">
            <a:spAutoFit/>
          </a:bodyPr>
          <a:lstStyle/>
          <a:p>
            <a:r>
              <a:rPr lang="en-US" sz="3600">
                <a:latin typeface="+mj-lt"/>
              </a:rPr>
              <a:t>2</a:t>
            </a:r>
            <a:endParaRPr lang="en-US">
              <a:latin typeface="+mj-lt"/>
            </a:endParaRPr>
          </a:p>
        </p:txBody>
      </p:sp>
      <p:sp>
        <p:nvSpPr>
          <p:cNvPr id="87" name="Oval 86">
            <a:extLst>
              <a:ext uri="{FF2B5EF4-FFF2-40B4-BE49-F238E27FC236}">
                <a16:creationId xmlns:a16="http://schemas.microsoft.com/office/drawing/2014/main" id="{02D1528A-3F26-4E7D-A652-D3F73A32AA0F}"/>
              </a:ext>
            </a:extLst>
          </p:cNvPr>
          <p:cNvSpPr/>
          <p:nvPr/>
        </p:nvSpPr>
        <p:spPr>
          <a:xfrm>
            <a:off x="377191" y="2045115"/>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87">
            <a:extLst>
              <a:ext uri="{FF2B5EF4-FFF2-40B4-BE49-F238E27FC236}">
                <a16:creationId xmlns:a16="http://schemas.microsoft.com/office/drawing/2014/main" id="{0082C3DC-EAFA-4297-A681-B2C446A232F6}"/>
              </a:ext>
            </a:extLst>
          </p:cNvPr>
          <p:cNvSpPr/>
          <p:nvPr/>
        </p:nvSpPr>
        <p:spPr>
          <a:xfrm>
            <a:off x="367679" y="3356519"/>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Oval 88">
            <a:extLst>
              <a:ext uri="{FF2B5EF4-FFF2-40B4-BE49-F238E27FC236}">
                <a16:creationId xmlns:a16="http://schemas.microsoft.com/office/drawing/2014/main" id="{4AED31AD-8DD2-4169-8E5A-739263E7A926}"/>
              </a:ext>
            </a:extLst>
          </p:cNvPr>
          <p:cNvSpPr/>
          <p:nvPr/>
        </p:nvSpPr>
        <p:spPr>
          <a:xfrm>
            <a:off x="414178" y="5046292"/>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Isosceles Triangle 38">
            <a:extLst>
              <a:ext uri="{FF2B5EF4-FFF2-40B4-BE49-F238E27FC236}">
                <a16:creationId xmlns:a16="http://schemas.microsoft.com/office/drawing/2014/main" id="{F88C42DE-A8D5-4EA8-9EDC-FEF744C778A9}"/>
              </a:ext>
            </a:extLst>
          </p:cNvPr>
          <p:cNvSpPr/>
          <p:nvPr/>
        </p:nvSpPr>
        <p:spPr>
          <a:xfrm>
            <a:off x="30340" y="1920932"/>
            <a:ext cx="316512" cy="24836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91F1C28-0DCF-4533-9DE7-B64D9D4BAF80}"/>
              </a:ext>
            </a:extLst>
          </p:cNvPr>
          <p:cNvSpPr/>
          <p:nvPr/>
        </p:nvSpPr>
        <p:spPr>
          <a:xfrm>
            <a:off x="49365" y="3240517"/>
            <a:ext cx="267143" cy="2474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Star: 5 Points 40">
            <a:extLst>
              <a:ext uri="{FF2B5EF4-FFF2-40B4-BE49-F238E27FC236}">
                <a16:creationId xmlns:a16="http://schemas.microsoft.com/office/drawing/2014/main" id="{09ECF310-A0E7-4A85-805B-6DE2ECA33A2D}"/>
              </a:ext>
            </a:extLst>
          </p:cNvPr>
          <p:cNvSpPr/>
          <p:nvPr/>
        </p:nvSpPr>
        <p:spPr>
          <a:xfrm>
            <a:off x="75087" y="4599644"/>
            <a:ext cx="254404" cy="247141"/>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2" name="Group 31">
            <a:extLst>
              <a:ext uri="{FF2B5EF4-FFF2-40B4-BE49-F238E27FC236}">
                <a16:creationId xmlns:a16="http://schemas.microsoft.com/office/drawing/2014/main" id="{633364E3-3253-488A-A3F5-066EA5F0E4F6}"/>
              </a:ext>
            </a:extLst>
          </p:cNvPr>
          <p:cNvGrpSpPr/>
          <p:nvPr/>
        </p:nvGrpSpPr>
        <p:grpSpPr>
          <a:xfrm>
            <a:off x="1795514" y="6297806"/>
            <a:ext cx="5552972" cy="513808"/>
            <a:chOff x="1765206" y="6297806"/>
            <a:chExt cx="5552972" cy="513808"/>
          </a:xfrm>
        </p:grpSpPr>
        <p:sp>
          <p:nvSpPr>
            <p:cNvPr id="42" name="Star: 5 Points 41">
              <a:extLst>
                <a:ext uri="{FF2B5EF4-FFF2-40B4-BE49-F238E27FC236}">
                  <a16:creationId xmlns:a16="http://schemas.microsoft.com/office/drawing/2014/main" id="{2E1F0C3D-F683-439D-B3DE-5E17021D3A9C}"/>
                </a:ext>
              </a:extLst>
            </p:cNvPr>
            <p:cNvSpPr/>
            <p:nvPr/>
          </p:nvSpPr>
          <p:spPr>
            <a:xfrm>
              <a:off x="4216672" y="6601667"/>
              <a:ext cx="130550" cy="126823"/>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7B6C6CF9-8028-4850-8FB9-0FD050F84ACA}"/>
                </a:ext>
              </a:extLst>
            </p:cNvPr>
            <p:cNvSpPr txBox="1"/>
            <p:nvPr/>
          </p:nvSpPr>
          <p:spPr>
            <a:xfrm>
              <a:off x="2010071" y="6546709"/>
              <a:ext cx="2168320" cy="261610"/>
            </a:xfrm>
            <a:prstGeom prst="rect">
              <a:avLst/>
            </a:prstGeom>
            <a:noFill/>
          </p:spPr>
          <p:txBody>
            <a:bodyPr wrap="square" rtlCol="0">
              <a:spAutoFit/>
            </a:bodyPr>
            <a:lstStyle/>
            <a:p>
              <a:r>
                <a:rPr lang="en-US" sz="1100">
                  <a:latin typeface="+mn-lt"/>
                </a:rPr>
                <a:t>= DHE/Institution Collaboration</a:t>
              </a:r>
            </a:p>
          </p:txBody>
        </p:sp>
        <p:sp>
          <p:nvSpPr>
            <p:cNvPr id="44" name="TextBox 43">
              <a:extLst>
                <a:ext uri="{FF2B5EF4-FFF2-40B4-BE49-F238E27FC236}">
                  <a16:creationId xmlns:a16="http://schemas.microsoft.com/office/drawing/2014/main" id="{FB363B2F-870F-4AFE-8DAD-74040F335095}"/>
                </a:ext>
              </a:extLst>
            </p:cNvPr>
            <p:cNvSpPr txBox="1"/>
            <p:nvPr/>
          </p:nvSpPr>
          <p:spPr>
            <a:xfrm>
              <a:off x="4289775" y="6546709"/>
              <a:ext cx="1213377" cy="261610"/>
            </a:xfrm>
            <a:prstGeom prst="rect">
              <a:avLst/>
            </a:prstGeom>
            <a:noFill/>
          </p:spPr>
          <p:txBody>
            <a:bodyPr wrap="square" rtlCol="0">
              <a:spAutoFit/>
            </a:bodyPr>
            <a:lstStyle/>
            <a:p>
              <a:r>
                <a:rPr lang="en-US" sz="1100">
                  <a:latin typeface="+mn-lt"/>
                </a:rPr>
                <a:t>= DHE/BHE Led</a:t>
              </a:r>
            </a:p>
          </p:txBody>
        </p:sp>
        <p:sp>
          <p:nvSpPr>
            <p:cNvPr id="45" name="TextBox 44">
              <a:extLst>
                <a:ext uri="{FF2B5EF4-FFF2-40B4-BE49-F238E27FC236}">
                  <a16:creationId xmlns:a16="http://schemas.microsoft.com/office/drawing/2014/main" id="{8AA18F88-D6FC-4AF9-A66B-B7AA01A098AF}"/>
                </a:ext>
              </a:extLst>
            </p:cNvPr>
            <p:cNvSpPr txBox="1"/>
            <p:nvPr/>
          </p:nvSpPr>
          <p:spPr>
            <a:xfrm>
              <a:off x="5623381" y="6525308"/>
              <a:ext cx="1694797" cy="261610"/>
            </a:xfrm>
            <a:prstGeom prst="rect">
              <a:avLst/>
            </a:prstGeom>
            <a:noFill/>
          </p:spPr>
          <p:txBody>
            <a:bodyPr wrap="square" rtlCol="0">
              <a:spAutoFit/>
            </a:bodyPr>
            <a:lstStyle/>
            <a:p>
              <a:r>
                <a:rPr lang="en-US" sz="1100">
                  <a:latin typeface="+mn-lt"/>
                </a:rPr>
                <a:t>= Individual Institutions</a:t>
              </a:r>
            </a:p>
          </p:txBody>
        </p:sp>
        <p:sp>
          <p:nvSpPr>
            <p:cNvPr id="57" name="Rectangle 56">
              <a:extLst>
                <a:ext uri="{FF2B5EF4-FFF2-40B4-BE49-F238E27FC236}">
                  <a16:creationId xmlns:a16="http://schemas.microsoft.com/office/drawing/2014/main" id="{A29BD871-5316-49F9-8C2A-40EDF94FFCAC}"/>
                </a:ext>
              </a:extLst>
            </p:cNvPr>
            <p:cNvSpPr/>
            <p:nvPr/>
          </p:nvSpPr>
          <p:spPr>
            <a:xfrm>
              <a:off x="1900978" y="6605069"/>
              <a:ext cx="154014" cy="1419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Isosceles Triangle 57">
              <a:extLst>
                <a:ext uri="{FF2B5EF4-FFF2-40B4-BE49-F238E27FC236}">
                  <a16:creationId xmlns:a16="http://schemas.microsoft.com/office/drawing/2014/main" id="{067DDD4C-CB14-4EDC-964E-55C46250985B}"/>
                </a:ext>
              </a:extLst>
            </p:cNvPr>
            <p:cNvSpPr/>
            <p:nvPr/>
          </p:nvSpPr>
          <p:spPr>
            <a:xfrm>
              <a:off x="5514289" y="6565187"/>
              <a:ext cx="184248" cy="18185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a:extLst>
                <a:ext uri="{FF2B5EF4-FFF2-40B4-BE49-F238E27FC236}">
                  <a16:creationId xmlns:a16="http://schemas.microsoft.com/office/drawing/2014/main" id="{2EBA1DF5-FC6B-4AA2-8192-82E45638EC0E}"/>
                </a:ext>
              </a:extLst>
            </p:cNvPr>
            <p:cNvSpPr/>
            <p:nvPr/>
          </p:nvSpPr>
          <p:spPr>
            <a:xfrm>
              <a:off x="1765206" y="6408438"/>
              <a:ext cx="5552972" cy="403176"/>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Box 59">
              <a:extLst>
                <a:ext uri="{FF2B5EF4-FFF2-40B4-BE49-F238E27FC236}">
                  <a16:creationId xmlns:a16="http://schemas.microsoft.com/office/drawing/2014/main" id="{025D4338-9A95-4604-B734-C8B6FB289F0A}"/>
                </a:ext>
              </a:extLst>
            </p:cNvPr>
            <p:cNvSpPr txBox="1"/>
            <p:nvPr/>
          </p:nvSpPr>
          <p:spPr>
            <a:xfrm>
              <a:off x="3701873" y="6297806"/>
              <a:ext cx="1737260" cy="261610"/>
            </a:xfrm>
            <a:prstGeom prst="rect">
              <a:avLst/>
            </a:prstGeom>
            <a:solidFill>
              <a:schemeClr val="bg1"/>
            </a:solidFill>
          </p:spPr>
          <p:txBody>
            <a:bodyPr wrap="square" rtlCol="0">
              <a:spAutoFit/>
            </a:bodyPr>
            <a:lstStyle/>
            <a:p>
              <a:r>
                <a:rPr lang="en-US" sz="1100" b="1">
                  <a:latin typeface="+mn-lt"/>
                </a:rPr>
                <a:t>Recommended Owners</a:t>
              </a:r>
            </a:p>
          </p:txBody>
        </p:sp>
      </p:grpSp>
    </p:spTree>
    <p:extLst>
      <p:ext uri="{BB962C8B-B14F-4D97-AF65-F5344CB8AC3E}">
        <p14:creationId xmlns:p14="http://schemas.microsoft.com/office/powerpoint/2010/main" val="25148530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a:extLst>
              <a:ext uri="{FF2B5EF4-FFF2-40B4-BE49-F238E27FC236}">
                <a16:creationId xmlns:a16="http://schemas.microsoft.com/office/drawing/2014/main" id="{EA19ABF9-6200-479C-8245-27E8EC9CB548}"/>
              </a:ext>
            </a:extLst>
          </p:cNvPr>
          <p:cNvSpPr>
            <a:spLocks noGrp="1"/>
          </p:cNvSpPr>
          <p:nvPr>
            <p:ph type="body" sz="quarter" idx="13"/>
          </p:nvPr>
        </p:nvSpPr>
        <p:spPr/>
        <p:txBody>
          <a:bodyPr/>
          <a:lstStyle/>
          <a:p>
            <a:r>
              <a:rPr lang="en-US" dirty="0"/>
              <a:t>Equity Agenda</a:t>
            </a:r>
          </a:p>
        </p:txBody>
      </p:sp>
      <p:sp>
        <p:nvSpPr>
          <p:cNvPr id="3" name="Title 2">
            <a:extLst>
              <a:ext uri="{FF2B5EF4-FFF2-40B4-BE49-F238E27FC236}">
                <a16:creationId xmlns:a16="http://schemas.microsoft.com/office/drawing/2014/main" id="{03D01A43-137D-4AEF-9672-51501641D394}"/>
              </a:ext>
            </a:extLst>
          </p:cNvPr>
          <p:cNvSpPr>
            <a:spLocks noGrp="1"/>
          </p:cNvSpPr>
          <p:nvPr>
            <p:ph type="title"/>
          </p:nvPr>
        </p:nvSpPr>
        <p:spPr/>
        <p:txBody>
          <a:bodyPr/>
          <a:lstStyle/>
          <a:p>
            <a:r>
              <a:rPr lang="en-US" sz="2800" dirty="0"/>
              <a:t>New Undergraduate Experience</a:t>
            </a:r>
            <a:r>
              <a:rPr lang="en-US" dirty="0"/>
              <a:t> </a:t>
            </a:r>
          </a:p>
        </p:txBody>
      </p:sp>
      <p:sp>
        <p:nvSpPr>
          <p:cNvPr id="4" name="Rectangle 3">
            <a:extLst>
              <a:ext uri="{FF2B5EF4-FFF2-40B4-BE49-F238E27FC236}">
                <a16:creationId xmlns:a16="http://schemas.microsoft.com/office/drawing/2014/main" id="{5E6778A9-0ACB-4218-9DDF-49F48DE92EC7}"/>
              </a:ext>
            </a:extLst>
          </p:cNvPr>
          <p:cNvSpPr/>
          <p:nvPr/>
        </p:nvSpPr>
        <p:spPr>
          <a:xfrm>
            <a:off x="107807" y="1482587"/>
            <a:ext cx="8838388" cy="1200329"/>
          </a:xfrm>
          <a:prstGeom prst="rect">
            <a:avLst/>
          </a:prstGeom>
        </p:spPr>
        <p:txBody>
          <a:bodyPr wrap="square">
            <a:spAutoFit/>
          </a:bodyPr>
          <a:lstStyle/>
          <a:p>
            <a:r>
              <a:rPr lang="en-US" i="1" dirty="0">
                <a:solidFill>
                  <a:schemeClr val="tx2"/>
                </a:solidFill>
                <a:latin typeface="+mn-lt"/>
              </a:rPr>
              <a:t>The New Undergraduate Experience (NUE</a:t>
            </a:r>
            <a:r>
              <a:rPr lang="en-US" dirty="0">
                <a:solidFill>
                  <a:schemeClr val="tx2"/>
                </a:solidFill>
                <a:latin typeface="+mn-lt"/>
              </a:rPr>
              <a:t>) report is a declaration meant to </a:t>
            </a:r>
            <a:r>
              <a:rPr lang="en-US" b="1" dirty="0">
                <a:solidFill>
                  <a:schemeClr val="tx2"/>
                </a:solidFill>
                <a:latin typeface="+mn-lt"/>
              </a:rPr>
              <a:t>clearly express a new vision </a:t>
            </a:r>
            <a:r>
              <a:rPr lang="en-US" dirty="0">
                <a:solidFill>
                  <a:schemeClr val="tx2"/>
                </a:solidFill>
                <a:latin typeface="+mn-lt"/>
              </a:rPr>
              <a:t>for the cultural, curricular, pedagogical, and structural changes needed for a public higher education transformation </a:t>
            </a:r>
            <a:r>
              <a:rPr lang="en-US" b="1" dirty="0">
                <a:solidFill>
                  <a:schemeClr val="tx2"/>
                </a:solidFill>
                <a:latin typeface="+mn-lt"/>
              </a:rPr>
              <a:t>focused on racial equity and justice. </a:t>
            </a:r>
            <a:r>
              <a:rPr lang="en-US" dirty="0">
                <a:solidFill>
                  <a:schemeClr val="tx2"/>
                </a:solidFill>
                <a:latin typeface="+mn-lt"/>
              </a:rPr>
              <a:t>There are three reasons this work is important:</a:t>
            </a:r>
          </a:p>
        </p:txBody>
      </p:sp>
      <p:sp>
        <p:nvSpPr>
          <p:cNvPr id="5" name="Rectangle 4">
            <a:extLst>
              <a:ext uri="{FF2B5EF4-FFF2-40B4-BE49-F238E27FC236}">
                <a16:creationId xmlns:a16="http://schemas.microsoft.com/office/drawing/2014/main" id="{23B555F3-1FFC-4B18-8806-EA24855EAF5D}"/>
              </a:ext>
            </a:extLst>
          </p:cNvPr>
          <p:cNvSpPr/>
          <p:nvPr/>
        </p:nvSpPr>
        <p:spPr>
          <a:xfrm>
            <a:off x="207826" y="3660263"/>
            <a:ext cx="2270633" cy="279885"/>
          </a:xfrm>
          <a:prstGeom prst="rect">
            <a:avLst/>
          </a:prstGeom>
          <a:noFill/>
        </p:spPr>
        <p:txBody>
          <a:bodyPr wrap="square" lIns="0" tIns="0" rIns="0" bIns="0">
            <a:spAutoFit/>
          </a:bodyPr>
          <a:lstStyle/>
          <a:p>
            <a:pPr marL="0" marR="0" lvl="0" indent="0" algn="l" defTabSz="914400" rtl="0" eaLnBrk="1" fontAlgn="auto" latinLnBrk="0" hangingPunct="1">
              <a:lnSpc>
                <a:spcPct val="106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tx2"/>
                </a:solidFill>
                <a:effectLst/>
                <a:uLnTx/>
                <a:uFillTx/>
                <a:latin typeface="+mn-lt"/>
                <a:ea typeface="Open Sans" panose="020B0606030504020204" pitchFamily="34" charset="0"/>
                <a:cs typeface="Open Sans" panose="020B0606030504020204" pitchFamily="34" charset="0"/>
              </a:rPr>
              <a:t>Moral</a:t>
            </a:r>
          </a:p>
        </p:txBody>
      </p:sp>
      <p:sp>
        <p:nvSpPr>
          <p:cNvPr id="6" name="Rectangle 5">
            <a:extLst>
              <a:ext uri="{FF2B5EF4-FFF2-40B4-BE49-F238E27FC236}">
                <a16:creationId xmlns:a16="http://schemas.microsoft.com/office/drawing/2014/main" id="{550AE39F-35BB-4FC8-9DF0-BB05E0BE126F}"/>
              </a:ext>
            </a:extLst>
          </p:cNvPr>
          <p:cNvSpPr/>
          <p:nvPr/>
        </p:nvSpPr>
        <p:spPr>
          <a:xfrm>
            <a:off x="3391590" y="3682943"/>
            <a:ext cx="2629021" cy="279885"/>
          </a:xfrm>
          <a:prstGeom prst="rect">
            <a:avLst/>
          </a:prstGeom>
          <a:noFill/>
        </p:spPr>
        <p:txBody>
          <a:bodyPr wrap="square" lIns="0" tIns="0" rIns="0" bIns="0">
            <a:spAutoFit/>
          </a:bodyPr>
          <a:lstStyle/>
          <a:p>
            <a:pPr marL="0" marR="0" lvl="0" indent="0" algn="l" defTabSz="914400" rtl="0" eaLnBrk="1" fontAlgn="auto" latinLnBrk="0" hangingPunct="1">
              <a:lnSpc>
                <a:spcPct val="106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tx2"/>
                </a:solidFill>
                <a:effectLst/>
                <a:uLnTx/>
                <a:uFillTx/>
                <a:latin typeface="+mn-lt"/>
                <a:ea typeface="Open Sans" panose="020B0606030504020204" pitchFamily="34" charset="0"/>
                <a:cs typeface="Open Sans" panose="020B0606030504020204" pitchFamily="34" charset="0"/>
              </a:rPr>
              <a:t>Economic </a:t>
            </a:r>
          </a:p>
        </p:txBody>
      </p:sp>
      <p:sp>
        <p:nvSpPr>
          <p:cNvPr id="7" name="Rectangle 6">
            <a:extLst>
              <a:ext uri="{FF2B5EF4-FFF2-40B4-BE49-F238E27FC236}">
                <a16:creationId xmlns:a16="http://schemas.microsoft.com/office/drawing/2014/main" id="{E7931701-96BE-48DC-8482-35BEAAE4FD7C}"/>
              </a:ext>
            </a:extLst>
          </p:cNvPr>
          <p:cNvSpPr/>
          <p:nvPr/>
        </p:nvSpPr>
        <p:spPr>
          <a:xfrm>
            <a:off x="6446205" y="3660263"/>
            <a:ext cx="2077055" cy="279885"/>
          </a:xfrm>
          <a:prstGeom prst="rect">
            <a:avLst/>
          </a:prstGeom>
          <a:noFill/>
        </p:spPr>
        <p:txBody>
          <a:bodyPr wrap="square" lIns="0" tIns="0" rIns="0" bIns="0">
            <a:spAutoFit/>
          </a:bodyPr>
          <a:lstStyle/>
          <a:p>
            <a:pPr marL="0" marR="0" lvl="0" indent="0" algn="l" defTabSz="914400" rtl="0" eaLnBrk="1" fontAlgn="auto" latinLnBrk="0" hangingPunct="1">
              <a:lnSpc>
                <a:spcPct val="106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tx2"/>
                </a:solidFill>
                <a:effectLst/>
                <a:uLnTx/>
                <a:uFillTx/>
                <a:latin typeface="+mn-lt"/>
                <a:ea typeface="Open Sans" panose="020B0606030504020204" pitchFamily="34" charset="0"/>
                <a:cs typeface="Open Sans" panose="020B0606030504020204" pitchFamily="34" charset="0"/>
              </a:rPr>
              <a:t>Democratic</a:t>
            </a:r>
          </a:p>
        </p:txBody>
      </p:sp>
      <p:cxnSp>
        <p:nvCxnSpPr>
          <p:cNvPr id="8" name="Straight Connector 7">
            <a:extLst>
              <a:ext uri="{FF2B5EF4-FFF2-40B4-BE49-F238E27FC236}">
                <a16:creationId xmlns:a16="http://schemas.microsoft.com/office/drawing/2014/main" id="{BABC3091-9A1D-4803-9BF5-DC8A3B785A5A}"/>
              </a:ext>
            </a:extLst>
          </p:cNvPr>
          <p:cNvCxnSpPr>
            <a:cxnSpLocks/>
          </p:cNvCxnSpPr>
          <p:nvPr/>
        </p:nvCxnSpPr>
        <p:spPr>
          <a:xfrm>
            <a:off x="207826" y="4045695"/>
            <a:ext cx="2559193"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Oval 9">
            <a:extLst>
              <a:ext uri="{FF2B5EF4-FFF2-40B4-BE49-F238E27FC236}">
                <a16:creationId xmlns:a16="http://schemas.microsoft.com/office/drawing/2014/main" id="{11E3EC65-5108-40E9-BB98-9438A3E0BBAA}"/>
              </a:ext>
            </a:extLst>
          </p:cNvPr>
          <p:cNvSpPr/>
          <p:nvPr/>
        </p:nvSpPr>
        <p:spPr>
          <a:xfrm>
            <a:off x="207826" y="2875146"/>
            <a:ext cx="641433" cy="641433"/>
          </a:xfrm>
          <a:prstGeom prst="ellipse">
            <a:avLst/>
          </a:prstGeom>
          <a:solidFill>
            <a:schemeClr val="bg1"/>
          </a:solidFill>
          <a:ln w="3492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chemeClr val="tx2"/>
                </a:solidFill>
                <a:effectLst/>
                <a:uLnTx/>
                <a:uFillTx/>
                <a:ea typeface="+mn-ea"/>
                <a:cs typeface="Chronicle Text G4" pitchFamily="2" charset="0"/>
              </a:rPr>
              <a:t>1</a:t>
            </a:r>
          </a:p>
        </p:txBody>
      </p:sp>
      <p:sp>
        <p:nvSpPr>
          <p:cNvPr id="11" name="Oval 10">
            <a:extLst>
              <a:ext uri="{FF2B5EF4-FFF2-40B4-BE49-F238E27FC236}">
                <a16:creationId xmlns:a16="http://schemas.microsoft.com/office/drawing/2014/main" id="{756FD4A5-79C5-4456-9413-820B38410A13}"/>
              </a:ext>
            </a:extLst>
          </p:cNvPr>
          <p:cNvSpPr/>
          <p:nvPr/>
        </p:nvSpPr>
        <p:spPr>
          <a:xfrm>
            <a:off x="3352134" y="2903543"/>
            <a:ext cx="641433" cy="641433"/>
          </a:xfrm>
          <a:prstGeom prst="ellipse">
            <a:avLst/>
          </a:prstGeom>
          <a:solidFill>
            <a:schemeClr val="bg1"/>
          </a:solidFill>
          <a:ln w="3492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chemeClr val="tx2"/>
                </a:solidFill>
                <a:effectLst/>
                <a:uLnTx/>
                <a:uFillTx/>
                <a:ea typeface="+mn-ea"/>
                <a:cs typeface="Chronicle Text G4" pitchFamily="2" charset="0"/>
              </a:rPr>
              <a:t>2</a:t>
            </a:r>
          </a:p>
        </p:txBody>
      </p:sp>
      <p:sp>
        <p:nvSpPr>
          <p:cNvPr id="12" name="Oval 11">
            <a:extLst>
              <a:ext uri="{FF2B5EF4-FFF2-40B4-BE49-F238E27FC236}">
                <a16:creationId xmlns:a16="http://schemas.microsoft.com/office/drawing/2014/main" id="{083CE9FD-50F8-4606-8574-EFFB51792245}"/>
              </a:ext>
            </a:extLst>
          </p:cNvPr>
          <p:cNvSpPr/>
          <p:nvPr/>
        </p:nvSpPr>
        <p:spPr>
          <a:xfrm>
            <a:off x="6446205" y="2903542"/>
            <a:ext cx="641433" cy="641433"/>
          </a:xfrm>
          <a:prstGeom prst="ellipse">
            <a:avLst/>
          </a:prstGeom>
          <a:solidFill>
            <a:schemeClr val="bg1"/>
          </a:solidFill>
          <a:ln w="3492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chemeClr val="tx2"/>
                </a:solidFill>
                <a:effectLst/>
                <a:uLnTx/>
                <a:uFillTx/>
                <a:ea typeface="+mn-ea"/>
                <a:cs typeface="Chronicle Text G4" pitchFamily="2" charset="0"/>
              </a:rPr>
              <a:t>3</a:t>
            </a:r>
          </a:p>
        </p:txBody>
      </p:sp>
      <p:sp>
        <p:nvSpPr>
          <p:cNvPr id="13" name="Rectangle 12">
            <a:extLst>
              <a:ext uri="{FF2B5EF4-FFF2-40B4-BE49-F238E27FC236}">
                <a16:creationId xmlns:a16="http://schemas.microsoft.com/office/drawing/2014/main" id="{7BD69DFF-EF39-4E7C-9C32-927939341B46}"/>
              </a:ext>
            </a:extLst>
          </p:cNvPr>
          <p:cNvSpPr/>
          <p:nvPr/>
        </p:nvSpPr>
        <p:spPr>
          <a:xfrm>
            <a:off x="208146" y="4194962"/>
            <a:ext cx="2787793" cy="664797"/>
          </a:xfrm>
          <a:prstGeom prst="rect">
            <a:avLst/>
          </a:prstGeom>
        </p:spPr>
        <p:txBody>
          <a:bodyPr vert="horz" lIns="0" tIns="0" rIns="0" bIns="0" rtlCol="0">
            <a:noAutofit/>
          </a:bodyPr>
          <a:lstStyle/>
          <a:p>
            <a:pPr lvl="0" fontAlgn="auto">
              <a:lnSpc>
                <a:spcPct val="130000"/>
              </a:lnSpc>
              <a:spcBef>
                <a:spcPts val="1000"/>
              </a:spcBef>
              <a:spcAft>
                <a:spcPts val="0"/>
              </a:spcAft>
              <a:buClr>
                <a:srgbClr val="787878"/>
              </a:buClr>
              <a:buSzPct val="75000"/>
              <a:defRPr/>
            </a:pPr>
            <a:r>
              <a:rPr lang="en-US" sz="1200" spc="-30" dirty="0">
                <a:solidFill>
                  <a:srgbClr val="000000"/>
                </a:solidFill>
                <a:latin typeface="+mn-lt"/>
                <a:ea typeface="Open Sans" charset="0"/>
                <a:cs typeface="Open Sans" charset="0"/>
              </a:rPr>
              <a:t>Like most higher education systems across the country, the Massachusetts system was built on </a:t>
            </a:r>
            <a:r>
              <a:rPr lang="en-US" sz="1200" b="1" spc="-30" dirty="0">
                <a:solidFill>
                  <a:srgbClr val="000000"/>
                </a:solidFill>
                <a:latin typeface="+mn-lt"/>
                <a:ea typeface="Open Sans" charset="0"/>
                <a:cs typeface="Open Sans" charset="0"/>
              </a:rPr>
              <a:t>centuries of racism and white privilege </a:t>
            </a:r>
            <a:r>
              <a:rPr lang="en-US" sz="1200" spc="-30" dirty="0">
                <a:solidFill>
                  <a:srgbClr val="000000"/>
                </a:solidFill>
                <a:latin typeface="+mn-lt"/>
                <a:ea typeface="Open Sans" charset="0"/>
                <a:cs typeface="Open Sans" charset="0"/>
              </a:rPr>
              <a:t>that preference young, economically privileged, native-born white men. The Commonwealth’s system needs to evolve to support today’s diverse students.</a:t>
            </a:r>
            <a:endParaRPr kumimoji="0" lang="en-US" sz="1200" b="0" i="0" u="none" strike="noStrike" kern="1200" cap="none" spc="-30" normalizeH="0" baseline="0" noProof="0" dirty="0">
              <a:ln>
                <a:noFill/>
              </a:ln>
              <a:solidFill>
                <a:srgbClr val="000000"/>
              </a:solidFill>
              <a:effectLst/>
              <a:uLnTx/>
              <a:uFillTx/>
              <a:latin typeface="+mn-lt"/>
              <a:ea typeface="Open Sans" charset="0"/>
              <a:cs typeface="Open Sans" charset="0"/>
            </a:endParaRPr>
          </a:p>
        </p:txBody>
      </p:sp>
      <p:sp>
        <p:nvSpPr>
          <p:cNvPr id="14" name="Rectangle 13">
            <a:extLst>
              <a:ext uri="{FF2B5EF4-FFF2-40B4-BE49-F238E27FC236}">
                <a16:creationId xmlns:a16="http://schemas.microsoft.com/office/drawing/2014/main" id="{86FE480E-1CB6-4B37-ACF3-45755B49C9F7}"/>
              </a:ext>
            </a:extLst>
          </p:cNvPr>
          <p:cNvSpPr/>
          <p:nvPr/>
        </p:nvSpPr>
        <p:spPr>
          <a:xfrm>
            <a:off x="3391589" y="4212003"/>
            <a:ext cx="2559193" cy="664797"/>
          </a:xfrm>
          <a:prstGeom prst="rect">
            <a:avLst/>
          </a:prstGeom>
        </p:spPr>
        <p:txBody>
          <a:bodyPr vert="horz" lIns="0" tIns="0" rIns="0" bIns="0" rtlCol="0">
            <a:noAutofit/>
          </a:bodyPr>
          <a:lstStyle/>
          <a:p>
            <a:pPr lvl="0" fontAlgn="auto">
              <a:lnSpc>
                <a:spcPct val="130000"/>
              </a:lnSpc>
              <a:spcBef>
                <a:spcPts val="1000"/>
              </a:spcBef>
              <a:spcAft>
                <a:spcPts val="0"/>
              </a:spcAft>
              <a:buClr>
                <a:srgbClr val="787878"/>
              </a:buClr>
              <a:buSzPct val="75000"/>
              <a:defRPr/>
            </a:pPr>
            <a:r>
              <a:rPr lang="en-US" sz="1200" spc="-30" dirty="0">
                <a:solidFill>
                  <a:srgbClr val="000000"/>
                </a:solidFill>
                <a:latin typeface="+mn-lt"/>
                <a:ea typeface="Open Sans" charset="0"/>
                <a:cs typeface="Open Sans" charset="0"/>
              </a:rPr>
              <a:t>Data show that Massachusetts Black and Latinx students are more likely to be in the lowest income group with the lowest expected family contribution. </a:t>
            </a:r>
            <a:r>
              <a:rPr lang="en-US" sz="1200" b="1" spc="-30" dirty="0">
                <a:solidFill>
                  <a:srgbClr val="000000"/>
                </a:solidFill>
                <a:latin typeface="+mn-lt"/>
                <a:ea typeface="Open Sans" charset="0"/>
                <a:cs typeface="Open Sans" charset="0"/>
              </a:rPr>
              <a:t>If these trends continue as the Commonwealth’s population becomes more diverse, there may be a negative impacts to the economy.</a:t>
            </a:r>
            <a:endParaRPr kumimoji="0" lang="en-US" sz="1200" b="1" i="0" u="none" strike="noStrike" kern="1200" cap="none" spc="-30" normalizeH="0" baseline="0" noProof="0" dirty="0">
              <a:ln>
                <a:noFill/>
              </a:ln>
              <a:solidFill>
                <a:srgbClr val="000000"/>
              </a:solidFill>
              <a:effectLst/>
              <a:uLnTx/>
              <a:uFillTx/>
              <a:latin typeface="+mn-lt"/>
              <a:ea typeface="Open Sans" charset="0"/>
              <a:cs typeface="Open Sans" charset="0"/>
            </a:endParaRPr>
          </a:p>
        </p:txBody>
      </p:sp>
      <p:sp>
        <p:nvSpPr>
          <p:cNvPr id="15" name="Rectangle 14">
            <a:extLst>
              <a:ext uri="{FF2B5EF4-FFF2-40B4-BE49-F238E27FC236}">
                <a16:creationId xmlns:a16="http://schemas.microsoft.com/office/drawing/2014/main" id="{6FF285F9-6BA8-4A62-BB4E-FA8A5E58EF14}"/>
              </a:ext>
            </a:extLst>
          </p:cNvPr>
          <p:cNvSpPr/>
          <p:nvPr/>
        </p:nvSpPr>
        <p:spPr>
          <a:xfrm>
            <a:off x="6446205" y="4194961"/>
            <a:ext cx="2621595" cy="664797"/>
          </a:xfrm>
          <a:prstGeom prst="rect">
            <a:avLst/>
          </a:prstGeom>
        </p:spPr>
        <p:txBody>
          <a:bodyPr vert="horz" lIns="0" tIns="0" rIns="0" bIns="0" rtlCol="0">
            <a:noAutofit/>
          </a:bodyPr>
          <a:lstStyle/>
          <a:p>
            <a:pPr marL="0" marR="0" lvl="0" indent="0" algn="l" defTabSz="914400" rtl="0" eaLnBrk="1" fontAlgn="auto" latinLnBrk="0" hangingPunct="1">
              <a:lnSpc>
                <a:spcPct val="130000"/>
              </a:lnSpc>
              <a:spcBef>
                <a:spcPts val="1000"/>
              </a:spcBef>
              <a:spcAft>
                <a:spcPts val="0"/>
              </a:spcAft>
              <a:buClr>
                <a:srgbClr val="787878"/>
              </a:buClr>
              <a:buSzPct val="75000"/>
              <a:buFontTx/>
              <a:buNone/>
              <a:tabLst/>
              <a:defRPr/>
            </a:pPr>
            <a:r>
              <a:rPr lang="en-US" sz="1200" spc="-30" dirty="0">
                <a:solidFill>
                  <a:srgbClr val="000000"/>
                </a:solidFill>
                <a:latin typeface="+mn-lt"/>
                <a:ea typeface="Open Sans" charset="0"/>
                <a:cs typeface="Open Sans" charset="0"/>
              </a:rPr>
              <a:t>The Massachusetts public education system has the responsibility </a:t>
            </a:r>
            <a:r>
              <a:rPr lang="en-US" sz="1200" b="1" spc="-30" dirty="0">
                <a:solidFill>
                  <a:srgbClr val="000000"/>
                </a:solidFill>
                <a:latin typeface="+mn-lt"/>
                <a:ea typeface="Open Sans" charset="0"/>
                <a:cs typeface="Open Sans" charset="0"/>
              </a:rPr>
              <a:t>to create opportunities for social mobility and to educate the Commonwealth’s residents </a:t>
            </a:r>
            <a:r>
              <a:rPr lang="en-US" sz="1200" spc="-30" dirty="0">
                <a:solidFill>
                  <a:srgbClr val="000000"/>
                </a:solidFill>
                <a:latin typeface="+mn-lt"/>
                <a:ea typeface="Open Sans" charset="0"/>
                <a:cs typeface="Open Sans" charset="0"/>
              </a:rPr>
              <a:t>to enhance engagement in social and political systems.</a:t>
            </a:r>
            <a:endParaRPr kumimoji="0" lang="en-US" sz="1200" b="0" i="0" u="none" strike="noStrike" kern="1200" cap="none" spc="-30" normalizeH="0" baseline="0" noProof="0" dirty="0">
              <a:ln>
                <a:noFill/>
              </a:ln>
              <a:solidFill>
                <a:srgbClr val="000000"/>
              </a:solidFill>
              <a:effectLst/>
              <a:uLnTx/>
              <a:uFillTx/>
              <a:latin typeface="+mn-lt"/>
              <a:ea typeface="Open Sans" charset="0"/>
              <a:cs typeface="Open Sans" charset="0"/>
            </a:endParaRPr>
          </a:p>
        </p:txBody>
      </p:sp>
      <p:cxnSp>
        <p:nvCxnSpPr>
          <p:cNvPr id="18" name="Straight Connector 17">
            <a:extLst>
              <a:ext uri="{FF2B5EF4-FFF2-40B4-BE49-F238E27FC236}">
                <a16:creationId xmlns:a16="http://schemas.microsoft.com/office/drawing/2014/main" id="{D7EC89B5-C661-4494-8DE0-D0A79635CDCD}"/>
              </a:ext>
            </a:extLst>
          </p:cNvPr>
          <p:cNvCxnSpPr>
            <a:cxnSpLocks/>
          </p:cNvCxnSpPr>
          <p:nvPr/>
        </p:nvCxnSpPr>
        <p:spPr>
          <a:xfrm>
            <a:off x="3391590" y="4045695"/>
            <a:ext cx="2559193"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F910D699-584B-41AC-8DBF-AEBF8CA3076E}"/>
              </a:ext>
            </a:extLst>
          </p:cNvPr>
          <p:cNvCxnSpPr>
            <a:cxnSpLocks/>
          </p:cNvCxnSpPr>
          <p:nvPr/>
        </p:nvCxnSpPr>
        <p:spPr>
          <a:xfrm>
            <a:off x="6446205" y="4045695"/>
            <a:ext cx="2559193"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27596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B9D450F-B491-4C46-B5F9-CBC891D328BD}"/>
              </a:ext>
            </a:extLst>
          </p:cNvPr>
          <p:cNvSpPr>
            <a:spLocks noGrp="1"/>
          </p:cNvSpPr>
          <p:nvPr>
            <p:ph type="title"/>
          </p:nvPr>
        </p:nvSpPr>
        <p:spPr>
          <a:xfrm>
            <a:off x="287118" y="351712"/>
            <a:ext cx="8229600" cy="838200"/>
          </a:xfrm>
        </p:spPr>
        <p:txBody>
          <a:bodyPr/>
          <a:lstStyle/>
          <a:p>
            <a:r>
              <a:rPr lang="en-US" b="1">
                <a:solidFill>
                  <a:prstClr val="white"/>
                </a:solidFill>
                <a:latin typeface="Segoe UI"/>
              </a:rPr>
              <a:t>Rejuvenated Core Curriculum</a:t>
            </a:r>
            <a:br>
              <a:rPr lang="en-US" b="1"/>
            </a:br>
            <a:r>
              <a:rPr lang="en-US"/>
              <a:t>Recommendations</a:t>
            </a:r>
          </a:p>
        </p:txBody>
      </p:sp>
      <p:sp>
        <p:nvSpPr>
          <p:cNvPr id="13" name="Rectangle 12">
            <a:extLst>
              <a:ext uri="{FF2B5EF4-FFF2-40B4-BE49-F238E27FC236}">
                <a16:creationId xmlns:a16="http://schemas.microsoft.com/office/drawing/2014/main" id="{60E9588A-344E-4780-BEBA-603A7C4B5689}"/>
              </a:ext>
            </a:extLst>
          </p:cNvPr>
          <p:cNvSpPr/>
          <p:nvPr/>
        </p:nvSpPr>
        <p:spPr>
          <a:xfrm rot="10800000">
            <a:off x="-1" y="1873388"/>
            <a:ext cx="1613921" cy="822102"/>
          </a:xfrm>
          <a:prstGeom prst="rect">
            <a:avLst/>
          </a:prstGeom>
          <a:solidFill>
            <a:srgbClr val="DD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nvGrpSpPr>
          <p:cNvPr id="14" name="Group 13">
            <a:extLst>
              <a:ext uri="{FF2B5EF4-FFF2-40B4-BE49-F238E27FC236}">
                <a16:creationId xmlns:a16="http://schemas.microsoft.com/office/drawing/2014/main" id="{0F6CD1D6-7876-4B19-81DC-DB97C7DE27A0}"/>
              </a:ext>
            </a:extLst>
          </p:cNvPr>
          <p:cNvGrpSpPr/>
          <p:nvPr/>
        </p:nvGrpSpPr>
        <p:grpSpPr>
          <a:xfrm>
            <a:off x="1159387" y="1612900"/>
            <a:ext cx="6841613" cy="1059167"/>
            <a:chOff x="712330" y="1117960"/>
            <a:chExt cx="4240669" cy="872858"/>
          </a:xfrm>
          <a:solidFill>
            <a:srgbClr val="FFC627"/>
          </a:solidFill>
        </p:grpSpPr>
        <p:sp>
          <p:nvSpPr>
            <p:cNvPr id="15" name="Pentagon 6">
              <a:extLst>
                <a:ext uri="{FF2B5EF4-FFF2-40B4-BE49-F238E27FC236}">
                  <a16:creationId xmlns:a16="http://schemas.microsoft.com/office/drawing/2014/main" id="{50A0E4E5-15A7-452E-BCD3-9A0A832F5D03}"/>
                </a:ext>
              </a:extLst>
            </p:cNvPr>
            <p:cNvSpPr/>
            <p:nvPr/>
          </p:nvSpPr>
          <p:spPr>
            <a:xfrm rot="10800000" flipH="1">
              <a:off x="712330" y="1117960"/>
              <a:ext cx="4240669" cy="677493"/>
            </a:xfrm>
            <a:prstGeom prst="homePlat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16" name="Right Triangle 15">
              <a:extLst>
                <a:ext uri="{FF2B5EF4-FFF2-40B4-BE49-F238E27FC236}">
                  <a16:creationId xmlns:a16="http://schemas.microsoft.com/office/drawing/2014/main" id="{E070C09C-767D-44A9-90C7-64A97D0EF884}"/>
                </a:ext>
              </a:extLst>
            </p:cNvPr>
            <p:cNvSpPr/>
            <p:nvPr/>
          </p:nvSpPr>
          <p:spPr>
            <a:xfrm rot="10800000">
              <a:off x="712330" y="1788667"/>
              <a:ext cx="288033" cy="202151"/>
            </a:xfrm>
            <a:prstGeom prst="rtTriangle">
              <a:avLst/>
            </a:prstGeom>
            <a:solidFill>
              <a:srgbClr val="936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sp>
        <p:nvSpPr>
          <p:cNvPr id="17" name="Rectangle 16">
            <a:extLst>
              <a:ext uri="{FF2B5EF4-FFF2-40B4-BE49-F238E27FC236}">
                <a16:creationId xmlns:a16="http://schemas.microsoft.com/office/drawing/2014/main" id="{DF30E1B5-B89D-4289-A392-B9DA6106CC41}"/>
              </a:ext>
            </a:extLst>
          </p:cNvPr>
          <p:cNvSpPr/>
          <p:nvPr/>
        </p:nvSpPr>
        <p:spPr>
          <a:xfrm rot="10800000">
            <a:off x="0" y="3042961"/>
            <a:ext cx="1613921" cy="903324"/>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18" name="Pentagon 10">
            <a:extLst>
              <a:ext uri="{FF2B5EF4-FFF2-40B4-BE49-F238E27FC236}">
                <a16:creationId xmlns:a16="http://schemas.microsoft.com/office/drawing/2014/main" id="{5638DFBA-B769-438A-955B-0A7E2929EA7B}"/>
              </a:ext>
            </a:extLst>
          </p:cNvPr>
          <p:cNvSpPr/>
          <p:nvPr/>
        </p:nvSpPr>
        <p:spPr>
          <a:xfrm rot="10800000" flipH="1">
            <a:off x="1159389" y="2782475"/>
            <a:ext cx="6841611" cy="903324"/>
          </a:xfrm>
          <a:prstGeom prst="homePlat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19" name="Right Triangle 18">
            <a:extLst>
              <a:ext uri="{FF2B5EF4-FFF2-40B4-BE49-F238E27FC236}">
                <a16:creationId xmlns:a16="http://schemas.microsoft.com/office/drawing/2014/main" id="{B8B30805-B869-4C15-B3CC-C3B634AF7ED3}"/>
              </a:ext>
            </a:extLst>
          </p:cNvPr>
          <p:cNvSpPr/>
          <p:nvPr/>
        </p:nvSpPr>
        <p:spPr>
          <a:xfrm rot="10800000">
            <a:off x="1130357" y="3679334"/>
            <a:ext cx="464693" cy="269535"/>
          </a:xfrm>
          <a:prstGeom prst="r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20" name="Rectangle 19">
            <a:extLst>
              <a:ext uri="{FF2B5EF4-FFF2-40B4-BE49-F238E27FC236}">
                <a16:creationId xmlns:a16="http://schemas.microsoft.com/office/drawing/2014/main" id="{22100786-9B6D-4720-A5A3-327A74304D70}"/>
              </a:ext>
            </a:extLst>
          </p:cNvPr>
          <p:cNvSpPr/>
          <p:nvPr/>
        </p:nvSpPr>
        <p:spPr>
          <a:xfrm rot="10800000">
            <a:off x="-1" y="4316376"/>
            <a:ext cx="1613921" cy="874259"/>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nvGrpSpPr>
          <p:cNvPr id="21" name="Group 20">
            <a:extLst>
              <a:ext uri="{FF2B5EF4-FFF2-40B4-BE49-F238E27FC236}">
                <a16:creationId xmlns:a16="http://schemas.microsoft.com/office/drawing/2014/main" id="{0C078520-59A0-482B-8153-0CD25F74020A}"/>
              </a:ext>
            </a:extLst>
          </p:cNvPr>
          <p:cNvGrpSpPr/>
          <p:nvPr/>
        </p:nvGrpSpPr>
        <p:grpSpPr>
          <a:xfrm>
            <a:off x="1159387" y="4055892"/>
            <a:ext cx="6841613" cy="1126366"/>
            <a:chOff x="712330" y="2951882"/>
            <a:chExt cx="4240669" cy="872858"/>
          </a:xfrm>
        </p:grpSpPr>
        <p:sp>
          <p:nvSpPr>
            <p:cNvPr id="22" name="Pentagon 14">
              <a:extLst>
                <a:ext uri="{FF2B5EF4-FFF2-40B4-BE49-F238E27FC236}">
                  <a16:creationId xmlns:a16="http://schemas.microsoft.com/office/drawing/2014/main" id="{D80C7A67-BF97-4051-9BBE-943601A073F6}"/>
                </a:ext>
              </a:extLst>
            </p:cNvPr>
            <p:cNvSpPr/>
            <p:nvPr/>
          </p:nvSpPr>
          <p:spPr>
            <a:xfrm rot="10800000" flipH="1">
              <a:off x="712331" y="2951882"/>
              <a:ext cx="4240668" cy="677493"/>
            </a:xfrm>
            <a:prstGeom prst="homePlat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23" name="Right Triangle 22">
              <a:extLst>
                <a:ext uri="{FF2B5EF4-FFF2-40B4-BE49-F238E27FC236}">
                  <a16:creationId xmlns:a16="http://schemas.microsoft.com/office/drawing/2014/main" id="{6E318CED-1087-4E9D-B5D5-CFC77E1539ED}"/>
                </a:ext>
              </a:extLst>
            </p:cNvPr>
            <p:cNvSpPr/>
            <p:nvPr/>
          </p:nvSpPr>
          <p:spPr>
            <a:xfrm rot="10800000">
              <a:off x="712330" y="3622589"/>
              <a:ext cx="288033" cy="202151"/>
            </a:xfrm>
            <a:prstGeom prst="r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sp>
        <p:nvSpPr>
          <p:cNvPr id="24" name="TextBox 23">
            <a:extLst>
              <a:ext uri="{FF2B5EF4-FFF2-40B4-BE49-F238E27FC236}">
                <a16:creationId xmlns:a16="http://schemas.microsoft.com/office/drawing/2014/main" id="{D3207137-662D-4938-BD87-AAF61DE37AB4}"/>
              </a:ext>
            </a:extLst>
          </p:cNvPr>
          <p:cNvSpPr txBox="1"/>
          <p:nvPr/>
        </p:nvSpPr>
        <p:spPr>
          <a:xfrm>
            <a:off x="1391733" y="1691867"/>
            <a:ext cx="6282696" cy="692497"/>
          </a:xfrm>
          <a:prstGeom prst="rect">
            <a:avLst/>
          </a:prstGeom>
          <a:noFill/>
        </p:spPr>
        <p:txBody>
          <a:bodyPr wrap="square" lIns="0" tIns="0" rIns="0" bIns="0" rtlCol="0">
            <a:spAutoFit/>
          </a:bodyPr>
          <a:lstStyle/>
          <a:p>
            <a:pPr eaLnBrk="0" hangingPunct="0"/>
            <a:r>
              <a:rPr lang="en-US" altLang="en-US" sz="1500" dirty="0">
                <a:latin typeface="+mn-lt"/>
              </a:rPr>
              <a:t>Create and charge a broadly inclusive working group with the examination and re-design of the core curriculum while maintaining the benefits of the </a:t>
            </a:r>
            <a:r>
              <a:rPr lang="en-US" altLang="en-US" sz="1500" dirty="0" err="1">
                <a:latin typeface="+mn-lt"/>
              </a:rPr>
              <a:t>MassTransfer</a:t>
            </a:r>
            <a:r>
              <a:rPr lang="en-US" altLang="en-US" sz="1500" dirty="0">
                <a:latin typeface="+mn-lt"/>
              </a:rPr>
              <a:t> General Education Foundation.</a:t>
            </a:r>
            <a:endParaRPr lang="en-US" altLang="en-US" sz="1500" dirty="0">
              <a:latin typeface="+mn-lt"/>
              <a:ea typeface="Calibri" panose="020F0502020204030204" pitchFamily="34" charset="0"/>
            </a:endParaRPr>
          </a:p>
        </p:txBody>
      </p:sp>
      <p:sp>
        <p:nvSpPr>
          <p:cNvPr id="25" name="TextBox 24">
            <a:extLst>
              <a:ext uri="{FF2B5EF4-FFF2-40B4-BE49-F238E27FC236}">
                <a16:creationId xmlns:a16="http://schemas.microsoft.com/office/drawing/2014/main" id="{F4FF8D8A-81CC-4BC1-81F7-EBBDC847E3B5}"/>
              </a:ext>
            </a:extLst>
          </p:cNvPr>
          <p:cNvSpPr txBox="1"/>
          <p:nvPr/>
        </p:nvSpPr>
        <p:spPr>
          <a:xfrm>
            <a:off x="1376837" y="2986704"/>
            <a:ext cx="6172201" cy="461665"/>
          </a:xfrm>
          <a:prstGeom prst="rect">
            <a:avLst/>
          </a:prstGeom>
          <a:noFill/>
        </p:spPr>
        <p:txBody>
          <a:bodyPr wrap="square" lIns="0" tIns="0" rIns="0" bIns="0" rtlCol="0">
            <a:spAutoFit/>
          </a:bodyPr>
          <a:lstStyle/>
          <a:p>
            <a:pPr>
              <a:spcBef>
                <a:spcPct val="20000"/>
              </a:spcBef>
              <a:defRPr/>
            </a:pPr>
            <a:r>
              <a:rPr lang="en-US" sz="1500" dirty="0">
                <a:latin typeface="+mn-lt"/>
              </a:rPr>
              <a:t>Create a Core Curriculum framework that is outcomes-driven rather than content-driven while still allowing for individual institutional flexibility.</a:t>
            </a:r>
          </a:p>
        </p:txBody>
      </p:sp>
      <p:sp>
        <p:nvSpPr>
          <p:cNvPr id="26" name="TextBox 25">
            <a:extLst>
              <a:ext uri="{FF2B5EF4-FFF2-40B4-BE49-F238E27FC236}">
                <a16:creationId xmlns:a16="http://schemas.microsoft.com/office/drawing/2014/main" id="{43BC59FB-D3C7-477B-9348-D3C8813AE0E6}"/>
              </a:ext>
            </a:extLst>
          </p:cNvPr>
          <p:cNvSpPr txBox="1"/>
          <p:nvPr/>
        </p:nvSpPr>
        <p:spPr>
          <a:xfrm>
            <a:off x="1404780" y="4294451"/>
            <a:ext cx="5923465" cy="461665"/>
          </a:xfrm>
          <a:prstGeom prst="rect">
            <a:avLst/>
          </a:prstGeom>
          <a:noFill/>
        </p:spPr>
        <p:txBody>
          <a:bodyPr wrap="square" lIns="0" tIns="0" rIns="0" bIns="0" rtlCol="0">
            <a:spAutoFit/>
          </a:bodyPr>
          <a:lstStyle/>
          <a:p>
            <a:pPr lvl="0"/>
            <a:r>
              <a:rPr lang="en-US" sz="1500" dirty="0">
                <a:latin typeface="+mn-lt"/>
              </a:rPr>
              <a:t>Integrate racial justice education principles into the core curriculum framework.</a:t>
            </a:r>
          </a:p>
        </p:txBody>
      </p:sp>
      <p:sp>
        <p:nvSpPr>
          <p:cNvPr id="27" name="TextBox 26">
            <a:extLst>
              <a:ext uri="{FF2B5EF4-FFF2-40B4-BE49-F238E27FC236}">
                <a16:creationId xmlns:a16="http://schemas.microsoft.com/office/drawing/2014/main" id="{F3EEDE1D-C701-41CB-9D39-E9C54BCF815A}"/>
              </a:ext>
            </a:extLst>
          </p:cNvPr>
          <p:cNvSpPr txBox="1"/>
          <p:nvPr/>
        </p:nvSpPr>
        <p:spPr>
          <a:xfrm>
            <a:off x="441284" y="4426360"/>
            <a:ext cx="464694" cy="646331"/>
          </a:xfrm>
          <a:prstGeom prst="rect">
            <a:avLst/>
          </a:prstGeom>
          <a:noFill/>
        </p:spPr>
        <p:txBody>
          <a:bodyPr wrap="square" rtlCol="0">
            <a:spAutoFit/>
          </a:bodyPr>
          <a:lstStyle/>
          <a:p>
            <a:r>
              <a:rPr lang="en-US" sz="3600">
                <a:latin typeface="+mj-lt"/>
              </a:rPr>
              <a:t>3</a:t>
            </a:r>
            <a:endParaRPr lang="en-US">
              <a:latin typeface="+mj-lt"/>
            </a:endParaRPr>
          </a:p>
        </p:txBody>
      </p:sp>
      <p:sp>
        <p:nvSpPr>
          <p:cNvPr id="28" name="TextBox 27">
            <a:extLst>
              <a:ext uri="{FF2B5EF4-FFF2-40B4-BE49-F238E27FC236}">
                <a16:creationId xmlns:a16="http://schemas.microsoft.com/office/drawing/2014/main" id="{BC86E5C4-3E00-4C6D-BEA6-C971F60901A8}"/>
              </a:ext>
            </a:extLst>
          </p:cNvPr>
          <p:cNvSpPr txBox="1"/>
          <p:nvPr/>
        </p:nvSpPr>
        <p:spPr>
          <a:xfrm>
            <a:off x="440571" y="1956580"/>
            <a:ext cx="464694" cy="646331"/>
          </a:xfrm>
          <a:prstGeom prst="rect">
            <a:avLst/>
          </a:prstGeom>
          <a:noFill/>
        </p:spPr>
        <p:txBody>
          <a:bodyPr wrap="square" rtlCol="0">
            <a:spAutoFit/>
          </a:bodyPr>
          <a:lstStyle/>
          <a:p>
            <a:r>
              <a:rPr lang="en-US" sz="3600">
                <a:latin typeface="+mj-lt"/>
              </a:rPr>
              <a:t>1</a:t>
            </a:r>
            <a:endParaRPr lang="en-US">
              <a:latin typeface="+mj-lt"/>
            </a:endParaRPr>
          </a:p>
        </p:txBody>
      </p:sp>
      <p:sp>
        <p:nvSpPr>
          <p:cNvPr id="29" name="TextBox 28">
            <a:extLst>
              <a:ext uri="{FF2B5EF4-FFF2-40B4-BE49-F238E27FC236}">
                <a16:creationId xmlns:a16="http://schemas.microsoft.com/office/drawing/2014/main" id="{F49A2A05-B37D-4321-BFB6-2663435A21F7}"/>
              </a:ext>
            </a:extLst>
          </p:cNvPr>
          <p:cNvSpPr txBox="1"/>
          <p:nvPr/>
        </p:nvSpPr>
        <p:spPr>
          <a:xfrm>
            <a:off x="432736" y="3177887"/>
            <a:ext cx="464694" cy="646331"/>
          </a:xfrm>
          <a:prstGeom prst="rect">
            <a:avLst/>
          </a:prstGeom>
          <a:noFill/>
        </p:spPr>
        <p:txBody>
          <a:bodyPr wrap="square" rtlCol="0">
            <a:spAutoFit/>
          </a:bodyPr>
          <a:lstStyle/>
          <a:p>
            <a:r>
              <a:rPr lang="en-US" sz="3600">
                <a:latin typeface="+mj-lt"/>
              </a:rPr>
              <a:t>2</a:t>
            </a:r>
            <a:endParaRPr lang="en-US">
              <a:latin typeface="+mj-lt"/>
            </a:endParaRPr>
          </a:p>
        </p:txBody>
      </p:sp>
      <p:sp>
        <p:nvSpPr>
          <p:cNvPr id="30" name="Oval 29">
            <a:extLst>
              <a:ext uri="{FF2B5EF4-FFF2-40B4-BE49-F238E27FC236}">
                <a16:creationId xmlns:a16="http://schemas.microsoft.com/office/drawing/2014/main" id="{36EACCBE-C249-46F4-A2F4-EF2E5B437330}"/>
              </a:ext>
            </a:extLst>
          </p:cNvPr>
          <p:cNvSpPr/>
          <p:nvPr/>
        </p:nvSpPr>
        <p:spPr>
          <a:xfrm>
            <a:off x="377191" y="2019258"/>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FB69D701-8E83-41D3-81FE-010864E82A29}"/>
              </a:ext>
            </a:extLst>
          </p:cNvPr>
          <p:cNvSpPr/>
          <p:nvPr/>
        </p:nvSpPr>
        <p:spPr>
          <a:xfrm>
            <a:off x="367679" y="3217537"/>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BA808A1E-B9E7-42E8-917B-E33DD5D8683A}"/>
              </a:ext>
            </a:extLst>
          </p:cNvPr>
          <p:cNvSpPr/>
          <p:nvPr/>
        </p:nvSpPr>
        <p:spPr>
          <a:xfrm>
            <a:off x="376078" y="4457700"/>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A58D8982-DD7B-4594-85C6-F7A18C1778DC}"/>
              </a:ext>
            </a:extLst>
          </p:cNvPr>
          <p:cNvSpPr/>
          <p:nvPr/>
        </p:nvSpPr>
        <p:spPr>
          <a:xfrm rot="10800000">
            <a:off x="-18871" y="5557453"/>
            <a:ext cx="1613921" cy="903324"/>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37" name="Pentagon 10">
            <a:extLst>
              <a:ext uri="{FF2B5EF4-FFF2-40B4-BE49-F238E27FC236}">
                <a16:creationId xmlns:a16="http://schemas.microsoft.com/office/drawing/2014/main" id="{F61718F0-CBD5-4FCB-A612-20B0C556A3E1}"/>
              </a:ext>
            </a:extLst>
          </p:cNvPr>
          <p:cNvSpPr/>
          <p:nvPr/>
        </p:nvSpPr>
        <p:spPr>
          <a:xfrm rot="10800000" flipH="1">
            <a:off x="1140518" y="5296967"/>
            <a:ext cx="6841611" cy="903324"/>
          </a:xfrm>
          <a:prstGeom prst="homePlat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38" name="Right Triangle 37">
            <a:extLst>
              <a:ext uri="{FF2B5EF4-FFF2-40B4-BE49-F238E27FC236}">
                <a16:creationId xmlns:a16="http://schemas.microsoft.com/office/drawing/2014/main" id="{707ECD9A-1ABB-48C6-AA2E-BD742E98A1FE}"/>
              </a:ext>
            </a:extLst>
          </p:cNvPr>
          <p:cNvSpPr/>
          <p:nvPr/>
        </p:nvSpPr>
        <p:spPr>
          <a:xfrm rot="10800000">
            <a:off x="1122503" y="6193826"/>
            <a:ext cx="464693" cy="269535"/>
          </a:xfrm>
          <a:prstGeom prst="r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39" name="TextBox 38">
            <a:extLst>
              <a:ext uri="{FF2B5EF4-FFF2-40B4-BE49-F238E27FC236}">
                <a16:creationId xmlns:a16="http://schemas.microsoft.com/office/drawing/2014/main" id="{514205E6-BC28-4B40-B053-ECE4BE810918}"/>
              </a:ext>
            </a:extLst>
          </p:cNvPr>
          <p:cNvSpPr txBox="1"/>
          <p:nvPr/>
        </p:nvSpPr>
        <p:spPr>
          <a:xfrm>
            <a:off x="1352180" y="5373587"/>
            <a:ext cx="6172201" cy="692497"/>
          </a:xfrm>
          <a:prstGeom prst="rect">
            <a:avLst/>
          </a:prstGeom>
          <a:noFill/>
        </p:spPr>
        <p:txBody>
          <a:bodyPr wrap="square" lIns="0" tIns="0" rIns="0" bIns="0" rtlCol="0">
            <a:spAutoFit/>
          </a:bodyPr>
          <a:lstStyle/>
          <a:p>
            <a:pPr>
              <a:spcBef>
                <a:spcPct val="20000"/>
              </a:spcBef>
              <a:defRPr/>
            </a:pPr>
            <a:r>
              <a:rPr lang="en-US" sz="1500" dirty="0">
                <a:latin typeface="+mn-lt"/>
              </a:rPr>
              <a:t>Integrate racial justice learning outcomes throughout the curriculum and co-curriculum, woven into each institution’s mission and mapped onto disciplinary and institutional learning outcomes.</a:t>
            </a:r>
          </a:p>
        </p:txBody>
      </p:sp>
      <p:sp>
        <p:nvSpPr>
          <p:cNvPr id="40" name="TextBox 39">
            <a:extLst>
              <a:ext uri="{FF2B5EF4-FFF2-40B4-BE49-F238E27FC236}">
                <a16:creationId xmlns:a16="http://schemas.microsoft.com/office/drawing/2014/main" id="{6FFE9B19-220D-4F91-A6B7-3D490DF8BCEC}"/>
              </a:ext>
            </a:extLst>
          </p:cNvPr>
          <p:cNvSpPr txBox="1"/>
          <p:nvPr/>
        </p:nvSpPr>
        <p:spPr>
          <a:xfrm>
            <a:off x="441135" y="5680185"/>
            <a:ext cx="464694" cy="646331"/>
          </a:xfrm>
          <a:prstGeom prst="rect">
            <a:avLst/>
          </a:prstGeom>
          <a:noFill/>
        </p:spPr>
        <p:txBody>
          <a:bodyPr wrap="square" rtlCol="0">
            <a:spAutoFit/>
          </a:bodyPr>
          <a:lstStyle/>
          <a:p>
            <a:r>
              <a:rPr lang="en-US" sz="3600">
                <a:latin typeface="+mj-lt"/>
              </a:rPr>
              <a:t>4</a:t>
            </a:r>
            <a:endParaRPr lang="en-US">
              <a:latin typeface="+mj-lt"/>
            </a:endParaRPr>
          </a:p>
        </p:txBody>
      </p:sp>
      <p:sp>
        <p:nvSpPr>
          <p:cNvPr id="41" name="Oval 40">
            <a:extLst>
              <a:ext uri="{FF2B5EF4-FFF2-40B4-BE49-F238E27FC236}">
                <a16:creationId xmlns:a16="http://schemas.microsoft.com/office/drawing/2014/main" id="{4B78C3C2-FC17-4BDA-B8A9-B17ED7DA04A2}"/>
              </a:ext>
            </a:extLst>
          </p:cNvPr>
          <p:cNvSpPr/>
          <p:nvPr/>
        </p:nvSpPr>
        <p:spPr>
          <a:xfrm>
            <a:off x="376078" y="5719835"/>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CDF01F82-F7D7-4C61-ADFC-4F71F7439275}"/>
              </a:ext>
            </a:extLst>
          </p:cNvPr>
          <p:cNvSpPr/>
          <p:nvPr/>
        </p:nvSpPr>
        <p:spPr>
          <a:xfrm>
            <a:off x="61700" y="1914395"/>
            <a:ext cx="267143" cy="2474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D2E024F7-6153-441E-A596-6F03BC1A8F76}"/>
              </a:ext>
            </a:extLst>
          </p:cNvPr>
          <p:cNvSpPr/>
          <p:nvPr/>
        </p:nvSpPr>
        <p:spPr>
          <a:xfrm>
            <a:off x="61700" y="3093816"/>
            <a:ext cx="267143" cy="2474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a:extLst>
              <a:ext uri="{FF2B5EF4-FFF2-40B4-BE49-F238E27FC236}">
                <a16:creationId xmlns:a16="http://schemas.microsoft.com/office/drawing/2014/main" id="{39AA076F-F50B-4942-A9F5-ED82137793C5}"/>
              </a:ext>
            </a:extLst>
          </p:cNvPr>
          <p:cNvSpPr/>
          <p:nvPr/>
        </p:nvSpPr>
        <p:spPr>
          <a:xfrm>
            <a:off x="61699" y="4367031"/>
            <a:ext cx="267143" cy="2474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Isosceles Triangle 57">
            <a:extLst>
              <a:ext uri="{FF2B5EF4-FFF2-40B4-BE49-F238E27FC236}">
                <a16:creationId xmlns:a16="http://schemas.microsoft.com/office/drawing/2014/main" id="{32279C65-8BBC-4563-95D1-860E279C1757}"/>
              </a:ext>
            </a:extLst>
          </p:cNvPr>
          <p:cNvSpPr/>
          <p:nvPr/>
        </p:nvSpPr>
        <p:spPr>
          <a:xfrm>
            <a:off x="18792" y="5595652"/>
            <a:ext cx="316512" cy="24836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2" name="Group 41">
            <a:extLst>
              <a:ext uri="{FF2B5EF4-FFF2-40B4-BE49-F238E27FC236}">
                <a16:creationId xmlns:a16="http://schemas.microsoft.com/office/drawing/2014/main" id="{58EC0551-C23F-4563-A5E3-A70693C7A916}"/>
              </a:ext>
            </a:extLst>
          </p:cNvPr>
          <p:cNvGrpSpPr/>
          <p:nvPr/>
        </p:nvGrpSpPr>
        <p:grpSpPr>
          <a:xfrm>
            <a:off x="1795514" y="6297806"/>
            <a:ext cx="5552972" cy="513808"/>
            <a:chOff x="1765206" y="6297806"/>
            <a:chExt cx="5552972" cy="513808"/>
          </a:xfrm>
        </p:grpSpPr>
        <p:sp>
          <p:nvSpPr>
            <p:cNvPr id="43" name="Star: 5 Points 42">
              <a:extLst>
                <a:ext uri="{FF2B5EF4-FFF2-40B4-BE49-F238E27FC236}">
                  <a16:creationId xmlns:a16="http://schemas.microsoft.com/office/drawing/2014/main" id="{EDFB1AE2-3ABE-4A52-A1A4-8AC28C3D5D7E}"/>
                </a:ext>
              </a:extLst>
            </p:cNvPr>
            <p:cNvSpPr/>
            <p:nvPr/>
          </p:nvSpPr>
          <p:spPr>
            <a:xfrm>
              <a:off x="4216672" y="6601667"/>
              <a:ext cx="130550" cy="126823"/>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a:extLst>
                <a:ext uri="{FF2B5EF4-FFF2-40B4-BE49-F238E27FC236}">
                  <a16:creationId xmlns:a16="http://schemas.microsoft.com/office/drawing/2014/main" id="{8891BCEA-DDA4-46A5-94D8-5D575A71DD9C}"/>
                </a:ext>
              </a:extLst>
            </p:cNvPr>
            <p:cNvSpPr txBox="1"/>
            <p:nvPr/>
          </p:nvSpPr>
          <p:spPr>
            <a:xfrm>
              <a:off x="2010071" y="6546709"/>
              <a:ext cx="2168320" cy="261610"/>
            </a:xfrm>
            <a:prstGeom prst="rect">
              <a:avLst/>
            </a:prstGeom>
            <a:noFill/>
          </p:spPr>
          <p:txBody>
            <a:bodyPr wrap="square" rtlCol="0">
              <a:spAutoFit/>
            </a:bodyPr>
            <a:lstStyle/>
            <a:p>
              <a:r>
                <a:rPr lang="en-US" sz="1100">
                  <a:latin typeface="+mn-lt"/>
                </a:rPr>
                <a:t>= DHE/Institution Collaboration</a:t>
              </a:r>
            </a:p>
          </p:txBody>
        </p:sp>
        <p:sp>
          <p:nvSpPr>
            <p:cNvPr id="45" name="TextBox 44">
              <a:extLst>
                <a:ext uri="{FF2B5EF4-FFF2-40B4-BE49-F238E27FC236}">
                  <a16:creationId xmlns:a16="http://schemas.microsoft.com/office/drawing/2014/main" id="{59573848-3F88-44F1-B0B1-14871C5C6213}"/>
                </a:ext>
              </a:extLst>
            </p:cNvPr>
            <p:cNvSpPr txBox="1"/>
            <p:nvPr/>
          </p:nvSpPr>
          <p:spPr>
            <a:xfrm>
              <a:off x="4289775" y="6546709"/>
              <a:ext cx="1213377" cy="261610"/>
            </a:xfrm>
            <a:prstGeom prst="rect">
              <a:avLst/>
            </a:prstGeom>
            <a:noFill/>
          </p:spPr>
          <p:txBody>
            <a:bodyPr wrap="square" rtlCol="0">
              <a:spAutoFit/>
            </a:bodyPr>
            <a:lstStyle/>
            <a:p>
              <a:r>
                <a:rPr lang="en-US" sz="1100">
                  <a:latin typeface="+mn-lt"/>
                </a:rPr>
                <a:t>= DHE/BHE Led</a:t>
              </a:r>
            </a:p>
          </p:txBody>
        </p:sp>
        <p:sp>
          <p:nvSpPr>
            <p:cNvPr id="50" name="TextBox 49">
              <a:extLst>
                <a:ext uri="{FF2B5EF4-FFF2-40B4-BE49-F238E27FC236}">
                  <a16:creationId xmlns:a16="http://schemas.microsoft.com/office/drawing/2014/main" id="{A3AB6652-B5C9-45F2-AC67-9E22DF1045DA}"/>
                </a:ext>
              </a:extLst>
            </p:cNvPr>
            <p:cNvSpPr txBox="1"/>
            <p:nvPr/>
          </p:nvSpPr>
          <p:spPr>
            <a:xfrm>
              <a:off x="5623381" y="6525308"/>
              <a:ext cx="1694797" cy="261610"/>
            </a:xfrm>
            <a:prstGeom prst="rect">
              <a:avLst/>
            </a:prstGeom>
            <a:noFill/>
          </p:spPr>
          <p:txBody>
            <a:bodyPr wrap="square" rtlCol="0">
              <a:spAutoFit/>
            </a:bodyPr>
            <a:lstStyle/>
            <a:p>
              <a:r>
                <a:rPr lang="en-US" sz="1100">
                  <a:latin typeface="+mn-lt"/>
                </a:rPr>
                <a:t>= Individual Institutions</a:t>
              </a:r>
            </a:p>
          </p:txBody>
        </p:sp>
        <p:sp>
          <p:nvSpPr>
            <p:cNvPr id="51" name="Rectangle 50">
              <a:extLst>
                <a:ext uri="{FF2B5EF4-FFF2-40B4-BE49-F238E27FC236}">
                  <a16:creationId xmlns:a16="http://schemas.microsoft.com/office/drawing/2014/main" id="{86F19816-2F6E-4A17-B6CB-899FE1CEF211}"/>
                </a:ext>
              </a:extLst>
            </p:cNvPr>
            <p:cNvSpPr/>
            <p:nvPr/>
          </p:nvSpPr>
          <p:spPr>
            <a:xfrm>
              <a:off x="1900978" y="6605069"/>
              <a:ext cx="154014" cy="1419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Isosceles Triangle 51">
              <a:extLst>
                <a:ext uri="{FF2B5EF4-FFF2-40B4-BE49-F238E27FC236}">
                  <a16:creationId xmlns:a16="http://schemas.microsoft.com/office/drawing/2014/main" id="{EBED7A87-75BE-41C9-879F-4EE4A4A9650F}"/>
                </a:ext>
              </a:extLst>
            </p:cNvPr>
            <p:cNvSpPr/>
            <p:nvPr/>
          </p:nvSpPr>
          <p:spPr>
            <a:xfrm>
              <a:off x="5514289" y="6565187"/>
              <a:ext cx="184248" cy="18185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a:extLst>
                <a:ext uri="{FF2B5EF4-FFF2-40B4-BE49-F238E27FC236}">
                  <a16:creationId xmlns:a16="http://schemas.microsoft.com/office/drawing/2014/main" id="{0EBE38AA-7D58-4D2D-BF3D-EB36B33E1BE6}"/>
                </a:ext>
              </a:extLst>
            </p:cNvPr>
            <p:cNvSpPr/>
            <p:nvPr/>
          </p:nvSpPr>
          <p:spPr>
            <a:xfrm>
              <a:off x="1765206" y="6408438"/>
              <a:ext cx="5552972" cy="403176"/>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Box 59">
              <a:extLst>
                <a:ext uri="{FF2B5EF4-FFF2-40B4-BE49-F238E27FC236}">
                  <a16:creationId xmlns:a16="http://schemas.microsoft.com/office/drawing/2014/main" id="{CF5FBFE2-CD9C-4281-B0D2-1EDB4F484BFF}"/>
                </a:ext>
              </a:extLst>
            </p:cNvPr>
            <p:cNvSpPr txBox="1"/>
            <p:nvPr/>
          </p:nvSpPr>
          <p:spPr>
            <a:xfrm>
              <a:off x="3701873" y="6297806"/>
              <a:ext cx="1737260" cy="261610"/>
            </a:xfrm>
            <a:prstGeom prst="rect">
              <a:avLst/>
            </a:prstGeom>
            <a:solidFill>
              <a:schemeClr val="bg1"/>
            </a:solidFill>
          </p:spPr>
          <p:txBody>
            <a:bodyPr wrap="square" rtlCol="0">
              <a:spAutoFit/>
            </a:bodyPr>
            <a:lstStyle/>
            <a:p>
              <a:r>
                <a:rPr lang="en-US" sz="1100" b="1">
                  <a:latin typeface="+mn-lt"/>
                </a:rPr>
                <a:t>Recommended Owners</a:t>
              </a:r>
            </a:p>
          </p:txBody>
        </p:sp>
      </p:grpSp>
    </p:spTree>
    <p:extLst>
      <p:ext uri="{BB962C8B-B14F-4D97-AF65-F5344CB8AC3E}">
        <p14:creationId xmlns:p14="http://schemas.microsoft.com/office/powerpoint/2010/main" val="12510212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B9D450F-B491-4C46-B5F9-CBC891D328BD}"/>
              </a:ext>
            </a:extLst>
          </p:cNvPr>
          <p:cNvSpPr>
            <a:spLocks noGrp="1"/>
          </p:cNvSpPr>
          <p:nvPr>
            <p:ph type="title"/>
          </p:nvPr>
        </p:nvSpPr>
        <p:spPr>
          <a:xfrm>
            <a:off x="287118" y="351712"/>
            <a:ext cx="8229600" cy="838200"/>
          </a:xfrm>
        </p:spPr>
        <p:txBody>
          <a:bodyPr/>
          <a:lstStyle/>
          <a:p>
            <a:r>
              <a:rPr lang="en-US" b="1">
                <a:solidFill>
                  <a:prstClr val="white"/>
                </a:solidFill>
                <a:latin typeface="Segoe UI"/>
              </a:rPr>
              <a:t>Majors, Minors, and Certificate Programs </a:t>
            </a:r>
            <a:r>
              <a:rPr lang="en-US"/>
              <a:t>Recommendations</a:t>
            </a:r>
          </a:p>
        </p:txBody>
      </p:sp>
      <p:sp>
        <p:nvSpPr>
          <p:cNvPr id="35" name="Rectangle 34">
            <a:extLst>
              <a:ext uri="{FF2B5EF4-FFF2-40B4-BE49-F238E27FC236}">
                <a16:creationId xmlns:a16="http://schemas.microsoft.com/office/drawing/2014/main" id="{567509ED-C452-4AAA-BAF0-A2B1C0DB2816}"/>
              </a:ext>
            </a:extLst>
          </p:cNvPr>
          <p:cNvSpPr/>
          <p:nvPr/>
        </p:nvSpPr>
        <p:spPr>
          <a:xfrm rot="10800000">
            <a:off x="-1" y="1763218"/>
            <a:ext cx="1613921" cy="822102"/>
          </a:xfrm>
          <a:prstGeom prst="rect">
            <a:avLst/>
          </a:prstGeom>
          <a:solidFill>
            <a:srgbClr val="DD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nvGrpSpPr>
          <p:cNvPr id="36" name="Group 35">
            <a:extLst>
              <a:ext uri="{FF2B5EF4-FFF2-40B4-BE49-F238E27FC236}">
                <a16:creationId xmlns:a16="http://schemas.microsoft.com/office/drawing/2014/main" id="{BFA215A0-3FF4-4ADC-8419-C2AAF09186A3}"/>
              </a:ext>
            </a:extLst>
          </p:cNvPr>
          <p:cNvGrpSpPr/>
          <p:nvPr/>
        </p:nvGrpSpPr>
        <p:grpSpPr>
          <a:xfrm>
            <a:off x="1159387" y="1502730"/>
            <a:ext cx="6841613" cy="1059167"/>
            <a:chOff x="712330" y="1117960"/>
            <a:chExt cx="4240669" cy="872858"/>
          </a:xfrm>
          <a:solidFill>
            <a:srgbClr val="FFC627"/>
          </a:solidFill>
        </p:grpSpPr>
        <p:sp>
          <p:nvSpPr>
            <p:cNvPr id="37" name="Pentagon 6">
              <a:extLst>
                <a:ext uri="{FF2B5EF4-FFF2-40B4-BE49-F238E27FC236}">
                  <a16:creationId xmlns:a16="http://schemas.microsoft.com/office/drawing/2014/main" id="{D33B8DAD-1BD6-4CC7-9FB1-B5FCB928B3F7}"/>
                </a:ext>
              </a:extLst>
            </p:cNvPr>
            <p:cNvSpPr/>
            <p:nvPr/>
          </p:nvSpPr>
          <p:spPr>
            <a:xfrm rot="10800000" flipH="1">
              <a:off x="712330" y="1117960"/>
              <a:ext cx="4240669" cy="677493"/>
            </a:xfrm>
            <a:prstGeom prst="homePlat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38" name="Right Triangle 37">
              <a:extLst>
                <a:ext uri="{FF2B5EF4-FFF2-40B4-BE49-F238E27FC236}">
                  <a16:creationId xmlns:a16="http://schemas.microsoft.com/office/drawing/2014/main" id="{5C11D5DA-23FA-4ECB-A752-90550E23FD59}"/>
                </a:ext>
              </a:extLst>
            </p:cNvPr>
            <p:cNvSpPr/>
            <p:nvPr/>
          </p:nvSpPr>
          <p:spPr>
            <a:xfrm rot="10800000">
              <a:off x="712330" y="1788667"/>
              <a:ext cx="288033" cy="202151"/>
            </a:xfrm>
            <a:prstGeom prst="rtTriangle">
              <a:avLst/>
            </a:prstGeom>
            <a:solidFill>
              <a:srgbClr val="936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sp>
        <p:nvSpPr>
          <p:cNvPr id="39" name="Rectangle 38">
            <a:extLst>
              <a:ext uri="{FF2B5EF4-FFF2-40B4-BE49-F238E27FC236}">
                <a16:creationId xmlns:a16="http://schemas.microsoft.com/office/drawing/2014/main" id="{89C7AFF5-B580-4066-A152-B605C8FA8361}"/>
              </a:ext>
            </a:extLst>
          </p:cNvPr>
          <p:cNvSpPr/>
          <p:nvPr/>
        </p:nvSpPr>
        <p:spPr>
          <a:xfrm rot="10800000">
            <a:off x="0" y="2877706"/>
            <a:ext cx="1613921" cy="903324"/>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40" name="Pentagon 10">
            <a:extLst>
              <a:ext uri="{FF2B5EF4-FFF2-40B4-BE49-F238E27FC236}">
                <a16:creationId xmlns:a16="http://schemas.microsoft.com/office/drawing/2014/main" id="{337E69AC-B931-4EFD-8E27-537CD982674D}"/>
              </a:ext>
            </a:extLst>
          </p:cNvPr>
          <p:cNvSpPr/>
          <p:nvPr/>
        </p:nvSpPr>
        <p:spPr>
          <a:xfrm rot="10800000" flipH="1">
            <a:off x="1159389" y="2617220"/>
            <a:ext cx="6841611" cy="903324"/>
          </a:xfrm>
          <a:prstGeom prst="homePlat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41" name="Right Triangle 40">
            <a:extLst>
              <a:ext uri="{FF2B5EF4-FFF2-40B4-BE49-F238E27FC236}">
                <a16:creationId xmlns:a16="http://schemas.microsoft.com/office/drawing/2014/main" id="{523BEE35-A685-4A4A-8734-3B5340E85547}"/>
              </a:ext>
            </a:extLst>
          </p:cNvPr>
          <p:cNvSpPr/>
          <p:nvPr/>
        </p:nvSpPr>
        <p:spPr>
          <a:xfrm rot="10800000">
            <a:off x="1130357" y="3514079"/>
            <a:ext cx="464693" cy="269535"/>
          </a:xfrm>
          <a:prstGeom prst="r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42" name="Rectangle 41">
            <a:extLst>
              <a:ext uri="{FF2B5EF4-FFF2-40B4-BE49-F238E27FC236}">
                <a16:creationId xmlns:a16="http://schemas.microsoft.com/office/drawing/2014/main" id="{F42EB211-9D65-4703-9A59-E90823234261}"/>
              </a:ext>
            </a:extLst>
          </p:cNvPr>
          <p:cNvSpPr/>
          <p:nvPr/>
        </p:nvSpPr>
        <p:spPr>
          <a:xfrm rot="10800000">
            <a:off x="-3" y="4085018"/>
            <a:ext cx="1613921" cy="1104667"/>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nvGrpSpPr>
          <p:cNvPr id="43" name="Group 42">
            <a:extLst>
              <a:ext uri="{FF2B5EF4-FFF2-40B4-BE49-F238E27FC236}">
                <a16:creationId xmlns:a16="http://schemas.microsoft.com/office/drawing/2014/main" id="{6A7FC182-9A35-49DE-B529-15B723E2121E}"/>
              </a:ext>
            </a:extLst>
          </p:cNvPr>
          <p:cNvGrpSpPr/>
          <p:nvPr/>
        </p:nvGrpSpPr>
        <p:grpSpPr>
          <a:xfrm>
            <a:off x="1159388" y="3824537"/>
            <a:ext cx="6841612" cy="1384353"/>
            <a:chOff x="712331" y="2951882"/>
            <a:chExt cx="4240668" cy="849023"/>
          </a:xfrm>
        </p:grpSpPr>
        <p:sp>
          <p:nvSpPr>
            <p:cNvPr id="44" name="Pentagon 14">
              <a:extLst>
                <a:ext uri="{FF2B5EF4-FFF2-40B4-BE49-F238E27FC236}">
                  <a16:creationId xmlns:a16="http://schemas.microsoft.com/office/drawing/2014/main" id="{5EC159E7-5E03-4A00-B740-53CCAD60E679}"/>
                </a:ext>
              </a:extLst>
            </p:cNvPr>
            <p:cNvSpPr/>
            <p:nvPr/>
          </p:nvSpPr>
          <p:spPr>
            <a:xfrm rot="10800000" flipH="1">
              <a:off x="712331" y="2951882"/>
              <a:ext cx="4240668" cy="677493"/>
            </a:xfrm>
            <a:prstGeom prst="homePlat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45" name="Right Triangle 44">
              <a:extLst>
                <a:ext uri="{FF2B5EF4-FFF2-40B4-BE49-F238E27FC236}">
                  <a16:creationId xmlns:a16="http://schemas.microsoft.com/office/drawing/2014/main" id="{33CBC6A6-BF15-431A-A433-BA2684AE3E45}"/>
                </a:ext>
              </a:extLst>
            </p:cNvPr>
            <p:cNvSpPr/>
            <p:nvPr/>
          </p:nvSpPr>
          <p:spPr>
            <a:xfrm rot="10800000">
              <a:off x="719158" y="3622588"/>
              <a:ext cx="270039" cy="178317"/>
            </a:xfrm>
            <a:prstGeom prst="r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sp>
        <p:nvSpPr>
          <p:cNvPr id="53" name="TextBox 52">
            <a:extLst>
              <a:ext uri="{FF2B5EF4-FFF2-40B4-BE49-F238E27FC236}">
                <a16:creationId xmlns:a16="http://schemas.microsoft.com/office/drawing/2014/main" id="{D41EE482-6EBF-4786-A70D-050CCAF09B2E}"/>
              </a:ext>
            </a:extLst>
          </p:cNvPr>
          <p:cNvSpPr txBox="1"/>
          <p:nvPr/>
        </p:nvSpPr>
        <p:spPr>
          <a:xfrm>
            <a:off x="1352180" y="1649422"/>
            <a:ext cx="6282696" cy="461665"/>
          </a:xfrm>
          <a:prstGeom prst="rect">
            <a:avLst/>
          </a:prstGeom>
          <a:noFill/>
        </p:spPr>
        <p:txBody>
          <a:bodyPr wrap="square" lIns="0" tIns="0" rIns="0" bIns="0" rtlCol="0">
            <a:spAutoFit/>
          </a:bodyPr>
          <a:lstStyle/>
          <a:p>
            <a:pPr eaLnBrk="0" hangingPunct="0"/>
            <a:r>
              <a:rPr lang="en-US" altLang="en-US" sz="1500" dirty="0">
                <a:latin typeface="+mn-lt"/>
              </a:rPr>
              <a:t>Create interdisciplinary programs to develop students’ abilities to address complex public and societal problems.</a:t>
            </a:r>
            <a:endParaRPr lang="en-US" altLang="en-US" sz="1500" dirty="0">
              <a:latin typeface="+mn-lt"/>
              <a:ea typeface="Calibri" panose="020F0502020204030204" pitchFamily="34" charset="0"/>
            </a:endParaRPr>
          </a:p>
        </p:txBody>
      </p:sp>
      <p:sp>
        <p:nvSpPr>
          <p:cNvPr id="54" name="TextBox 53">
            <a:extLst>
              <a:ext uri="{FF2B5EF4-FFF2-40B4-BE49-F238E27FC236}">
                <a16:creationId xmlns:a16="http://schemas.microsoft.com/office/drawing/2014/main" id="{1C2B5009-5DE3-44F7-9507-03BD8BA2D80A}"/>
              </a:ext>
            </a:extLst>
          </p:cNvPr>
          <p:cNvSpPr txBox="1"/>
          <p:nvPr/>
        </p:nvSpPr>
        <p:spPr>
          <a:xfrm>
            <a:off x="1362703" y="2621521"/>
            <a:ext cx="6172201" cy="923330"/>
          </a:xfrm>
          <a:prstGeom prst="rect">
            <a:avLst/>
          </a:prstGeom>
          <a:noFill/>
        </p:spPr>
        <p:txBody>
          <a:bodyPr wrap="square" lIns="0" tIns="0" rIns="0" bIns="0" rtlCol="0">
            <a:spAutoFit/>
          </a:bodyPr>
          <a:lstStyle/>
          <a:p>
            <a:pPr>
              <a:spcBef>
                <a:spcPct val="20000"/>
              </a:spcBef>
              <a:defRPr/>
            </a:pPr>
            <a:r>
              <a:rPr lang="en-US" sz="1500" dirty="0">
                <a:latin typeface="+mn-lt"/>
              </a:rPr>
              <a:t>Guide students into exploring the public dimensions of their field of study, including how the field can contribute to understanding and addressing major public problems such as racism, especially the general studies area of study. </a:t>
            </a:r>
          </a:p>
        </p:txBody>
      </p:sp>
      <p:sp>
        <p:nvSpPr>
          <p:cNvPr id="55" name="TextBox 54">
            <a:extLst>
              <a:ext uri="{FF2B5EF4-FFF2-40B4-BE49-F238E27FC236}">
                <a16:creationId xmlns:a16="http://schemas.microsoft.com/office/drawing/2014/main" id="{512B613D-1C0E-4B62-860F-A0C98D19668C}"/>
              </a:ext>
            </a:extLst>
          </p:cNvPr>
          <p:cNvSpPr txBox="1"/>
          <p:nvPr/>
        </p:nvSpPr>
        <p:spPr>
          <a:xfrm>
            <a:off x="1402755" y="3843644"/>
            <a:ext cx="5923465" cy="1077218"/>
          </a:xfrm>
          <a:prstGeom prst="rect">
            <a:avLst/>
          </a:prstGeom>
          <a:noFill/>
        </p:spPr>
        <p:txBody>
          <a:bodyPr wrap="square" lIns="0" tIns="0" rIns="0" bIns="0" rtlCol="0">
            <a:spAutoFit/>
          </a:bodyPr>
          <a:lstStyle/>
          <a:p>
            <a:pPr lvl="0"/>
            <a:r>
              <a:rPr lang="en-US" sz="1400" dirty="0">
                <a:latin typeface="+mn-lt"/>
              </a:rPr>
              <a:t>Provide faculty in every program of study with student success data disaggregated by race that will enable them to analyze the points at which the institution is failing to serve racially minoritized students in their program and explore alternative practices that would better serve these students.</a:t>
            </a:r>
          </a:p>
        </p:txBody>
      </p:sp>
      <p:sp>
        <p:nvSpPr>
          <p:cNvPr id="56" name="TextBox 55">
            <a:extLst>
              <a:ext uri="{FF2B5EF4-FFF2-40B4-BE49-F238E27FC236}">
                <a16:creationId xmlns:a16="http://schemas.microsoft.com/office/drawing/2014/main" id="{6120826E-B5E6-4E44-A3ED-12D12C29148C}"/>
              </a:ext>
            </a:extLst>
          </p:cNvPr>
          <p:cNvSpPr txBox="1"/>
          <p:nvPr/>
        </p:nvSpPr>
        <p:spPr>
          <a:xfrm>
            <a:off x="441284" y="4195003"/>
            <a:ext cx="464694" cy="646331"/>
          </a:xfrm>
          <a:prstGeom prst="rect">
            <a:avLst/>
          </a:prstGeom>
          <a:noFill/>
        </p:spPr>
        <p:txBody>
          <a:bodyPr wrap="square" rtlCol="0">
            <a:spAutoFit/>
          </a:bodyPr>
          <a:lstStyle/>
          <a:p>
            <a:r>
              <a:rPr lang="en-US" sz="3600">
                <a:latin typeface="+mj-lt"/>
              </a:rPr>
              <a:t>3</a:t>
            </a:r>
            <a:endParaRPr lang="en-US">
              <a:latin typeface="+mj-lt"/>
            </a:endParaRPr>
          </a:p>
        </p:txBody>
      </p:sp>
      <p:sp>
        <p:nvSpPr>
          <p:cNvPr id="57" name="TextBox 56">
            <a:extLst>
              <a:ext uri="{FF2B5EF4-FFF2-40B4-BE49-F238E27FC236}">
                <a16:creationId xmlns:a16="http://schemas.microsoft.com/office/drawing/2014/main" id="{D8685D19-80D5-42A1-B3DA-B4312072DFB4}"/>
              </a:ext>
            </a:extLst>
          </p:cNvPr>
          <p:cNvSpPr txBox="1"/>
          <p:nvPr/>
        </p:nvSpPr>
        <p:spPr>
          <a:xfrm>
            <a:off x="440571" y="1846410"/>
            <a:ext cx="464694" cy="646331"/>
          </a:xfrm>
          <a:prstGeom prst="rect">
            <a:avLst/>
          </a:prstGeom>
          <a:noFill/>
        </p:spPr>
        <p:txBody>
          <a:bodyPr wrap="square" rtlCol="0">
            <a:spAutoFit/>
          </a:bodyPr>
          <a:lstStyle/>
          <a:p>
            <a:r>
              <a:rPr lang="en-US" sz="3600">
                <a:latin typeface="+mj-lt"/>
              </a:rPr>
              <a:t>1</a:t>
            </a:r>
            <a:endParaRPr lang="en-US">
              <a:latin typeface="+mj-lt"/>
            </a:endParaRPr>
          </a:p>
        </p:txBody>
      </p:sp>
      <p:sp>
        <p:nvSpPr>
          <p:cNvPr id="58" name="TextBox 57">
            <a:extLst>
              <a:ext uri="{FF2B5EF4-FFF2-40B4-BE49-F238E27FC236}">
                <a16:creationId xmlns:a16="http://schemas.microsoft.com/office/drawing/2014/main" id="{B9D67AA9-B778-4AD3-BABE-832245532F46}"/>
              </a:ext>
            </a:extLst>
          </p:cNvPr>
          <p:cNvSpPr txBox="1"/>
          <p:nvPr/>
        </p:nvSpPr>
        <p:spPr>
          <a:xfrm>
            <a:off x="432736" y="3012632"/>
            <a:ext cx="464694" cy="646331"/>
          </a:xfrm>
          <a:prstGeom prst="rect">
            <a:avLst/>
          </a:prstGeom>
          <a:noFill/>
        </p:spPr>
        <p:txBody>
          <a:bodyPr wrap="square" rtlCol="0">
            <a:spAutoFit/>
          </a:bodyPr>
          <a:lstStyle/>
          <a:p>
            <a:r>
              <a:rPr lang="en-US" sz="3600">
                <a:latin typeface="+mj-lt"/>
              </a:rPr>
              <a:t>2</a:t>
            </a:r>
            <a:endParaRPr lang="en-US">
              <a:latin typeface="+mj-lt"/>
            </a:endParaRPr>
          </a:p>
        </p:txBody>
      </p:sp>
      <p:sp>
        <p:nvSpPr>
          <p:cNvPr id="59" name="Oval 58">
            <a:extLst>
              <a:ext uri="{FF2B5EF4-FFF2-40B4-BE49-F238E27FC236}">
                <a16:creationId xmlns:a16="http://schemas.microsoft.com/office/drawing/2014/main" id="{4E3D58BF-8E0F-401B-8616-3DB4076D56CA}"/>
              </a:ext>
            </a:extLst>
          </p:cNvPr>
          <p:cNvSpPr/>
          <p:nvPr/>
        </p:nvSpPr>
        <p:spPr>
          <a:xfrm>
            <a:off x="377191" y="1909088"/>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a:extLst>
              <a:ext uri="{FF2B5EF4-FFF2-40B4-BE49-F238E27FC236}">
                <a16:creationId xmlns:a16="http://schemas.microsoft.com/office/drawing/2014/main" id="{BF111A75-8D3E-4D07-A0B0-1C873A1D2CCF}"/>
              </a:ext>
            </a:extLst>
          </p:cNvPr>
          <p:cNvSpPr/>
          <p:nvPr/>
        </p:nvSpPr>
        <p:spPr>
          <a:xfrm>
            <a:off x="367679" y="3052282"/>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a:extLst>
              <a:ext uri="{FF2B5EF4-FFF2-40B4-BE49-F238E27FC236}">
                <a16:creationId xmlns:a16="http://schemas.microsoft.com/office/drawing/2014/main" id="{88E1A8D7-93E1-4E8D-B127-C817185CDC55}"/>
              </a:ext>
            </a:extLst>
          </p:cNvPr>
          <p:cNvSpPr/>
          <p:nvPr/>
        </p:nvSpPr>
        <p:spPr>
          <a:xfrm>
            <a:off x="376078" y="4226343"/>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id="{2CA39312-2317-41F4-802F-9EC31745A347}"/>
              </a:ext>
            </a:extLst>
          </p:cNvPr>
          <p:cNvSpPr/>
          <p:nvPr/>
        </p:nvSpPr>
        <p:spPr>
          <a:xfrm rot="10800000">
            <a:off x="-18873" y="5491351"/>
            <a:ext cx="1613921" cy="1068065"/>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65" name="Pentagon 10">
            <a:extLst>
              <a:ext uri="{FF2B5EF4-FFF2-40B4-BE49-F238E27FC236}">
                <a16:creationId xmlns:a16="http://schemas.microsoft.com/office/drawing/2014/main" id="{8FAC304D-8ED7-447A-B349-330AB7CA2FEE}"/>
              </a:ext>
            </a:extLst>
          </p:cNvPr>
          <p:cNvSpPr/>
          <p:nvPr/>
        </p:nvSpPr>
        <p:spPr>
          <a:xfrm rot="10800000" flipH="1">
            <a:off x="1140518" y="5230865"/>
            <a:ext cx="6841611" cy="1050465"/>
          </a:xfrm>
          <a:prstGeom prst="homePlat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66" name="Right Triangle 65">
            <a:extLst>
              <a:ext uri="{FF2B5EF4-FFF2-40B4-BE49-F238E27FC236}">
                <a16:creationId xmlns:a16="http://schemas.microsoft.com/office/drawing/2014/main" id="{D3F9672F-2AFB-4C11-8951-D66884EEC0F4}"/>
              </a:ext>
            </a:extLst>
          </p:cNvPr>
          <p:cNvSpPr/>
          <p:nvPr/>
        </p:nvSpPr>
        <p:spPr>
          <a:xfrm rot="10800000">
            <a:off x="1119833" y="6292571"/>
            <a:ext cx="464693" cy="269535"/>
          </a:xfrm>
          <a:prstGeom prst="r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67" name="TextBox 66">
            <a:extLst>
              <a:ext uri="{FF2B5EF4-FFF2-40B4-BE49-F238E27FC236}">
                <a16:creationId xmlns:a16="http://schemas.microsoft.com/office/drawing/2014/main" id="{78753578-C4F6-44EF-913C-AB7B328999BC}"/>
              </a:ext>
            </a:extLst>
          </p:cNvPr>
          <p:cNvSpPr txBox="1"/>
          <p:nvPr/>
        </p:nvSpPr>
        <p:spPr>
          <a:xfrm>
            <a:off x="1352180" y="5208332"/>
            <a:ext cx="6172201" cy="1077218"/>
          </a:xfrm>
          <a:prstGeom prst="rect">
            <a:avLst/>
          </a:prstGeom>
          <a:noFill/>
        </p:spPr>
        <p:txBody>
          <a:bodyPr wrap="square" lIns="0" tIns="0" rIns="0" bIns="0" rtlCol="0">
            <a:spAutoFit/>
          </a:bodyPr>
          <a:lstStyle/>
          <a:p>
            <a:pPr>
              <a:spcBef>
                <a:spcPct val="20000"/>
              </a:spcBef>
              <a:defRPr/>
            </a:pPr>
            <a:r>
              <a:rPr lang="en-US" sz="1400" dirty="0">
                <a:latin typeface="+mn-lt"/>
              </a:rPr>
              <a:t>When developing new programs or making changes to existing programs, ensure the design includes recruitment and marketing strategies; enrollment and retention; learning goals and objectives; and faculty, staff, and operational resource allocation, which are deliberate and intentional in serving racially minoritized students.</a:t>
            </a:r>
          </a:p>
        </p:txBody>
      </p:sp>
      <p:sp>
        <p:nvSpPr>
          <p:cNvPr id="68" name="TextBox 67">
            <a:extLst>
              <a:ext uri="{FF2B5EF4-FFF2-40B4-BE49-F238E27FC236}">
                <a16:creationId xmlns:a16="http://schemas.microsoft.com/office/drawing/2014/main" id="{4AA06ECA-6158-4065-8ACA-3D605C5B8240}"/>
              </a:ext>
            </a:extLst>
          </p:cNvPr>
          <p:cNvSpPr txBox="1"/>
          <p:nvPr/>
        </p:nvSpPr>
        <p:spPr>
          <a:xfrm>
            <a:off x="441135" y="5614083"/>
            <a:ext cx="464694" cy="646331"/>
          </a:xfrm>
          <a:prstGeom prst="rect">
            <a:avLst/>
          </a:prstGeom>
          <a:noFill/>
        </p:spPr>
        <p:txBody>
          <a:bodyPr wrap="square" rtlCol="0">
            <a:spAutoFit/>
          </a:bodyPr>
          <a:lstStyle/>
          <a:p>
            <a:r>
              <a:rPr lang="en-US" sz="3600">
                <a:latin typeface="+mj-lt"/>
              </a:rPr>
              <a:t>4</a:t>
            </a:r>
            <a:endParaRPr lang="en-US">
              <a:latin typeface="+mj-lt"/>
            </a:endParaRPr>
          </a:p>
        </p:txBody>
      </p:sp>
      <p:sp>
        <p:nvSpPr>
          <p:cNvPr id="69" name="Oval 68">
            <a:extLst>
              <a:ext uri="{FF2B5EF4-FFF2-40B4-BE49-F238E27FC236}">
                <a16:creationId xmlns:a16="http://schemas.microsoft.com/office/drawing/2014/main" id="{B2BE86B7-82C7-4F38-9BE4-37649148F88F}"/>
              </a:ext>
            </a:extLst>
          </p:cNvPr>
          <p:cNvSpPr/>
          <p:nvPr/>
        </p:nvSpPr>
        <p:spPr>
          <a:xfrm>
            <a:off x="376078" y="5653733"/>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Isosceles Triangle 72">
            <a:extLst>
              <a:ext uri="{FF2B5EF4-FFF2-40B4-BE49-F238E27FC236}">
                <a16:creationId xmlns:a16="http://schemas.microsoft.com/office/drawing/2014/main" id="{C605D5F7-B40C-46BD-A3E8-0D7189A9BC19}"/>
              </a:ext>
            </a:extLst>
          </p:cNvPr>
          <p:cNvSpPr/>
          <p:nvPr/>
        </p:nvSpPr>
        <p:spPr>
          <a:xfrm>
            <a:off x="18792" y="5529550"/>
            <a:ext cx="316512" cy="24836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Isosceles Triangle 73">
            <a:extLst>
              <a:ext uri="{FF2B5EF4-FFF2-40B4-BE49-F238E27FC236}">
                <a16:creationId xmlns:a16="http://schemas.microsoft.com/office/drawing/2014/main" id="{75B4B5FC-572E-4C65-9589-59020FB2E426}"/>
              </a:ext>
            </a:extLst>
          </p:cNvPr>
          <p:cNvSpPr/>
          <p:nvPr/>
        </p:nvSpPr>
        <p:spPr>
          <a:xfrm>
            <a:off x="18792" y="1783967"/>
            <a:ext cx="316512" cy="24836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Isosceles Triangle 74">
            <a:extLst>
              <a:ext uri="{FF2B5EF4-FFF2-40B4-BE49-F238E27FC236}">
                <a16:creationId xmlns:a16="http://schemas.microsoft.com/office/drawing/2014/main" id="{E33D06C7-A6B3-4739-9440-13418BC278DC}"/>
              </a:ext>
            </a:extLst>
          </p:cNvPr>
          <p:cNvSpPr/>
          <p:nvPr/>
        </p:nvSpPr>
        <p:spPr>
          <a:xfrm>
            <a:off x="15759" y="2910261"/>
            <a:ext cx="316512" cy="24836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Isosceles Triangle 75">
            <a:extLst>
              <a:ext uri="{FF2B5EF4-FFF2-40B4-BE49-F238E27FC236}">
                <a16:creationId xmlns:a16="http://schemas.microsoft.com/office/drawing/2014/main" id="{6D93B095-A573-4BBD-9B00-0EC2943DD2EA}"/>
              </a:ext>
            </a:extLst>
          </p:cNvPr>
          <p:cNvSpPr/>
          <p:nvPr/>
        </p:nvSpPr>
        <p:spPr>
          <a:xfrm>
            <a:off x="26963" y="4124194"/>
            <a:ext cx="316512" cy="24836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6" name="Group 45">
            <a:extLst>
              <a:ext uri="{FF2B5EF4-FFF2-40B4-BE49-F238E27FC236}">
                <a16:creationId xmlns:a16="http://schemas.microsoft.com/office/drawing/2014/main" id="{FF9972E2-DE90-4879-A999-B1F301393782}"/>
              </a:ext>
            </a:extLst>
          </p:cNvPr>
          <p:cNvGrpSpPr/>
          <p:nvPr/>
        </p:nvGrpSpPr>
        <p:grpSpPr>
          <a:xfrm>
            <a:off x="1795514" y="6297806"/>
            <a:ext cx="5552972" cy="513808"/>
            <a:chOff x="1765206" y="6297806"/>
            <a:chExt cx="5552972" cy="513808"/>
          </a:xfrm>
        </p:grpSpPr>
        <p:sp>
          <p:nvSpPr>
            <p:cNvPr id="47" name="Star: 5 Points 46">
              <a:extLst>
                <a:ext uri="{FF2B5EF4-FFF2-40B4-BE49-F238E27FC236}">
                  <a16:creationId xmlns:a16="http://schemas.microsoft.com/office/drawing/2014/main" id="{17595084-95E8-4BC0-8033-FB0CB7C55BFC}"/>
                </a:ext>
              </a:extLst>
            </p:cNvPr>
            <p:cNvSpPr/>
            <p:nvPr/>
          </p:nvSpPr>
          <p:spPr>
            <a:xfrm>
              <a:off x="4216672" y="6601667"/>
              <a:ext cx="130550" cy="126823"/>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a:extLst>
                <a:ext uri="{FF2B5EF4-FFF2-40B4-BE49-F238E27FC236}">
                  <a16:creationId xmlns:a16="http://schemas.microsoft.com/office/drawing/2014/main" id="{8FCE4302-7BA5-4BE0-97EC-32F0C983448E}"/>
                </a:ext>
              </a:extLst>
            </p:cNvPr>
            <p:cNvSpPr txBox="1"/>
            <p:nvPr/>
          </p:nvSpPr>
          <p:spPr>
            <a:xfrm>
              <a:off x="2010071" y="6546709"/>
              <a:ext cx="2168320" cy="261610"/>
            </a:xfrm>
            <a:prstGeom prst="rect">
              <a:avLst/>
            </a:prstGeom>
            <a:noFill/>
          </p:spPr>
          <p:txBody>
            <a:bodyPr wrap="square" rtlCol="0">
              <a:spAutoFit/>
            </a:bodyPr>
            <a:lstStyle/>
            <a:p>
              <a:r>
                <a:rPr lang="en-US" sz="1100">
                  <a:latin typeface="+mn-lt"/>
                </a:rPr>
                <a:t>= DHE/Institution Collaboration</a:t>
              </a:r>
            </a:p>
          </p:txBody>
        </p:sp>
        <p:sp>
          <p:nvSpPr>
            <p:cNvPr id="49" name="TextBox 48">
              <a:extLst>
                <a:ext uri="{FF2B5EF4-FFF2-40B4-BE49-F238E27FC236}">
                  <a16:creationId xmlns:a16="http://schemas.microsoft.com/office/drawing/2014/main" id="{92310B23-FA03-404A-A140-E9F93F36B791}"/>
                </a:ext>
              </a:extLst>
            </p:cNvPr>
            <p:cNvSpPr txBox="1"/>
            <p:nvPr/>
          </p:nvSpPr>
          <p:spPr>
            <a:xfrm>
              <a:off x="4289775" y="6546709"/>
              <a:ext cx="1213377" cy="261610"/>
            </a:xfrm>
            <a:prstGeom prst="rect">
              <a:avLst/>
            </a:prstGeom>
            <a:noFill/>
          </p:spPr>
          <p:txBody>
            <a:bodyPr wrap="square" rtlCol="0">
              <a:spAutoFit/>
            </a:bodyPr>
            <a:lstStyle/>
            <a:p>
              <a:r>
                <a:rPr lang="en-US" sz="1100">
                  <a:latin typeface="+mn-lt"/>
                </a:rPr>
                <a:t>= DHE/BHE Led</a:t>
              </a:r>
            </a:p>
          </p:txBody>
        </p:sp>
        <p:sp>
          <p:nvSpPr>
            <p:cNvPr id="50" name="TextBox 49">
              <a:extLst>
                <a:ext uri="{FF2B5EF4-FFF2-40B4-BE49-F238E27FC236}">
                  <a16:creationId xmlns:a16="http://schemas.microsoft.com/office/drawing/2014/main" id="{6CF0479B-50B7-4DAB-974F-2EEF0D750861}"/>
                </a:ext>
              </a:extLst>
            </p:cNvPr>
            <p:cNvSpPr txBox="1"/>
            <p:nvPr/>
          </p:nvSpPr>
          <p:spPr>
            <a:xfrm>
              <a:off x="5623381" y="6525308"/>
              <a:ext cx="1694797" cy="261610"/>
            </a:xfrm>
            <a:prstGeom prst="rect">
              <a:avLst/>
            </a:prstGeom>
            <a:noFill/>
          </p:spPr>
          <p:txBody>
            <a:bodyPr wrap="square" rtlCol="0">
              <a:spAutoFit/>
            </a:bodyPr>
            <a:lstStyle/>
            <a:p>
              <a:r>
                <a:rPr lang="en-US" sz="1100">
                  <a:latin typeface="+mn-lt"/>
                </a:rPr>
                <a:t>= Individual Institutions</a:t>
              </a:r>
            </a:p>
          </p:txBody>
        </p:sp>
        <p:sp>
          <p:nvSpPr>
            <p:cNvPr id="51" name="Rectangle 50">
              <a:extLst>
                <a:ext uri="{FF2B5EF4-FFF2-40B4-BE49-F238E27FC236}">
                  <a16:creationId xmlns:a16="http://schemas.microsoft.com/office/drawing/2014/main" id="{9AB80C0E-B8A3-4EFA-867A-0C9C9EABA08C}"/>
                </a:ext>
              </a:extLst>
            </p:cNvPr>
            <p:cNvSpPr/>
            <p:nvPr/>
          </p:nvSpPr>
          <p:spPr>
            <a:xfrm>
              <a:off x="1900978" y="6605069"/>
              <a:ext cx="154014" cy="1419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Isosceles Triangle 51">
              <a:extLst>
                <a:ext uri="{FF2B5EF4-FFF2-40B4-BE49-F238E27FC236}">
                  <a16:creationId xmlns:a16="http://schemas.microsoft.com/office/drawing/2014/main" id="{D390F421-ABB4-4FEC-B528-C33BCDBC836F}"/>
                </a:ext>
              </a:extLst>
            </p:cNvPr>
            <p:cNvSpPr/>
            <p:nvPr/>
          </p:nvSpPr>
          <p:spPr>
            <a:xfrm>
              <a:off x="5514289" y="6565187"/>
              <a:ext cx="184248" cy="18185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6F7D6828-950B-4247-8E6C-2BD32AA8F4FD}"/>
                </a:ext>
              </a:extLst>
            </p:cNvPr>
            <p:cNvSpPr/>
            <p:nvPr/>
          </p:nvSpPr>
          <p:spPr>
            <a:xfrm>
              <a:off x="1765206" y="6408438"/>
              <a:ext cx="5552972" cy="403176"/>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a:extLst>
                <a:ext uri="{FF2B5EF4-FFF2-40B4-BE49-F238E27FC236}">
                  <a16:creationId xmlns:a16="http://schemas.microsoft.com/office/drawing/2014/main" id="{A4CD3C13-A854-4050-8B07-919F31FD73FF}"/>
                </a:ext>
              </a:extLst>
            </p:cNvPr>
            <p:cNvSpPr txBox="1"/>
            <p:nvPr/>
          </p:nvSpPr>
          <p:spPr>
            <a:xfrm>
              <a:off x="3701873" y="6297806"/>
              <a:ext cx="1737260" cy="261610"/>
            </a:xfrm>
            <a:prstGeom prst="rect">
              <a:avLst/>
            </a:prstGeom>
            <a:solidFill>
              <a:schemeClr val="bg1"/>
            </a:solidFill>
          </p:spPr>
          <p:txBody>
            <a:bodyPr wrap="square" rtlCol="0">
              <a:spAutoFit/>
            </a:bodyPr>
            <a:lstStyle/>
            <a:p>
              <a:r>
                <a:rPr lang="en-US" sz="1100" b="1">
                  <a:latin typeface="+mn-lt"/>
                </a:rPr>
                <a:t>Recommended Owners</a:t>
              </a:r>
            </a:p>
          </p:txBody>
        </p:sp>
      </p:grpSp>
    </p:spTree>
    <p:extLst>
      <p:ext uri="{BB962C8B-B14F-4D97-AF65-F5344CB8AC3E}">
        <p14:creationId xmlns:p14="http://schemas.microsoft.com/office/powerpoint/2010/main" val="919373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9628580-BF89-4EFD-AE0E-C8FC40851AC5}"/>
              </a:ext>
            </a:extLst>
          </p:cNvPr>
          <p:cNvSpPr>
            <a:spLocks noGrp="1"/>
          </p:cNvSpPr>
          <p:nvPr>
            <p:ph type="title"/>
          </p:nvPr>
        </p:nvSpPr>
        <p:spPr>
          <a:xfrm>
            <a:off x="287118" y="351712"/>
            <a:ext cx="8704482" cy="838200"/>
          </a:xfrm>
        </p:spPr>
        <p:txBody>
          <a:bodyPr/>
          <a:lstStyle/>
          <a:p>
            <a:r>
              <a:rPr lang="en-US" b="1"/>
              <a:t>Equity-Minded Teaching, Learning, and Assessment</a:t>
            </a:r>
            <a:r>
              <a:rPr lang="en-US"/>
              <a:t> Overview</a:t>
            </a:r>
          </a:p>
        </p:txBody>
      </p:sp>
      <p:sp>
        <p:nvSpPr>
          <p:cNvPr id="15" name="Trapezoid 14">
            <a:extLst>
              <a:ext uri="{FF2B5EF4-FFF2-40B4-BE49-F238E27FC236}">
                <a16:creationId xmlns:a16="http://schemas.microsoft.com/office/drawing/2014/main" id="{525B7EE9-F118-4EB0-98A0-F864736ED497}"/>
              </a:ext>
            </a:extLst>
          </p:cNvPr>
          <p:cNvSpPr/>
          <p:nvPr/>
        </p:nvSpPr>
        <p:spPr>
          <a:xfrm rot="16200000">
            <a:off x="2313754" y="3706254"/>
            <a:ext cx="3864482" cy="900382"/>
          </a:xfrm>
          <a:prstGeom prst="trapezoid">
            <a:avLst>
              <a:gd name="adj" fmla="val 109680"/>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Rounded Corners 21">
            <a:extLst>
              <a:ext uri="{FF2B5EF4-FFF2-40B4-BE49-F238E27FC236}">
                <a16:creationId xmlns:a16="http://schemas.microsoft.com/office/drawing/2014/main" id="{6C0C1AB5-1D32-4EA0-B045-5039E51A135E}"/>
              </a:ext>
            </a:extLst>
          </p:cNvPr>
          <p:cNvSpPr/>
          <p:nvPr/>
        </p:nvSpPr>
        <p:spPr>
          <a:xfrm>
            <a:off x="486796" y="3044145"/>
            <a:ext cx="3310365" cy="2255287"/>
          </a:xfrm>
          <a:prstGeom prst="roundRect">
            <a:avLst/>
          </a:prstGeom>
          <a:solidFill>
            <a:schemeClr val="bg1"/>
          </a:solidFill>
          <a:ln w="12700">
            <a:solidFill>
              <a:srgbClr val="001F5B"/>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6FD011C5-336D-41B6-B98E-56B32A3B4AE4}"/>
              </a:ext>
            </a:extLst>
          </p:cNvPr>
          <p:cNvGrpSpPr/>
          <p:nvPr/>
        </p:nvGrpSpPr>
        <p:grpSpPr>
          <a:xfrm>
            <a:off x="4696184" y="1703748"/>
            <a:ext cx="3973259" cy="4905393"/>
            <a:chOff x="1219200" y="1567959"/>
            <a:chExt cx="3890563" cy="4652066"/>
          </a:xfrm>
        </p:grpSpPr>
        <p:sp>
          <p:nvSpPr>
            <p:cNvPr id="24" name="Rectangle 23">
              <a:extLst>
                <a:ext uri="{FF2B5EF4-FFF2-40B4-BE49-F238E27FC236}">
                  <a16:creationId xmlns:a16="http://schemas.microsoft.com/office/drawing/2014/main" id="{0E773DBC-EC6A-4E46-826C-AE320A926F5F}"/>
                </a:ext>
              </a:extLst>
            </p:cNvPr>
            <p:cNvSpPr/>
            <p:nvPr/>
          </p:nvSpPr>
          <p:spPr>
            <a:xfrm>
              <a:off x="1339740" y="3178834"/>
              <a:ext cx="3649480" cy="1722105"/>
            </a:xfrm>
            <a:prstGeom prst="rect">
              <a:avLst/>
            </a:prstGeom>
          </p:spPr>
          <p:txBody>
            <a:bodyPr wrap="square">
              <a:spAutoFit/>
            </a:bodyPr>
            <a:lstStyle/>
            <a:p>
              <a:pPr lvl="0" eaLnBrk="0" hangingPunct="0"/>
              <a:r>
                <a:rPr lang="en-US" altLang="en-US" sz="1600" dirty="0">
                  <a:latin typeface="+mn-lt"/>
                  <a:ea typeface="Calibri" panose="020F0502020204030204" pitchFamily="34" charset="0"/>
                </a:rPr>
                <a:t>The recommendations in Equity-Minded Teaching, Learning, and Assessment section, focus on creating a </a:t>
              </a:r>
              <a:r>
                <a:rPr lang="en-US" altLang="en-US" sz="1600" b="1" dirty="0">
                  <a:latin typeface="+mn-lt"/>
                  <a:ea typeface="Calibri" panose="020F0502020204030204" pitchFamily="34" charset="0"/>
                </a:rPr>
                <a:t>more inclusive, anti-racist teaching and learning atmosphere</a:t>
              </a:r>
              <a:r>
                <a:rPr lang="en-US" altLang="en-US" sz="1600" dirty="0">
                  <a:latin typeface="+mn-lt"/>
                  <a:ea typeface="Calibri" panose="020F0502020204030204" pitchFamily="34" charset="0"/>
                </a:rPr>
                <a:t> at Massachusetts public higher education institutions. </a:t>
              </a:r>
            </a:p>
          </p:txBody>
        </p:sp>
        <p:sp>
          <p:nvSpPr>
            <p:cNvPr id="25" name="Rectangle: Rounded Corners 24">
              <a:extLst>
                <a:ext uri="{FF2B5EF4-FFF2-40B4-BE49-F238E27FC236}">
                  <a16:creationId xmlns:a16="http://schemas.microsoft.com/office/drawing/2014/main" id="{2D2A278F-0FFA-42B2-BE94-27751B484F3F}"/>
                </a:ext>
              </a:extLst>
            </p:cNvPr>
            <p:cNvSpPr/>
            <p:nvPr/>
          </p:nvSpPr>
          <p:spPr>
            <a:xfrm>
              <a:off x="2462352" y="1758279"/>
              <a:ext cx="1404258" cy="1088798"/>
            </a:xfrm>
            <a:prstGeom prst="roundRect">
              <a:avLst/>
            </a:prstGeom>
            <a:solidFill>
              <a:srgbClr val="001F5B"/>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Rounded Corners 25">
              <a:extLst>
                <a:ext uri="{FF2B5EF4-FFF2-40B4-BE49-F238E27FC236}">
                  <a16:creationId xmlns:a16="http://schemas.microsoft.com/office/drawing/2014/main" id="{E5CBE112-8426-4EB3-9873-A800635DC40F}"/>
                </a:ext>
              </a:extLst>
            </p:cNvPr>
            <p:cNvSpPr/>
            <p:nvPr/>
          </p:nvSpPr>
          <p:spPr>
            <a:xfrm>
              <a:off x="1219200" y="1567959"/>
              <a:ext cx="3890563" cy="4652066"/>
            </a:xfrm>
            <a:prstGeom prst="roundRect">
              <a:avLst/>
            </a:prstGeom>
            <a:noFill/>
            <a:ln w="12700">
              <a:solidFill>
                <a:srgbClr val="001F5B"/>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 name="TextBox 26">
            <a:extLst>
              <a:ext uri="{FF2B5EF4-FFF2-40B4-BE49-F238E27FC236}">
                <a16:creationId xmlns:a16="http://schemas.microsoft.com/office/drawing/2014/main" id="{A3CE1044-4FDE-45CD-8199-F955EA811A2B}"/>
              </a:ext>
            </a:extLst>
          </p:cNvPr>
          <p:cNvSpPr txBox="1"/>
          <p:nvPr/>
        </p:nvSpPr>
        <p:spPr>
          <a:xfrm>
            <a:off x="1583871" y="6119698"/>
            <a:ext cx="184731" cy="369332"/>
          </a:xfrm>
          <a:prstGeom prst="rect">
            <a:avLst/>
          </a:prstGeom>
          <a:noFill/>
        </p:spPr>
        <p:txBody>
          <a:bodyPr wrap="none" rtlCol="0">
            <a:spAutoFit/>
          </a:bodyPr>
          <a:lstStyle/>
          <a:p>
            <a:endParaRPr lang="en-US"/>
          </a:p>
        </p:txBody>
      </p:sp>
      <p:sp>
        <p:nvSpPr>
          <p:cNvPr id="28" name="TextBox 27">
            <a:extLst>
              <a:ext uri="{FF2B5EF4-FFF2-40B4-BE49-F238E27FC236}">
                <a16:creationId xmlns:a16="http://schemas.microsoft.com/office/drawing/2014/main" id="{FEF2263B-CCA7-4F0A-9CE1-79EE5721243E}"/>
              </a:ext>
            </a:extLst>
          </p:cNvPr>
          <p:cNvSpPr txBox="1"/>
          <p:nvPr/>
        </p:nvSpPr>
        <p:spPr>
          <a:xfrm>
            <a:off x="5994654" y="5689990"/>
            <a:ext cx="184731" cy="369332"/>
          </a:xfrm>
          <a:prstGeom prst="rect">
            <a:avLst/>
          </a:prstGeom>
          <a:noFill/>
        </p:spPr>
        <p:txBody>
          <a:bodyPr wrap="none" rtlCol="0">
            <a:spAutoFit/>
          </a:bodyPr>
          <a:lstStyle/>
          <a:p>
            <a:endParaRPr lang="en-US" dirty="0"/>
          </a:p>
        </p:txBody>
      </p:sp>
      <p:sp>
        <p:nvSpPr>
          <p:cNvPr id="29" name="TextBox 28">
            <a:extLst>
              <a:ext uri="{FF2B5EF4-FFF2-40B4-BE49-F238E27FC236}">
                <a16:creationId xmlns:a16="http://schemas.microsoft.com/office/drawing/2014/main" id="{807A1963-F1DC-4D8A-99EE-B96E63672526}"/>
              </a:ext>
            </a:extLst>
          </p:cNvPr>
          <p:cNvSpPr txBox="1"/>
          <p:nvPr/>
        </p:nvSpPr>
        <p:spPr>
          <a:xfrm>
            <a:off x="486795" y="3943833"/>
            <a:ext cx="3310365" cy="1077218"/>
          </a:xfrm>
          <a:prstGeom prst="rect">
            <a:avLst/>
          </a:prstGeom>
          <a:noFill/>
        </p:spPr>
        <p:txBody>
          <a:bodyPr wrap="square" rtlCol="0">
            <a:spAutoFit/>
          </a:bodyPr>
          <a:lstStyle/>
          <a:p>
            <a:r>
              <a:rPr lang="en-US" sz="1600" dirty="0">
                <a:latin typeface="+mj-lt"/>
              </a:rPr>
              <a:t>#2: Students have a right to inclusive, anti-racist , and culturally responsive curricula and pedagogies. </a:t>
            </a:r>
          </a:p>
        </p:txBody>
      </p:sp>
      <p:grpSp>
        <p:nvGrpSpPr>
          <p:cNvPr id="30" name="Group 331">
            <a:extLst>
              <a:ext uri="{FF2B5EF4-FFF2-40B4-BE49-F238E27FC236}">
                <a16:creationId xmlns:a16="http://schemas.microsoft.com/office/drawing/2014/main" id="{C8EAFB04-B5E8-4F3C-AA96-55759B50A419}"/>
              </a:ext>
            </a:extLst>
          </p:cNvPr>
          <p:cNvGrpSpPr>
            <a:grpSpLocks noChangeAspect="1"/>
          </p:cNvGrpSpPr>
          <p:nvPr/>
        </p:nvGrpSpPr>
        <p:grpSpPr bwMode="auto">
          <a:xfrm>
            <a:off x="1803277" y="3095944"/>
            <a:ext cx="677402" cy="677402"/>
            <a:chOff x="3832" y="1197"/>
            <a:chExt cx="340" cy="340"/>
          </a:xfrm>
          <a:solidFill>
            <a:srgbClr val="001F5B"/>
          </a:solidFill>
        </p:grpSpPr>
        <p:sp>
          <p:nvSpPr>
            <p:cNvPr id="31" name="Freeform 332">
              <a:extLst>
                <a:ext uri="{FF2B5EF4-FFF2-40B4-BE49-F238E27FC236}">
                  <a16:creationId xmlns:a16="http://schemas.microsoft.com/office/drawing/2014/main" id="{8D228EA4-A043-4BA7-9EB1-1B742AEF9501}"/>
                </a:ext>
              </a:extLst>
            </p:cNvPr>
            <p:cNvSpPr>
              <a:spLocks noEditPoints="1"/>
            </p:cNvSpPr>
            <p:nvPr/>
          </p:nvSpPr>
          <p:spPr bwMode="auto">
            <a:xfrm>
              <a:off x="3832" y="1197"/>
              <a:ext cx="340" cy="340"/>
            </a:xfrm>
            <a:custGeom>
              <a:avLst/>
              <a:gdLst>
                <a:gd name="T0" fmla="*/ 337 w 512"/>
                <a:gd name="T1" fmla="*/ 171 h 512"/>
                <a:gd name="T2" fmla="*/ 299 w 512"/>
                <a:gd name="T3" fmla="*/ 171 h 512"/>
                <a:gd name="T4" fmla="*/ 299 w 512"/>
                <a:gd name="T5" fmla="*/ 133 h 512"/>
                <a:gd name="T6" fmla="*/ 337 w 512"/>
                <a:gd name="T7" fmla="*/ 171 h 512"/>
                <a:gd name="T8" fmla="*/ 288 w 512"/>
                <a:gd name="T9" fmla="*/ 192 h 512"/>
                <a:gd name="T10" fmla="*/ 352 w 512"/>
                <a:gd name="T11" fmla="*/ 192 h 512"/>
                <a:gd name="T12" fmla="*/ 352 w 512"/>
                <a:gd name="T13" fmla="*/ 395 h 512"/>
                <a:gd name="T14" fmla="*/ 160 w 512"/>
                <a:gd name="T15" fmla="*/ 395 h 512"/>
                <a:gd name="T16" fmla="*/ 160 w 512"/>
                <a:gd name="T17" fmla="*/ 118 h 512"/>
                <a:gd name="T18" fmla="*/ 277 w 512"/>
                <a:gd name="T19" fmla="*/ 118 h 512"/>
                <a:gd name="T20" fmla="*/ 277 w 512"/>
                <a:gd name="T21" fmla="*/ 182 h 512"/>
                <a:gd name="T22" fmla="*/ 288 w 512"/>
                <a:gd name="T23" fmla="*/ 192 h 512"/>
                <a:gd name="T24" fmla="*/ 331 w 512"/>
                <a:gd name="T25" fmla="*/ 363 h 512"/>
                <a:gd name="T26" fmla="*/ 320 w 512"/>
                <a:gd name="T27" fmla="*/ 352 h 512"/>
                <a:gd name="T28" fmla="*/ 192 w 512"/>
                <a:gd name="T29" fmla="*/ 352 h 512"/>
                <a:gd name="T30" fmla="*/ 181 w 512"/>
                <a:gd name="T31" fmla="*/ 363 h 512"/>
                <a:gd name="T32" fmla="*/ 192 w 512"/>
                <a:gd name="T33" fmla="*/ 374 h 512"/>
                <a:gd name="T34" fmla="*/ 320 w 512"/>
                <a:gd name="T35" fmla="*/ 374 h 512"/>
                <a:gd name="T36" fmla="*/ 331 w 512"/>
                <a:gd name="T37" fmla="*/ 363 h 512"/>
                <a:gd name="T38" fmla="*/ 331 w 512"/>
                <a:gd name="T39" fmla="*/ 320 h 512"/>
                <a:gd name="T40" fmla="*/ 320 w 512"/>
                <a:gd name="T41" fmla="*/ 310 h 512"/>
                <a:gd name="T42" fmla="*/ 192 w 512"/>
                <a:gd name="T43" fmla="*/ 310 h 512"/>
                <a:gd name="T44" fmla="*/ 181 w 512"/>
                <a:gd name="T45" fmla="*/ 320 h 512"/>
                <a:gd name="T46" fmla="*/ 192 w 512"/>
                <a:gd name="T47" fmla="*/ 331 h 512"/>
                <a:gd name="T48" fmla="*/ 320 w 512"/>
                <a:gd name="T49" fmla="*/ 331 h 512"/>
                <a:gd name="T50" fmla="*/ 331 w 512"/>
                <a:gd name="T51" fmla="*/ 320 h 512"/>
                <a:gd name="T52" fmla="*/ 331 w 512"/>
                <a:gd name="T53" fmla="*/ 278 h 512"/>
                <a:gd name="T54" fmla="*/ 320 w 512"/>
                <a:gd name="T55" fmla="*/ 267 h 512"/>
                <a:gd name="T56" fmla="*/ 192 w 512"/>
                <a:gd name="T57" fmla="*/ 267 h 512"/>
                <a:gd name="T58" fmla="*/ 181 w 512"/>
                <a:gd name="T59" fmla="*/ 278 h 512"/>
                <a:gd name="T60" fmla="*/ 192 w 512"/>
                <a:gd name="T61" fmla="*/ 288 h 512"/>
                <a:gd name="T62" fmla="*/ 320 w 512"/>
                <a:gd name="T63" fmla="*/ 288 h 512"/>
                <a:gd name="T64" fmla="*/ 331 w 512"/>
                <a:gd name="T65" fmla="*/ 278 h 512"/>
                <a:gd name="T66" fmla="*/ 320 w 512"/>
                <a:gd name="T67" fmla="*/ 224 h 512"/>
                <a:gd name="T68" fmla="*/ 192 w 512"/>
                <a:gd name="T69" fmla="*/ 224 h 512"/>
                <a:gd name="T70" fmla="*/ 181 w 512"/>
                <a:gd name="T71" fmla="*/ 235 h 512"/>
                <a:gd name="T72" fmla="*/ 192 w 512"/>
                <a:gd name="T73" fmla="*/ 246 h 512"/>
                <a:gd name="T74" fmla="*/ 320 w 512"/>
                <a:gd name="T75" fmla="*/ 246 h 512"/>
                <a:gd name="T76" fmla="*/ 331 w 512"/>
                <a:gd name="T77" fmla="*/ 235 h 512"/>
                <a:gd name="T78" fmla="*/ 320 w 512"/>
                <a:gd name="T79" fmla="*/ 224 h 512"/>
                <a:gd name="T80" fmla="*/ 512 w 512"/>
                <a:gd name="T81" fmla="*/ 256 h 512"/>
                <a:gd name="T82" fmla="*/ 256 w 512"/>
                <a:gd name="T83" fmla="*/ 512 h 512"/>
                <a:gd name="T84" fmla="*/ 0 w 512"/>
                <a:gd name="T85" fmla="*/ 256 h 512"/>
                <a:gd name="T86" fmla="*/ 256 w 512"/>
                <a:gd name="T87" fmla="*/ 0 h 512"/>
                <a:gd name="T88" fmla="*/ 512 w 512"/>
                <a:gd name="T89" fmla="*/ 256 h 512"/>
                <a:gd name="T90" fmla="*/ 373 w 512"/>
                <a:gd name="T91" fmla="*/ 182 h 512"/>
                <a:gd name="T92" fmla="*/ 373 w 512"/>
                <a:gd name="T93" fmla="*/ 178 h 512"/>
                <a:gd name="T94" fmla="*/ 370 w 512"/>
                <a:gd name="T95" fmla="*/ 174 h 512"/>
                <a:gd name="T96" fmla="*/ 296 w 512"/>
                <a:gd name="T97" fmla="*/ 99 h 512"/>
                <a:gd name="T98" fmla="*/ 292 w 512"/>
                <a:gd name="T99" fmla="*/ 97 h 512"/>
                <a:gd name="T100" fmla="*/ 288 w 512"/>
                <a:gd name="T101" fmla="*/ 96 h 512"/>
                <a:gd name="T102" fmla="*/ 149 w 512"/>
                <a:gd name="T103" fmla="*/ 96 h 512"/>
                <a:gd name="T104" fmla="*/ 139 w 512"/>
                <a:gd name="T105" fmla="*/ 107 h 512"/>
                <a:gd name="T106" fmla="*/ 139 w 512"/>
                <a:gd name="T107" fmla="*/ 406 h 512"/>
                <a:gd name="T108" fmla="*/ 149 w 512"/>
                <a:gd name="T109" fmla="*/ 416 h 512"/>
                <a:gd name="T110" fmla="*/ 363 w 512"/>
                <a:gd name="T111" fmla="*/ 416 h 512"/>
                <a:gd name="T112" fmla="*/ 373 w 512"/>
                <a:gd name="T113" fmla="*/ 406 h 512"/>
                <a:gd name="T114" fmla="*/ 373 w 512"/>
                <a:gd name="T115" fmla="*/ 182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12" h="512">
                  <a:moveTo>
                    <a:pt x="337" y="171"/>
                  </a:moveTo>
                  <a:cubicBezTo>
                    <a:pt x="299" y="171"/>
                    <a:pt x="299" y="171"/>
                    <a:pt x="299" y="171"/>
                  </a:cubicBezTo>
                  <a:cubicBezTo>
                    <a:pt x="299" y="133"/>
                    <a:pt x="299" y="133"/>
                    <a:pt x="299" y="133"/>
                  </a:cubicBezTo>
                  <a:lnTo>
                    <a:pt x="337" y="171"/>
                  </a:lnTo>
                  <a:close/>
                  <a:moveTo>
                    <a:pt x="288" y="192"/>
                  </a:moveTo>
                  <a:cubicBezTo>
                    <a:pt x="352" y="192"/>
                    <a:pt x="352" y="192"/>
                    <a:pt x="352" y="192"/>
                  </a:cubicBezTo>
                  <a:cubicBezTo>
                    <a:pt x="352" y="395"/>
                    <a:pt x="352" y="395"/>
                    <a:pt x="352" y="395"/>
                  </a:cubicBezTo>
                  <a:cubicBezTo>
                    <a:pt x="160" y="395"/>
                    <a:pt x="160" y="395"/>
                    <a:pt x="160" y="395"/>
                  </a:cubicBezTo>
                  <a:cubicBezTo>
                    <a:pt x="160" y="118"/>
                    <a:pt x="160" y="118"/>
                    <a:pt x="160" y="118"/>
                  </a:cubicBezTo>
                  <a:cubicBezTo>
                    <a:pt x="277" y="118"/>
                    <a:pt x="277" y="118"/>
                    <a:pt x="277" y="118"/>
                  </a:cubicBezTo>
                  <a:cubicBezTo>
                    <a:pt x="277" y="182"/>
                    <a:pt x="277" y="182"/>
                    <a:pt x="277" y="182"/>
                  </a:cubicBezTo>
                  <a:cubicBezTo>
                    <a:pt x="277" y="188"/>
                    <a:pt x="282" y="192"/>
                    <a:pt x="288" y="192"/>
                  </a:cubicBezTo>
                  <a:close/>
                  <a:moveTo>
                    <a:pt x="331" y="363"/>
                  </a:moveTo>
                  <a:cubicBezTo>
                    <a:pt x="331" y="357"/>
                    <a:pt x="326" y="352"/>
                    <a:pt x="320" y="352"/>
                  </a:cubicBezTo>
                  <a:cubicBezTo>
                    <a:pt x="192" y="352"/>
                    <a:pt x="192" y="352"/>
                    <a:pt x="192" y="352"/>
                  </a:cubicBezTo>
                  <a:cubicBezTo>
                    <a:pt x="186" y="352"/>
                    <a:pt x="181" y="357"/>
                    <a:pt x="181" y="363"/>
                  </a:cubicBezTo>
                  <a:cubicBezTo>
                    <a:pt x="181" y="369"/>
                    <a:pt x="186" y="374"/>
                    <a:pt x="192" y="374"/>
                  </a:cubicBezTo>
                  <a:cubicBezTo>
                    <a:pt x="320" y="374"/>
                    <a:pt x="320" y="374"/>
                    <a:pt x="320" y="374"/>
                  </a:cubicBezTo>
                  <a:cubicBezTo>
                    <a:pt x="326" y="374"/>
                    <a:pt x="331" y="369"/>
                    <a:pt x="331" y="363"/>
                  </a:cubicBezTo>
                  <a:close/>
                  <a:moveTo>
                    <a:pt x="331" y="320"/>
                  </a:moveTo>
                  <a:cubicBezTo>
                    <a:pt x="331" y="314"/>
                    <a:pt x="326" y="310"/>
                    <a:pt x="320" y="310"/>
                  </a:cubicBezTo>
                  <a:cubicBezTo>
                    <a:pt x="192" y="310"/>
                    <a:pt x="192" y="310"/>
                    <a:pt x="192" y="310"/>
                  </a:cubicBezTo>
                  <a:cubicBezTo>
                    <a:pt x="186" y="310"/>
                    <a:pt x="181" y="314"/>
                    <a:pt x="181" y="320"/>
                  </a:cubicBezTo>
                  <a:cubicBezTo>
                    <a:pt x="181" y="326"/>
                    <a:pt x="186" y="331"/>
                    <a:pt x="192" y="331"/>
                  </a:cubicBezTo>
                  <a:cubicBezTo>
                    <a:pt x="320" y="331"/>
                    <a:pt x="320" y="331"/>
                    <a:pt x="320" y="331"/>
                  </a:cubicBezTo>
                  <a:cubicBezTo>
                    <a:pt x="326" y="331"/>
                    <a:pt x="331" y="326"/>
                    <a:pt x="331" y="320"/>
                  </a:cubicBezTo>
                  <a:close/>
                  <a:moveTo>
                    <a:pt x="331" y="278"/>
                  </a:moveTo>
                  <a:cubicBezTo>
                    <a:pt x="331" y="272"/>
                    <a:pt x="326" y="267"/>
                    <a:pt x="320" y="267"/>
                  </a:cubicBezTo>
                  <a:cubicBezTo>
                    <a:pt x="192" y="267"/>
                    <a:pt x="192" y="267"/>
                    <a:pt x="192" y="267"/>
                  </a:cubicBezTo>
                  <a:cubicBezTo>
                    <a:pt x="186" y="267"/>
                    <a:pt x="181" y="272"/>
                    <a:pt x="181" y="278"/>
                  </a:cubicBezTo>
                  <a:cubicBezTo>
                    <a:pt x="181" y="284"/>
                    <a:pt x="186" y="288"/>
                    <a:pt x="192" y="288"/>
                  </a:cubicBezTo>
                  <a:cubicBezTo>
                    <a:pt x="320" y="288"/>
                    <a:pt x="320" y="288"/>
                    <a:pt x="320" y="288"/>
                  </a:cubicBezTo>
                  <a:cubicBezTo>
                    <a:pt x="326" y="288"/>
                    <a:pt x="331" y="284"/>
                    <a:pt x="331" y="278"/>
                  </a:cubicBezTo>
                  <a:close/>
                  <a:moveTo>
                    <a:pt x="320" y="224"/>
                  </a:moveTo>
                  <a:cubicBezTo>
                    <a:pt x="192" y="224"/>
                    <a:pt x="192" y="224"/>
                    <a:pt x="192" y="224"/>
                  </a:cubicBezTo>
                  <a:cubicBezTo>
                    <a:pt x="186" y="224"/>
                    <a:pt x="181" y="229"/>
                    <a:pt x="181" y="235"/>
                  </a:cubicBezTo>
                  <a:cubicBezTo>
                    <a:pt x="181" y="241"/>
                    <a:pt x="186" y="246"/>
                    <a:pt x="192" y="246"/>
                  </a:cubicBezTo>
                  <a:cubicBezTo>
                    <a:pt x="320" y="246"/>
                    <a:pt x="320" y="246"/>
                    <a:pt x="320" y="246"/>
                  </a:cubicBezTo>
                  <a:cubicBezTo>
                    <a:pt x="326" y="246"/>
                    <a:pt x="331" y="241"/>
                    <a:pt x="331" y="235"/>
                  </a:cubicBezTo>
                  <a:cubicBezTo>
                    <a:pt x="331" y="229"/>
                    <a:pt x="326" y="224"/>
                    <a:pt x="320" y="224"/>
                  </a:cubicBezTo>
                  <a:close/>
                  <a:moveTo>
                    <a:pt x="512" y="256"/>
                  </a:moveTo>
                  <a:cubicBezTo>
                    <a:pt x="512" y="398"/>
                    <a:pt x="397" y="512"/>
                    <a:pt x="256" y="512"/>
                  </a:cubicBezTo>
                  <a:cubicBezTo>
                    <a:pt x="115" y="512"/>
                    <a:pt x="0" y="398"/>
                    <a:pt x="0" y="256"/>
                  </a:cubicBezTo>
                  <a:cubicBezTo>
                    <a:pt x="0" y="115"/>
                    <a:pt x="115" y="0"/>
                    <a:pt x="256" y="0"/>
                  </a:cubicBezTo>
                  <a:cubicBezTo>
                    <a:pt x="397" y="0"/>
                    <a:pt x="512" y="115"/>
                    <a:pt x="512" y="256"/>
                  </a:cubicBezTo>
                  <a:close/>
                  <a:moveTo>
                    <a:pt x="373" y="182"/>
                  </a:moveTo>
                  <a:cubicBezTo>
                    <a:pt x="373" y="180"/>
                    <a:pt x="373" y="179"/>
                    <a:pt x="373" y="178"/>
                  </a:cubicBezTo>
                  <a:cubicBezTo>
                    <a:pt x="372" y="176"/>
                    <a:pt x="371" y="175"/>
                    <a:pt x="370" y="174"/>
                  </a:cubicBezTo>
                  <a:cubicBezTo>
                    <a:pt x="296" y="99"/>
                    <a:pt x="296" y="99"/>
                    <a:pt x="296" y="99"/>
                  </a:cubicBezTo>
                  <a:cubicBezTo>
                    <a:pt x="295" y="98"/>
                    <a:pt x="293" y="98"/>
                    <a:pt x="292" y="97"/>
                  </a:cubicBezTo>
                  <a:cubicBezTo>
                    <a:pt x="291" y="97"/>
                    <a:pt x="289" y="96"/>
                    <a:pt x="288" y="96"/>
                  </a:cubicBezTo>
                  <a:cubicBezTo>
                    <a:pt x="149" y="96"/>
                    <a:pt x="149" y="96"/>
                    <a:pt x="149" y="96"/>
                  </a:cubicBezTo>
                  <a:cubicBezTo>
                    <a:pt x="143" y="96"/>
                    <a:pt x="139" y="101"/>
                    <a:pt x="139" y="107"/>
                  </a:cubicBezTo>
                  <a:cubicBezTo>
                    <a:pt x="139" y="406"/>
                    <a:pt x="139" y="406"/>
                    <a:pt x="139" y="406"/>
                  </a:cubicBezTo>
                  <a:cubicBezTo>
                    <a:pt x="139" y="412"/>
                    <a:pt x="143" y="416"/>
                    <a:pt x="149" y="416"/>
                  </a:cubicBezTo>
                  <a:cubicBezTo>
                    <a:pt x="363" y="416"/>
                    <a:pt x="363" y="416"/>
                    <a:pt x="363" y="416"/>
                  </a:cubicBezTo>
                  <a:cubicBezTo>
                    <a:pt x="369" y="416"/>
                    <a:pt x="373" y="412"/>
                    <a:pt x="373" y="406"/>
                  </a:cubicBezTo>
                  <a:lnTo>
                    <a:pt x="373" y="1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 name="Freeform 333">
              <a:extLst>
                <a:ext uri="{FF2B5EF4-FFF2-40B4-BE49-F238E27FC236}">
                  <a16:creationId xmlns:a16="http://schemas.microsoft.com/office/drawing/2014/main" id="{A657B0E6-2DD9-4447-9836-33682F412C94}"/>
                </a:ext>
              </a:extLst>
            </p:cNvPr>
            <p:cNvSpPr>
              <a:spLocks noEditPoints="1"/>
            </p:cNvSpPr>
            <p:nvPr/>
          </p:nvSpPr>
          <p:spPr bwMode="auto">
            <a:xfrm>
              <a:off x="3832" y="1197"/>
              <a:ext cx="340" cy="340"/>
            </a:xfrm>
            <a:custGeom>
              <a:avLst/>
              <a:gdLst>
                <a:gd name="T0" fmla="*/ 337 w 512"/>
                <a:gd name="T1" fmla="*/ 171 h 512"/>
                <a:gd name="T2" fmla="*/ 299 w 512"/>
                <a:gd name="T3" fmla="*/ 171 h 512"/>
                <a:gd name="T4" fmla="*/ 299 w 512"/>
                <a:gd name="T5" fmla="*/ 133 h 512"/>
                <a:gd name="T6" fmla="*/ 337 w 512"/>
                <a:gd name="T7" fmla="*/ 171 h 512"/>
                <a:gd name="T8" fmla="*/ 288 w 512"/>
                <a:gd name="T9" fmla="*/ 192 h 512"/>
                <a:gd name="T10" fmla="*/ 352 w 512"/>
                <a:gd name="T11" fmla="*/ 192 h 512"/>
                <a:gd name="T12" fmla="*/ 352 w 512"/>
                <a:gd name="T13" fmla="*/ 395 h 512"/>
                <a:gd name="T14" fmla="*/ 160 w 512"/>
                <a:gd name="T15" fmla="*/ 395 h 512"/>
                <a:gd name="T16" fmla="*/ 160 w 512"/>
                <a:gd name="T17" fmla="*/ 118 h 512"/>
                <a:gd name="T18" fmla="*/ 277 w 512"/>
                <a:gd name="T19" fmla="*/ 118 h 512"/>
                <a:gd name="T20" fmla="*/ 277 w 512"/>
                <a:gd name="T21" fmla="*/ 182 h 512"/>
                <a:gd name="T22" fmla="*/ 288 w 512"/>
                <a:gd name="T23" fmla="*/ 192 h 512"/>
                <a:gd name="T24" fmla="*/ 331 w 512"/>
                <a:gd name="T25" fmla="*/ 363 h 512"/>
                <a:gd name="T26" fmla="*/ 320 w 512"/>
                <a:gd name="T27" fmla="*/ 352 h 512"/>
                <a:gd name="T28" fmla="*/ 192 w 512"/>
                <a:gd name="T29" fmla="*/ 352 h 512"/>
                <a:gd name="T30" fmla="*/ 181 w 512"/>
                <a:gd name="T31" fmla="*/ 363 h 512"/>
                <a:gd name="T32" fmla="*/ 192 w 512"/>
                <a:gd name="T33" fmla="*/ 374 h 512"/>
                <a:gd name="T34" fmla="*/ 320 w 512"/>
                <a:gd name="T35" fmla="*/ 374 h 512"/>
                <a:gd name="T36" fmla="*/ 331 w 512"/>
                <a:gd name="T37" fmla="*/ 363 h 512"/>
                <a:gd name="T38" fmla="*/ 331 w 512"/>
                <a:gd name="T39" fmla="*/ 320 h 512"/>
                <a:gd name="T40" fmla="*/ 320 w 512"/>
                <a:gd name="T41" fmla="*/ 310 h 512"/>
                <a:gd name="T42" fmla="*/ 192 w 512"/>
                <a:gd name="T43" fmla="*/ 310 h 512"/>
                <a:gd name="T44" fmla="*/ 181 w 512"/>
                <a:gd name="T45" fmla="*/ 320 h 512"/>
                <a:gd name="T46" fmla="*/ 192 w 512"/>
                <a:gd name="T47" fmla="*/ 331 h 512"/>
                <a:gd name="T48" fmla="*/ 320 w 512"/>
                <a:gd name="T49" fmla="*/ 331 h 512"/>
                <a:gd name="T50" fmla="*/ 331 w 512"/>
                <a:gd name="T51" fmla="*/ 320 h 512"/>
                <a:gd name="T52" fmla="*/ 331 w 512"/>
                <a:gd name="T53" fmla="*/ 278 h 512"/>
                <a:gd name="T54" fmla="*/ 320 w 512"/>
                <a:gd name="T55" fmla="*/ 267 h 512"/>
                <a:gd name="T56" fmla="*/ 192 w 512"/>
                <a:gd name="T57" fmla="*/ 267 h 512"/>
                <a:gd name="T58" fmla="*/ 181 w 512"/>
                <a:gd name="T59" fmla="*/ 278 h 512"/>
                <a:gd name="T60" fmla="*/ 192 w 512"/>
                <a:gd name="T61" fmla="*/ 288 h 512"/>
                <a:gd name="T62" fmla="*/ 320 w 512"/>
                <a:gd name="T63" fmla="*/ 288 h 512"/>
                <a:gd name="T64" fmla="*/ 331 w 512"/>
                <a:gd name="T65" fmla="*/ 278 h 512"/>
                <a:gd name="T66" fmla="*/ 320 w 512"/>
                <a:gd name="T67" fmla="*/ 224 h 512"/>
                <a:gd name="T68" fmla="*/ 192 w 512"/>
                <a:gd name="T69" fmla="*/ 224 h 512"/>
                <a:gd name="T70" fmla="*/ 181 w 512"/>
                <a:gd name="T71" fmla="*/ 235 h 512"/>
                <a:gd name="T72" fmla="*/ 192 w 512"/>
                <a:gd name="T73" fmla="*/ 246 h 512"/>
                <a:gd name="T74" fmla="*/ 320 w 512"/>
                <a:gd name="T75" fmla="*/ 246 h 512"/>
                <a:gd name="T76" fmla="*/ 331 w 512"/>
                <a:gd name="T77" fmla="*/ 235 h 512"/>
                <a:gd name="T78" fmla="*/ 320 w 512"/>
                <a:gd name="T79" fmla="*/ 224 h 512"/>
                <a:gd name="T80" fmla="*/ 512 w 512"/>
                <a:gd name="T81" fmla="*/ 256 h 512"/>
                <a:gd name="T82" fmla="*/ 256 w 512"/>
                <a:gd name="T83" fmla="*/ 512 h 512"/>
                <a:gd name="T84" fmla="*/ 0 w 512"/>
                <a:gd name="T85" fmla="*/ 256 h 512"/>
                <a:gd name="T86" fmla="*/ 256 w 512"/>
                <a:gd name="T87" fmla="*/ 0 h 512"/>
                <a:gd name="T88" fmla="*/ 512 w 512"/>
                <a:gd name="T89" fmla="*/ 256 h 512"/>
                <a:gd name="T90" fmla="*/ 373 w 512"/>
                <a:gd name="T91" fmla="*/ 182 h 512"/>
                <a:gd name="T92" fmla="*/ 373 w 512"/>
                <a:gd name="T93" fmla="*/ 178 h 512"/>
                <a:gd name="T94" fmla="*/ 370 w 512"/>
                <a:gd name="T95" fmla="*/ 174 h 512"/>
                <a:gd name="T96" fmla="*/ 296 w 512"/>
                <a:gd name="T97" fmla="*/ 99 h 512"/>
                <a:gd name="T98" fmla="*/ 292 w 512"/>
                <a:gd name="T99" fmla="*/ 97 h 512"/>
                <a:gd name="T100" fmla="*/ 288 w 512"/>
                <a:gd name="T101" fmla="*/ 96 h 512"/>
                <a:gd name="T102" fmla="*/ 149 w 512"/>
                <a:gd name="T103" fmla="*/ 96 h 512"/>
                <a:gd name="T104" fmla="*/ 139 w 512"/>
                <a:gd name="T105" fmla="*/ 107 h 512"/>
                <a:gd name="T106" fmla="*/ 139 w 512"/>
                <a:gd name="T107" fmla="*/ 406 h 512"/>
                <a:gd name="T108" fmla="*/ 149 w 512"/>
                <a:gd name="T109" fmla="*/ 416 h 512"/>
                <a:gd name="T110" fmla="*/ 363 w 512"/>
                <a:gd name="T111" fmla="*/ 416 h 512"/>
                <a:gd name="T112" fmla="*/ 373 w 512"/>
                <a:gd name="T113" fmla="*/ 406 h 512"/>
                <a:gd name="T114" fmla="*/ 373 w 512"/>
                <a:gd name="T115" fmla="*/ 182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12" h="512">
                  <a:moveTo>
                    <a:pt x="337" y="171"/>
                  </a:moveTo>
                  <a:cubicBezTo>
                    <a:pt x="299" y="171"/>
                    <a:pt x="299" y="171"/>
                    <a:pt x="299" y="171"/>
                  </a:cubicBezTo>
                  <a:cubicBezTo>
                    <a:pt x="299" y="133"/>
                    <a:pt x="299" y="133"/>
                    <a:pt x="299" y="133"/>
                  </a:cubicBezTo>
                  <a:lnTo>
                    <a:pt x="337" y="171"/>
                  </a:lnTo>
                  <a:close/>
                  <a:moveTo>
                    <a:pt x="288" y="192"/>
                  </a:moveTo>
                  <a:cubicBezTo>
                    <a:pt x="352" y="192"/>
                    <a:pt x="352" y="192"/>
                    <a:pt x="352" y="192"/>
                  </a:cubicBezTo>
                  <a:cubicBezTo>
                    <a:pt x="352" y="395"/>
                    <a:pt x="352" y="395"/>
                    <a:pt x="352" y="395"/>
                  </a:cubicBezTo>
                  <a:cubicBezTo>
                    <a:pt x="160" y="395"/>
                    <a:pt x="160" y="395"/>
                    <a:pt x="160" y="395"/>
                  </a:cubicBezTo>
                  <a:cubicBezTo>
                    <a:pt x="160" y="118"/>
                    <a:pt x="160" y="118"/>
                    <a:pt x="160" y="118"/>
                  </a:cubicBezTo>
                  <a:cubicBezTo>
                    <a:pt x="277" y="118"/>
                    <a:pt x="277" y="118"/>
                    <a:pt x="277" y="118"/>
                  </a:cubicBezTo>
                  <a:cubicBezTo>
                    <a:pt x="277" y="182"/>
                    <a:pt x="277" y="182"/>
                    <a:pt x="277" y="182"/>
                  </a:cubicBezTo>
                  <a:cubicBezTo>
                    <a:pt x="277" y="188"/>
                    <a:pt x="282" y="192"/>
                    <a:pt x="288" y="192"/>
                  </a:cubicBezTo>
                  <a:close/>
                  <a:moveTo>
                    <a:pt x="331" y="363"/>
                  </a:moveTo>
                  <a:cubicBezTo>
                    <a:pt x="331" y="357"/>
                    <a:pt x="326" y="352"/>
                    <a:pt x="320" y="352"/>
                  </a:cubicBezTo>
                  <a:cubicBezTo>
                    <a:pt x="192" y="352"/>
                    <a:pt x="192" y="352"/>
                    <a:pt x="192" y="352"/>
                  </a:cubicBezTo>
                  <a:cubicBezTo>
                    <a:pt x="186" y="352"/>
                    <a:pt x="181" y="357"/>
                    <a:pt x="181" y="363"/>
                  </a:cubicBezTo>
                  <a:cubicBezTo>
                    <a:pt x="181" y="369"/>
                    <a:pt x="186" y="374"/>
                    <a:pt x="192" y="374"/>
                  </a:cubicBezTo>
                  <a:cubicBezTo>
                    <a:pt x="320" y="374"/>
                    <a:pt x="320" y="374"/>
                    <a:pt x="320" y="374"/>
                  </a:cubicBezTo>
                  <a:cubicBezTo>
                    <a:pt x="326" y="374"/>
                    <a:pt x="331" y="369"/>
                    <a:pt x="331" y="363"/>
                  </a:cubicBezTo>
                  <a:close/>
                  <a:moveTo>
                    <a:pt x="331" y="320"/>
                  </a:moveTo>
                  <a:cubicBezTo>
                    <a:pt x="331" y="314"/>
                    <a:pt x="326" y="310"/>
                    <a:pt x="320" y="310"/>
                  </a:cubicBezTo>
                  <a:cubicBezTo>
                    <a:pt x="192" y="310"/>
                    <a:pt x="192" y="310"/>
                    <a:pt x="192" y="310"/>
                  </a:cubicBezTo>
                  <a:cubicBezTo>
                    <a:pt x="186" y="310"/>
                    <a:pt x="181" y="314"/>
                    <a:pt x="181" y="320"/>
                  </a:cubicBezTo>
                  <a:cubicBezTo>
                    <a:pt x="181" y="326"/>
                    <a:pt x="186" y="331"/>
                    <a:pt x="192" y="331"/>
                  </a:cubicBezTo>
                  <a:cubicBezTo>
                    <a:pt x="320" y="331"/>
                    <a:pt x="320" y="331"/>
                    <a:pt x="320" y="331"/>
                  </a:cubicBezTo>
                  <a:cubicBezTo>
                    <a:pt x="326" y="331"/>
                    <a:pt x="331" y="326"/>
                    <a:pt x="331" y="320"/>
                  </a:cubicBezTo>
                  <a:close/>
                  <a:moveTo>
                    <a:pt x="331" y="278"/>
                  </a:moveTo>
                  <a:cubicBezTo>
                    <a:pt x="331" y="272"/>
                    <a:pt x="326" y="267"/>
                    <a:pt x="320" y="267"/>
                  </a:cubicBezTo>
                  <a:cubicBezTo>
                    <a:pt x="192" y="267"/>
                    <a:pt x="192" y="267"/>
                    <a:pt x="192" y="267"/>
                  </a:cubicBezTo>
                  <a:cubicBezTo>
                    <a:pt x="186" y="267"/>
                    <a:pt x="181" y="272"/>
                    <a:pt x="181" y="278"/>
                  </a:cubicBezTo>
                  <a:cubicBezTo>
                    <a:pt x="181" y="284"/>
                    <a:pt x="186" y="288"/>
                    <a:pt x="192" y="288"/>
                  </a:cubicBezTo>
                  <a:cubicBezTo>
                    <a:pt x="320" y="288"/>
                    <a:pt x="320" y="288"/>
                    <a:pt x="320" y="288"/>
                  </a:cubicBezTo>
                  <a:cubicBezTo>
                    <a:pt x="326" y="288"/>
                    <a:pt x="331" y="284"/>
                    <a:pt x="331" y="278"/>
                  </a:cubicBezTo>
                  <a:close/>
                  <a:moveTo>
                    <a:pt x="320" y="224"/>
                  </a:moveTo>
                  <a:cubicBezTo>
                    <a:pt x="192" y="224"/>
                    <a:pt x="192" y="224"/>
                    <a:pt x="192" y="224"/>
                  </a:cubicBezTo>
                  <a:cubicBezTo>
                    <a:pt x="186" y="224"/>
                    <a:pt x="181" y="229"/>
                    <a:pt x="181" y="235"/>
                  </a:cubicBezTo>
                  <a:cubicBezTo>
                    <a:pt x="181" y="241"/>
                    <a:pt x="186" y="246"/>
                    <a:pt x="192" y="246"/>
                  </a:cubicBezTo>
                  <a:cubicBezTo>
                    <a:pt x="320" y="246"/>
                    <a:pt x="320" y="246"/>
                    <a:pt x="320" y="246"/>
                  </a:cubicBezTo>
                  <a:cubicBezTo>
                    <a:pt x="326" y="246"/>
                    <a:pt x="331" y="241"/>
                    <a:pt x="331" y="235"/>
                  </a:cubicBezTo>
                  <a:cubicBezTo>
                    <a:pt x="331" y="229"/>
                    <a:pt x="326" y="224"/>
                    <a:pt x="320" y="224"/>
                  </a:cubicBezTo>
                  <a:close/>
                  <a:moveTo>
                    <a:pt x="512" y="256"/>
                  </a:moveTo>
                  <a:cubicBezTo>
                    <a:pt x="512" y="398"/>
                    <a:pt x="397" y="512"/>
                    <a:pt x="256" y="512"/>
                  </a:cubicBezTo>
                  <a:cubicBezTo>
                    <a:pt x="115" y="512"/>
                    <a:pt x="0" y="398"/>
                    <a:pt x="0" y="256"/>
                  </a:cubicBezTo>
                  <a:cubicBezTo>
                    <a:pt x="0" y="115"/>
                    <a:pt x="115" y="0"/>
                    <a:pt x="256" y="0"/>
                  </a:cubicBezTo>
                  <a:cubicBezTo>
                    <a:pt x="397" y="0"/>
                    <a:pt x="512" y="115"/>
                    <a:pt x="512" y="256"/>
                  </a:cubicBezTo>
                  <a:close/>
                  <a:moveTo>
                    <a:pt x="373" y="182"/>
                  </a:moveTo>
                  <a:cubicBezTo>
                    <a:pt x="373" y="180"/>
                    <a:pt x="373" y="179"/>
                    <a:pt x="373" y="178"/>
                  </a:cubicBezTo>
                  <a:cubicBezTo>
                    <a:pt x="372" y="176"/>
                    <a:pt x="371" y="175"/>
                    <a:pt x="370" y="174"/>
                  </a:cubicBezTo>
                  <a:cubicBezTo>
                    <a:pt x="296" y="99"/>
                    <a:pt x="296" y="99"/>
                    <a:pt x="296" y="99"/>
                  </a:cubicBezTo>
                  <a:cubicBezTo>
                    <a:pt x="295" y="98"/>
                    <a:pt x="293" y="98"/>
                    <a:pt x="292" y="97"/>
                  </a:cubicBezTo>
                  <a:cubicBezTo>
                    <a:pt x="291" y="97"/>
                    <a:pt x="289" y="96"/>
                    <a:pt x="288" y="96"/>
                  </a:cubicBezTo>
                  <a:cubicBezTo>
                    <a:pt x="149" y="96"/>
                    <a:pt x="149" y="96"/>
                    <a:pt x="149" y="96"/>
                  </a:cubicBezTo>
                  <a:cubicBezTo>
                    <a:pt x="143" y="96"/>
                    <a:pt x="139" y="101"/>
                    <a:pt x="139" y="107"/>
                  </a:cubicBezTo>
                  <a:cubicBezTo>
                    <a:pt x="139" y="406"/>
                    <a:pt x="139" y="406"/>
                    <a:pt x="139" y="406"/>
                  </a:cubicBezTo>
                  <a:cubicBezTo>
                    <a:pt x="139" y="412"/>
                    <a:pt x="143" y="416"/>
                    <a:pt x="149" y="416"/>
                  </a:cubicBezTo>
                  <a:cubicBezTo>
                    <a:pt x="363" y="416"/>
                    <a:pt x="363" y="416"/>
                    <a:pt x="363" y="416"/>
                  </a:cubicBezTo>
                  <a:cubicBezTo>
                    <a:pt x="369" y="416"/>
                    <a:pt x="373" y="412"/>
                    <a:pt x="373" y="406"/>
                  </a:cubicBezTo>
                  <a:lnTo>
                    <a:pt x="373" y="1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16" name="Group 15">
            <a:extLst>
              <a:ext uri="{FF2B5EF4-FFF2-40B4-BE49-F238E27FC236}">
                <a16:creationId xmlns:a16="http://schemas.microsoft.com/office/drawing/2014/main" id="{9AB68672-92D3-4B99-ABC6-E3C19989E7A5}"/>
              </a:ext>
            </a:extLst>
          </p:cNvPr>
          <p:cNvGrpSpPr/>
          <p:nvPr/>
        </p:nvGrpSpPr>
        <p:grpSpPr>
          <a:xfrm>
            <a:off x="6241649" y="2045147"/>
            <a:ext cx="830129" cy="733519"/>
            <a:chOff x="2284412" y="3608388"/>
            <a:chExt cx="1104901" cy="976312"/>
          </a:xfrm>
          <a:solidFill>
            <a:srgbClr val="FFC000"/>
          </a:solidFill>
        </p:grpSpPr>
        <p:sp>
          <p:nvSpPr>
            <p:cNvPr id="18" name="Freeform 79">
              <a:extLst>
                <a:ext uri="{FF2B5EF4-FFF2-40B4-BE49-F238E27FC236}">
                  <a16:creationId xmlns:a16="http://schemas.microsoft.com/office/drawing/2014/main" id="{3631191C-A2D0-462F-82C6-6A622A966571}"/>
                </a:ext>
              </a:extLst>
            </p:cNvPr>
            <p:cNvSpPr>
              <a:spLocks noEditPoints="1"/>
            </p:cNvSpPr>
            <p:nvPr/>
          </p:nvSpPr>
          <p:spPr bwMode="auto">
            <a:xfrm>
              <a:off x="2674938" y="4095750"/>
              <a:ext cx="592138" cy="214312"/>
            </a:xfrm>
            <a:custGeom>
              <a:avLst/>
              <a:gdLst>
                <a:gd name="T0" fmla="*/ 16 w 225"/>
                <a:gd name="T1" fmla="*/ 15 h 82"/>
                <a:gd name="T2" fmla="*/ 16 w 225"/>
                <a:gd name="T3" fmla="*/ 67 h 82"/>
                <a:gd name="T4" fmla="*/ 225 w 225"/>
                <a:gd name="T5" fmla="*/ 67 h 82"/>
                <a:gd name="T6" fmla="*/ 225 w 225"/>
                <a:gd name="T7" fmla="*/ 82 h 82"/>
                <a:gd name="T8" fmla="*/ 11 w 225"/>
                <a:gd name="T9" fmla="*/ 82 h 82"/>
                <a:gd name="T10" fmla="*/ 0 w 225"/>
                <a:gd name="T11" fmla="*/ 72 h 82"/>
                <a:gd name="T12" fmla="*/ 0 w 225"/>
                <a:gd name="T13" fmla="*/ 10 h 82"/>
                <a:gd name="T14" fmla="*/ 11 w 225"/>
                <a:gd name="T15" fmla="*/ 0 h 82"/>
                <a:gd name="T16" fmla="*/ 225 w 225"/>
                <a:gd name="T17" fmla="*/ 0 h 82"/>
                <a:gd name="T18" fmla="*/ 225 w 225"/>
                <a:gd name="T19" fmla="*/ 15 h 82"/>
                <a:gd name="T20" fmla="*/ 16 w 225"/>
                <a:gd name="T21" fmla="*/ 15 h 82"/>
                <a:gd name="T22" fmla="*/ 218 w 225"/>
                <a:gd name="T23" fmla="*/ 24 h 82"/>
                <a:gd name="T24" fmla="*/ 25 w 225"/>
                <a:gd name="T25" fmla="*/ 24 h 82"/>
                <a:gd name="T26" fmla="*/ 26 w 225"/>
                <a:gd name="T27" fmla="*/ 31 h 82"/>
                <a:gd name="T28" fmla="*/ 215 w 225"/>
                <a:gd name="T29" fmla="*/ 31 h 82"/>
                <a:gd name="T30" fmla="*/ 218 w 225"/>
                <a:gd name="T31" fmla="*/ 24 h 82"/>
                <a:gd name="T32" fmla="*/ 214 w 225"/>
                <a:gd name="T33" fmla="*/ 37 h 82"/>
                <a:gd name="T34" fmla="*/ 26 w 225"/>
                <a:gd name="T35" fmla="*/ 37 h 82"/>
                <a:gd name="T36" fmla="*/ 26 w 225"/>
                <a:gd name="T37" fmla="*/ 44 h 82"/>
                <a:gd name="T38" fmla="*/ 214 w 225"/>
                <a:gd name="T39" fmla="*/ 44 h 82"/>
                <a:gd name="T40" fmla="*/ 214 w 225"/>
                <a:gd name="T41" fmla="*/ 37 h 82"/>
                <a:gd name="T42" fmla="*/ 215 w 225"/>
                <a:gd name="T43" fmla="*/ 50 h 82"/>
                <a:gd name="T44" fmla="*/ 26 w 225"/>
                <a:gd name="T45" fmla="*/ 50 h 82"/>
                <a:gd name="T46" fmla="*/ 25 w 225"/>
                <a:gd name="T47" fmla="*/ 57 h 82"/>
                <a:gd name="T48" fmla="*/ 218 w 225"/>
                <a:gd name="T49" fmla="*/ 57 h 82"/>
                <a:gd name="T50" fmla="*/ 215 w 225"/>
                <a:gd name="T51" fmla="*/ 50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25" h="82">
                  <a:moveTo>
                    <a:pt x="16" y="15"/>
                  </a:moveTo>
                  <a:cubicBezTo>
                    <a:pt x="16" y="67"/>
                    <a:pt x="16" y="67"/>
                    <a:pt x="16" y="67"/>
                  </a:cubicBezTo>
                  <a:cubicBezTo>
                    <a:pt x="225" y="67"/>
                    <a:pt x="225" y="67"/>
                    <a:pt x="225" y="67"/>
                  </a:cubicBezTo>
                  <a:cubicBezTo>
                    <a:pt x="225" y="82"/>
                    <a:pt x="225" y="82"/>
                    <a:pt x="225" y="82"/>
                  </a:cubicBezTo>
                  <a:cubicBezTo>
                    <a:pt x="11" y="82"/>
                    <a:pt x="11" y="82"/>
                    <a:pt x="11" y="82"/>
                  </a:cubicBezTo>
                  <a:cubicBezTo>
                    <a:pt x="5" y="82"/>
                    <a:pt x="0" y="77"/>
                    <a:pt x="0" y="72"/>
                  </a:cubicBezTo>
                  <a:cubicBezTo>
                    <a:pt x="0" y="10"/>
                    <a:pt x="0" y="10"/>
                    <a:pt x="0" y="10"/>
                  </a:cubicBezTo>
                  <a:cubicBezTo>
                    <a:pt x="0" y="5"/>
                    <a:pt x="5" y="0"/>
                    <a:pt x="11" y="0"/>
                  </a:cubicBezTo>
                  <a:cubicBezTo>
                    <a:pt x="225" y="0"/>
                    <a:pt x="225" y="0"/>
                    <a:pt x="225" y="0"/>
                  </a:cubicBezTo>
                  <a:cubicBezTo>
                    <a:pt x="225" y="15"/>
                    <a:pt x="225" y="15"/>
                    <a:pt x="225" y="15"/>
                  </a:cubicBezTo>
                  <a:cubicBezTo>
                    <a:pt x="16" y="15"/>
                    <a:pt x="16" y="15"/>
                    <a:pt x="16" y="15"/>
                  </a:cubicBezTo>
                  <a:close/>
                  <a:moveTo>
                    <a:pt x="218" y="24"/>
                  </a:moveTo>
                  <a:cubicBezTo>
                    <a:pt x="25" y="24"/>
                    <a:pt x="25" y="24"/>
                    <a:pt x="25" y="24"/>
                  </a:cubicBezTo>
                  <a:cubicBezTo>
                    <a:pt x="25" y="26"/>
                    <a:pt x="26" y="28"/>
                    <a:pt x="26" y="31"/>
                  </a:cubicBezTo>
                  <a:cubicBezTo>
                    <a:pt x="215" y="31"/>
                    <a:pt x="215" y="31"/>
                    <a:pt x="215" y="31"/>
                  </a:cubicBezTo>
                  <a:cubicBezTo>
                    <a:pt x="216" y="28"/>
                    <a:pt x="217" y="26"/>
                    <a:pt x="218" y="24"/>
                  </a:cubicBezTo>
                  <a:close/>
                  <a:moveTo>
                    <a:pt x="214" y="37"/>
                  </a:moveTo>
                  <a:cubicBezTo>
                    <a:pt x="26" y="37"/>
                    <a:pt x="26" y="37"/>
                    <a:pt x="26" y="37"/>
                  </a:cubicBezTo>
                  <a:cubicBezTo>
                    <a:pt x="27" y="39"/>
                    <a:pt x="27" y="42"/>
                    <a:pt x="26" y="44"/>
                  </a:cubicBezTo>
                  <a:cubicBezTo>
                    <a:pt x="214" y="44"/>
                    <a:pt x="214" y="44"/>
                    <a:pt x="214" y="44"/>
                  </a:cubicBezTo>
                  <a:cubicBezTo>
                    <a:pt x="213" y="42"/>
                    <a:pt x="213" y="39"/>
                    <a:pt x="214" y="37"/>
                  </a:cubicBezTo>
                  <a:close/>
                  <a:moveTo>
                    <a:pt x="215" y="50"/>
                  </a:moveTo>
                  <a:cubicBezTo>
                    <a:pt x="26" y="50"/>
                    <a:pt x="26" y="50"/>
                    <a:pt x="26" y="50"/>
                  </a:cubicBezTo>
                  <a:cubicBezTo>
                    <a:pt x="26" y="53"/>
                    <a:pt x="25" y="55"/>
                    <a:pt x="25" y="57"/>
                  </a:cubicBezTo>
                  <a:cubicBezTo>
                    <a:pt x="218" y="57"/>
                    <a:pt x="218" y="57"/>
                    <a:pt x="218" y="57"/>
                  </a:cubicBezTo>
                  <a:cubicBezTo>
                    <a:pt x="217" y="55"/>
                    <a:pt x="216" y="53"/>
                    <a:pt x="215" y="5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80">
              <a:extLst>
                <a:ext uri="{FF2B5EF4-FFF2-40B4-BE49-F238E27FC236}">
                  <a16:creationId xmlns:a16="http://schemas.microsoft.com/office/drawing/2014/main" id="{754B4A87-5BE6-4145-B97E-FD1BE0AA96A0}"/>
                </a:ext>
              </a:extLst>
            </p:cNvPr>
            <p:cNvSpPr>
              <a:spLocks noEditPoints="1"/>
            </p:cNvSpPr>
            <p:nvPr/>
          </p:nvSpPr>
          <p:spPr bwMode="auto">
            <a:xfrm>
              <a:off x="2779713" y="3608388"/>
              <a:ext cx="376238" cy="463550"/>
            </a:xfrm>
            <a:custGeom>
              <a:avLst/>
              <a:gdLst>
                <a:gd name="T0" fmla="*/ 111 w 143"/>
                <a:gd name="T1" fmla="*/ 54 h 176"/>
                <a:gd name="T2" fmla="*/ 142 w 143"/>
                <a:gd name="T3" fmla="*/ 113 h 176"/>
                <a:gd name="T4" fmla="*/ 83 w 143"/>
                <a:gd name="T5" fmla="*/ 176 h 176"/>
                <a:gd name="T6" fmla="*/ 72 w 143"/>
                <a:gd name="T7" fmla="*/ 172 h 176"/>
                <a:gd name="T8" fmla="*/ 61 w 143"/>
                <a:gd name="T9" fmla="*/ 176 h 176"/>
                <a:gd name="T10" fmla="*/ 2 w 143"/>
                <a:gd name="T11" fmla="*/ 113 h 176"/>
                <a:gd name="T12" fmla="*/ 33 w 143"/>
                <a:gd name="T13" fmla="*/ 54 h 176"/>
                <a:gd name="T14" fmla="*/ 68 w 143"/>
                <a:gd name="T15" fmla="*/ 54 h 176"/>
                <a:gd name="T16" fmla="*/ 76 w 143"/>
                <a:gd name="T17" fmla="*/ 19 h 176"/>
                <a:gd name="T18" fmla="*/ 84 w 143"/>
                <a:gd name="T19" fmla="*/ 24 h 176"/>
                <a:gd name="T20" fmla="*/ 75 w 143"/>
                <a:gd name="T21" fmla="*/ 54 h 176"/>
                <a:gd name="T22" fmla="*/ 111 w 143"/>
                <a:gd name="T23" fmla="*/ 54 h 176"/>
                <a:gd name="T24" fmla="*/ 53 w 143"/>
                <a:gd name="T25" fmla="*/ 63 h 176"/>
                <a:gd name="T26" fmla="*/ 36 w 143"/>
                <a:gd name="T27" fmla="*/ 65 h 176"/>
                <a:gd name="T28" fmla="*/ 16 w 143"/>
                <a:gd name="T29" fmla="*/ 104 h 176"/>
                <a:gd name="T30" fmla="*/ 28 w 143"/>
                <a:gd name="T31" fmla="*/ 135 h 176"/>
                <a:gd name="T32" fmla="*/ 23 w 143"/>
                <a:gd name="T33" fmla="*/ 113 h 176"/>
                <a:gd name="T34" fmla="*/ 45 w 143"/>
                <a:gd name="T35" fmla="*/ 66 h 176"/>
                <a:gd name="T36" fmla="*/ 53 w 143"/>
                <a:gd name="T37" fmla="*/ 63 h 176"/>
                <a:gd name="T38" fmla="*/ 37 w 143"/>
                <a:gd name="T39" fmla="*/ 35 h 176"/>
                <a:gd name="T40" fmla="*/ 23 w 143"/>
                <a:gd name="T41" fmla="*/ 24 h 176"/>
                <a:gd name="T42" fmla="*/ 22 w 143"/>
                <a:gd name="T43" fmla="*/ 11 h 176"/>
                <a:gd name="T44" fmla="*/ 17 w 143"/>
                <a:gd name="T45" fmla="*/ 2 h 176"/>
                <a:gd name="T46" fmla="*/ 21 w 143"/>
                <a:gd name="T47" fmla="*/ 1 h 176"/>
                <a:gd name="T48" fmla="*/ 26 w 143"/>
                <a:gd name="T49" fmla="*/ 0 h 176"/>
                <a:gd name="T50" fmla="*/ 37 w 143"/>
                <a:gd name="T51" fmla="*/ 1 h 176"/>
                <a:gd name="T52" fmla="*/ 64 w 143"/>
                <a:gd name="T53" fmla="*/ 24 h 176"/>
                <a:gd name="T54" fmla="*/ 58 w 143"/>
                <a:gd name="T55" fmla="*/ 40 h 176"/>
                <a:gd name="T56" fmla="*/ 37 w 143"/>
                <a:gd name="T57" fmla="*/ 35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43" h="176">
                  <a:moveTo>
                    <a:pt x="111" y="54"/>
                  </a:moveTo>
                  <a:cubicBezTo>
                    <a:pt x="130" y="63"/>
                    <a:pt x="143" y="86"/>
                    <a:pt x="142" y="113"/>
                  </a:cubicBezTo>
                  <a:cubicBezTo>
                    <a:pt x="139" y="147"/>
                    <a:pt x="113" y="176"/>
                    <a:pt x="83" y="176"/>
                  </a:cubicBezTo>
                  <a:cubicBezTo>
                    <a:pt x="79" y="176"/>
                    <a:pt x="75" y="173"/>
                    <a:pt x="72" y="172"/>
                  </a:cubicBezTo>
                  <a:cubicBezTo>
                    <a:pt x="68" y="173"/>
                    <a:pt x="65" y="176"/>
                    <a:pt x="61" y="176"/>
                  </a:cubicBezTo>
                  <a:cubicBezTo>
                    <a:pt x="31" y="176"/>
                    <a:pt x="5" y="147"/>
                    <a:pt x="2" y="113"/>
                  </a:cubicBezTo>
                  <a:cubicBezTo>
                    <a:pt x="0" y="86"/>
                    <a:pt x="13" y="63"/>
                    <a:pt x="33" y="54"/>
                  </a:cubicBezTo>
                  <a:cubicBezTo>
                    <a:pt x="48" y="47"/>
                    <a:pt x="55" y="49"/>
                    <a:pt x="68" y="54"/>
                  </a:cubicBezTo>
                  <a:cubicBezTo>
                    <a:pt x="66" y="45"/>
                    <a:pt x="66" y="30"/>
                    <a:pt x="76" y="19"/>
                  </a:cubicBezTo>
                  <a:cubicBezTo>
                    <a:pt x="78" y="17"/>
                    <a:pt x="84" y="20"/>
                    <a:pt x="84" y="24"/>
                  </a:cubicBezTo>
                  <a:cubicBezTo>
                    <a:pt x="76" y="34"/>
                    <a:pt x="75" y="47"/>
                    <a:pt x="75" y="54"/>
                  </a:cubicBezTo>
                  <a:cubicBezTo>
                    <a:pt x="88" y="49"/>
                    <a:pt x="95" y="47"/>
                    <a:pt x="111" y="54"/>
                  </a:cubicBezTo>
                  <a:close/>
                  <a:moveTo>
                    <a:pt x="53" y="63"/>
                  </a:moveTo>
                  <a:cubicBezTo>
                    <a:pt x="48" y="61"/>
                    <a:pt x="44" y="61"/>
                    <a:pt x="36" y="65"/>
                  </a:cubicBezTo>
                  <a:cubicBezTo>
                    <a:pt x="21" y="72"/>
                    <a:pt x="15" y="89"/>
                    <a:pt x="16" y="104"/>
                  </a:cubicBezTo>
                  <a:cubicBezTo>
                    <a:pt x="17" y="115"/>
                    <a:pt x="21" y="126"/>
                    <a:pt x="28" y="135"/>
                  </a:cubicBezTo>
                  <a:cubicBezTo>
                    <a:pt x="26" y="128"/>
                    <a:pt x="24" y="121"/>
                    <a:pt x="23" y="113"/>
                  </a:cubicBezTo>
                  <a:cubicBezTo>
                    <a:pt x="22" y="95"/>
                    <a:pt x="29" y="75"/>
                    <a:pt x="45" y="66"/>
                  </a:cubicBezTo>
                  <a:cubicBezTo>
                    <a:pt x="48" y="65"/>
                    <a:pt x="51" y="64"/>
                    <a:pt x="53" y="63"/>
                  </a:cubicBezTo>
                  <a:close/>
                  <a:moveTo>
                    <a:pt x="37" y="35"/>
                  </a:moveTo>
                  <a:cubicBezTo>
                    <a:pt x="29" y="34"/>
                    <a:pt x="25" y="30"/>
                    <a:pt x="23" y="24"/>
                  </a:cubicBezTo>
                  <a:cubicBezTo>
                    <a:pt x="22" y="19"/>
                    <a:pt x="22" y="16"/>
                    <a:pt x="22" y="11"/>
                  </a:cubicBezTo>
                  <a:cubicBezTo>
                    <a:pt x="22" y="5"/>
                    <a:pt x="18" y="3"/>
                    <a:pt x="17" y="2"/>
                  </a:cubicBezTo>
                  <a:cubicBezTo>
                    <a:pt x="17" y="1"/>
                    <a:pt x="19" y="1"/>
                    <a:pt x="21" y="1"/>
                  </a:cubicBezTo>
                  <a:cubicBezTo>
                    <a:pt x="23" y="0"/>
                    <a:pt x="25" y="0"/>
                    <a:pt x="26" y="0"/>
                  </a:cubicBezTo>
                  <a:cubicBezTo>
                    <a:pt x="30" y="0"/>
                    <a:pt x="36" y="1"/>
                    <a:pt x="37" y="1"/>
                  </a:cubicBezTo>
                  <a:cubicBezTo>
                    <a:pt x="48" y="4"/>
                    <a:pt x="63" y="10"/>
                    <a:pt x="64" y="24"/>
                  </a:cubicBezTo>
                  <a:cubicBezTo>
                    <a:pt x="65" y="30"/>
                    <a:pt x="65" y="38"/>
                    <a:pt x="58" y="40"/>
                  </a:cubicBezTo>
                  <a:cubicBezTo>
                    <a:pt x="54" y="34"/>
                    <a:pt x="43" y="35"/>
                    <a:pt x="37" y="3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81">
              <a:extLst>
                <a:ext uri="{FF2B5EF4-FFF2-40B4-BE49-F238E27FC236}">
                  <a16:creationId xmlns:a16="http://schemas.microsoft.com/office/drawing/2014/main" id="{839101E1-373D-4A91-B413-E0C902B79EFD}"/>
                </a:ext>
              </a:extLst>
            </p:cNvPr>
            <p:cNvSpPr>
              <a:spLocks noEditPoints="1"/>
            </p:cNvSpPr>
            <p:nvPr/>
          </p:nvSpPr>
          <p:spPr bwMode="auto">
            <a:xfrm>
              <a:off x="2635250" y="4333875"/>
              <a:ext cx="754063" cy="244475"/>
            </a:xfrm>
            <a:custGeom>
              <a:avLst/>
              <a:gdLst>
                <a:gd name="T0" fmla="*/ 268 w 287"/>
                <a:gd name="T1" fmla="*/ 17 h 93"/>
                <a:gd name="T2" fmla="*/ 268 w 287"/>
                <a:gd name="T3" fmla="*/ 76 h 93"/>
                <a:gd name="T4" fmla="*/ 0 w 287"/>
                <a:gd name="T5" fmla="*/ 76 h 93"/>
                <a:gd name="T6" fmla="*/ 0 w 287"/>
                <a:gd name="T7" fmla="*/ 93 h 93"/>
                <a:gd name="T8" fmla="*/ 274 w 287"/>
                <a:gd name="T9" fmla="*/ 93 h 93"/>
                <a:gd name="T10" fmla="*/ 287 w 287"/>
                <a:gd name="T11" fmla="*/ 82 h 93"/>
                <a:gd name="T12" fmla="*/ 287 w 287"/>
                <a:gd name="T13" fmla="*/ 11 h 93"/>
                <a:gd name="T14" fmla="*/ 274 w 287"/>
                <a:gd name="T15" fmla="*/ 0 h 93"/>
                <a:gd name="T16" fmla="*/ 0 w 287"/>
                <a:gd name="T17" fmla="*/ 0 h 93"/>
                <a:gd name="T18" fmla="*/ 0 w 287"/>
                <a:gd name="T19" fmla="*/ 17 h 93"/>
                <a:gd name="T20" fmla="*/ 268 w 287"/>
                <a:gd name="T21" fmla="*/ 17 h 93"/>
                <a:gd name="T22" fmla="*/ 8 w 287"/>
                <a:gd name="T23" fmla="*/ 27 h 93"/>
                <a:gd name="T24" fmla="*/ 259 w 287"/>
                <a:gd name="T25" fmla="*/ 27 h 93"/>
                <a:gd name="T26" fmla="*/ 257 w 287"/>
                <a:gd name="T27" fmla="*/ 35 h 93"/>
                <a:gd name="T28" fmla="*/ 12 w 287"/>
                <a:gd name="T29" fmla="*/ 35 h 93"/>
                <a:gd name="T30" fmla="*/ 8 w 287"/>
                <a:gd name="T31" fmla="*/ 27 h 93"/>
                <a:gd name="T32" fmla="*/ 13 w 287"/>
                <a:gd name="T33" fmla="*/ 42 h 93"/>
                <a:gd name="T34" fmla="*/ 257 w 287"/>
                <a:gd name="T35" fmla="*/ 42 h 93"/>
                <a:gd name="T36" fmla="*/ 257 w 287"/>
                <a:gd name="T37" fmla="*/ 50 h 93"/>
                <a:gd name="T38" fmla="*/ 13 w 287"/>
                <a:gd name="T39" fmla="*/ 50 h 93"/>
                <a:gd name="T40" fmla="*/ 13 w 287"/>
                <a:gd name="T41" fmla="*/ 42 h 93"/>
                <a:gd name="T42" fmla="*/ 12 w 287"/>
                <a:gd name="T43" fmla="*/ 57 h 93"/>
                <a:gd name="T44" fmla="*/ 257 w 287"/>
                <a:gd name="T45" fmla="*/ 57 h 93"/>
                <a:gd name="T46" fmla="*/ 259 w 287"/>
                <a:gd name="T47" fmla="*/ 65 h 93"/>
                <a:gd name="T48" fmla="*/ 8 w 287"/>
                <a:gd name="T49" fmla="*/ 65 h 93"/>
                <a:gd name="T50" fmla="*/ 12 w 287"/>
                <a:gd name="T51" fmla="*/ 57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87" h="93">
                  <a:moveTo>
                    <a:pt x="268" y="17"/>
                  </a:moveTo>
                  <a:cubicBezTo>
                    <a:pt x="268" y="76"/>
                    <a:pt x="268" y="76"/>
                    <a:pt x="268" y="76"/>
                  </a:cubicBezTo>
                  <a:cubicBezTo>
                    <a:pt x="0" y="76"/>
                    <a:pt x="0" y="76"/>
                    <a:pt x="0" y="76"/>
                  </a:cubicBezTo>
                  <a:cubicBezTo>
                    <a:pt x="0" y="93"/>
                    <a:pt x="0" y="93"/>
                    <a:pt x="0" y="93"/>
                  </a:cubicBezTo>
                  <a:cubicBezTo>
                    <a:pt x="274" y="93"/>
                    <a:pt x="274" y="93"/>
                    <a:pt x="274" y="93"/>
                  </a:cubicBezTo>
                  <a:cubicBezTo>
                    <a:pt x="281" y="93"/>
                    <a:pt x="287" y="88"/>
                    <a:pt x="287" y="82"/>
                  </a:cubicBezTo>
                  <a:cubicBezTo>
                    <a:pt x="287" y="11"/>
                    <a:pt x="287" y="11"/>
                    <a:pt x="287" y="11"/>
                  </a:cubicBezTo>
                  <a:cubicBezTo>
                    <a:pt x="287" y="5"/>
                    <a:pt x="281" y="0"/>
                    <a:pt x="274" y="0"/>
                  </a:cubicBezTo>
                  <a:cubicBezTo>
                    <a:pt x="0" y="0"/>
                    <a:pt x="0" y="0"/>
                    <a:pt x="0" y="0"/>
                  </a:cubicBezTo>
                  <a:cubicBezTo>
                    <a:pt x="0" y="17"/>
                    <a:pt x="0" y="17"/>
                    <a:pt x="0" y="17"/>
                  </a:cubicBezTo>
                  <a:cubicBezTo>
                    <a:pt x="268" y="17"/>
                    <a:pt x="268" y="17"/>
                    <a:pt x="268" y="17"/>
                  </a:cubicBezTo>
                  <a:close/>
                  <a:moveTo>
                    <a:pt x="8" y="27"/>
                  </a:moveTo>
                  <a:cubicBezTo>
                    <a:pt x="259" y="27"/>
                    <a:pt x="259" y="27"/>
                    <a:pt x="259" y="27"/>
                  </a:cubicBezTo>
                  <a:cubicBezTo>
                    <a:pt x="258" y="29"/>
                    <a:pt x="258" y="32"/>
                    <a:pt x="257" y="35"/>
                  </a:cubicBezTo>
                  <a:cubicBezTo>
                    <a:pt x="12" y="35"/>
                    <a:pt x="12" y="35"/>
                    <a:pt x="12" y="35"/>
                  </a:cubicBezTo>
                  <a:cubicBezTo>
                    <a:pt x="11" y="32"/>
                    <a:pt x="10" y="29"/>
                    <a:pt x="8" y="27"/>
                  </a:cubicBezTo>
                  <a:close/>
                  <a:moveTo>
                    <a:pt x="13" y="42"/>
                  </a:moveTo>
                  <a:cubicBezTo>
                    <a:pt x="257" y="42"/>
                    <a:pt x="257" y="42"/>
                    <a:pt x="257" y="42"/>
                  </a:cubicBezTo>
                  <a:cubicBezTo>
                    <a:pt x="256" y="45"/>
                    <a:pt x="256" y="47"/>
                    <a:pt x="257" y="50"/>
                  </a:cubicBezTo>
                  <a:cubicBezTo>
                    <a:pt x="13" y="50"/>
                    <a:pt x="13" y="50"/>
                    <a:pt x="13" y="50"/>
                  </a:cubicBezTo>
                  <a:cubicBezTo>
                    <a:pt x="13" y="47"/>
                    <a:pt x="13" y="45"/>
                    <a:pt x="13" y="42"/>
                  </a:cubicBezTo>
                  <a:close/>
                  <a:moveTo>
                    <a:pt x="12" y="57"/>
                  </a:moveTo>
                  <a:cubicBezTo>
                    <a:pt x="257" y="57"/>
                    <a:pt x="257" y="57"/>
                    <a:pt x="257" y="57"/>
                  </a:cubicBezTo>
                  <a:cubicBezTo>
                    <a:pt x="258" y="60"/>
                    <a:pt x="258" y="63"/>
                    <a:pt x="259" y="65"/>
                  </a:cubicBezTo>
                  <a:cubicBezTo>
                    <a:pt x="8" y="65"/>
                    <a:pt x="8" y="65"/>
                    <a:pt x="8" y="65"/>
                  </a:cubicBezTo>
                  <a:cubicBezTo>
                    <a:pt x="10" y="63"/>
                    <a:pt x="11" y="60"/>
                    <a:pt x="12" y="5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 name="Freeform 82">
              <a:extLst>
                <a:ext uri="{FF2B5EF4-FFF2-40B4-BE49-F238E27FC236}">
                  <a16:creationId xmlns:a16="http://schemas.microsoft.com/office/drawing/2014/main" id="{D59612F4-CF4F-41C9-A58A-C26D55588048}"/>
                </a:ext>
              </a:extLst>
            </p:cNvPr>
            <p:cNvSpPr>
              <a:spLocks noEditPoints="1"/>
            </p:cNvSpPr>
            <p:nvPr/>
          </p:nvSpPr>
          <p:spPr bwMode="auto">
            <a:xfrm>
              <a:off x="2284412" y="3843338"/>
              <a:ext cx="450850" cy="741362"/>
            </a:xfrm>
            <a:custGeom>
              <a:avLst/>
              <a:gdLst>
                <a:gd name="T0" fmla="*/ 19 w 172"/>
                <a:gd name="T1" fmla="*/ 243 h 282"/>
                <a:gd name="T2" fmla="*/ 70 w 172"/>
                <a:gd name="T3" fmla="*/ 262 h 282"/>
                <a:gd name="T4" fmla="*/ 157 w 172"/>
                <a:gd name="T5" fmla="*/ 24 h 282"/>
                <a:gd name="T6" fmla="*/ 172 w 172"/>
                <a:gd name="T7" fmla="*/ 29 h 282"/>
                <a:gd name="T8" fmla="*/ 83 w 172"/>
                <a:gd name="T9" fmla="*/ 272 h 282"/>
                <a:gd name="T10" fmla="*/ 68 w 172"/>
                <a:gd name="T11" fmla="*/ 280 h 282"/>
                <a:gd name="T12" fmla="*/ 8 w 172"/>
                <a:gd name="T13" fmla="*/ 257 h 282"/>
                <a:gd name="T14" fmla="*/ 2 w 172"/>
                <a:gd name="T15" fmla="*/ 242 h 282"/>
                <a:gd name="T16" fmla="*/ 91 w 172"/>
                <a:gd name="T17" fmla="*/ 0 h 282"/>
                <a:gd name="T18" fmla="*/ 106 w 172"/>
                <a:gd name="T19" fmla="*/ 5 h 282"/>
                <a:gd name="T20" fmla="*/ 19 w 172"/>
                <a:gd name="T21" fmla="*/ 243 h 282"/>
                <a:gd name="T22" fmla="*/ 112 w 172"/>
                <a:gd name="T23" fmla="*/ 15 h 282"/>
                <a:gd name="T24" fmla="*/ 30 w 172"/>
                <a:gd name="T25" fmla="*/ 238 h 282"/>
                <a:gd name="T26" fmla="*/ 37 w 172"/>
                <a:gd name="T27" fmla="*/ 239 h 282"/>
                <a:gd name="T28" fmla="*/ 118 w 172"/>
                <a:gd name="T29" fmla="*/ 21 h 282"/>
                <a:gd name="T30" fmla="*/ 112 w 172"/>
                <a:gd name="T31" fmla="*/ 15 h 282"/>
                <a:gd name="T32" fmla="*/ 124 w 172"/>
                <a:gd name="T33" fmla="*/ 24 h 282"/>
                <a:gd name="T34" fmla="*/ 44 w 172"/>
                <a:gd name="T35" fmla="*/ 241 h 282"/>
                <a:gd name="T36" fmla="*/ 51 w 172"/>
                <a:gd name="T37" fmla="*/ 243 h 282"/>
                <a:gd name="T38" fmla="*/ 131 w 172"/>
                <a:gd name="T39" fmla="*/ 27 h 282"/>
                <a:gd name="T40" fmla="*/ 124 w 172"/>
                <a:gd name="T41" fmla="*/ 24 h 282"/>
                <a:gd name="T42" fmla="*/ 137 w 172"/>
                <a:gd name="T43" fmla="*/ 28 h 282"/>
                <a:gd name="T44" fmla="*/ 57 w 172"/>
                <a:gd name="T45" fmla="*/ 246 h 282"/>
                <a:gd name="T46" fmla="*/ 63 w 172"/>
                <a:gd name="T47" fmla="*/ 250 h 282"/>
                <a:gd name="T48" fmla="*/ 145 w 172"/>
                <a:gd name="T49" fmla="*/ 27 h 282"/>
                <a:gd name="T50" fmla="*/ 137 w 172"/>
                <a:gd name="T51" fmla="*/ 28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72" h="282">
                  <a:moveTo>
                    <a:pt x="19" y="243"/>
                  </a:moveTo>
                  <a:cubicBezTo>
                    <a:pt x="70" y="262"/>
                    <a:pt x="70" y="262"/>
                    <a:pt x="70" y="262"/>
                  </a:cubicBezTo>
                  <a:cubicBezTo>
                    <a:pt x="157" y="24"/>
                    <a:pt x="157" y="24"/>
                    <a:pt x="157" y="24"/>
                  </a:cubicBezTo>
                  <a:cubicBezTo>
                    <a:pt x="172" y="29"/>
                    <a:pt x="172" y="29"/>
                    <a:pt x="172" y="29"/>
                  </a:cubicBezTo>
                  <a:cubicBezTo>
                    <a:pt x="83" y="272"/>
                    <a:pt x="83" y="272"/>
                    <a:pt x="83" y="272"/>
                  </a:cubicBezTo>
                  <a:cubicBezTo>
                    <a:pt x="80" y="278"/>
                    <a:pt x="74" y="282"/>
                    <a:pt x="68" y="280"/>
                  </a:cubicBezTo>
                  <a:cubicBezTo>
                    <a:pt x="8" y="257"/>
                    <a:pt x="8" y="257"/>
                    <a:pt x="8" y="257"/>
                  </a:cubicBezTo>
                  <a:cubicBezTo>
                    <a:pt x="2" y="255"/>
                    <a:pt x="0" y="248"/>
                    <a:pt x="2" y="242"/>
                  </a:cubicBezTo>
                  <a:cubicBezTo>
                    <a:pt x="91" y="0"/>
                    <a:pt x="91" y="0"/>
                    <a:pt x="91" y="0"/>
                  </a:cubicBezTo>
                  <a:cubicBezTo>
                    <a:pt x="106" y="5"/>
                    <a:pt x="106" y="5"/>
                    <a:pt x="106" y="5"/>
                  </a:cubicBezTo>
                  <a:cubicBezTo>
                    <a:pt x="19" y="243"/>
                    <a:pt x="19" y="243"/>
                    <a:pt x="19" y="243"/>
                  </a:cubicBezTo>
                  <a:close/>
                  <a:moveTo>
                    <a:pt x="112" y="15"/>
                  </a:moveTo>
                  <a:cubicBezTo>
                    <a:pt x="30" y="238"/>
                    <a:pt x="30" y="238"/>
                    <a:pt x="30" y="238"/>
                  </a:cubicBezTo>
                  <a:cubicBezTo>
                    <a:pt x="32" y="238"/>
                    <a:pt x="35" y="238"/>
                    <a:pt x="37" y="239"/>
                  </a:cubicBezTo>
                  <a:cubicBezTo>
                    <a:pt x="118" y="21"/>
                    <a:pt x="118" y="21"/>
                    <a:pt x="118" y="21"/>
                  </a:cubicBezTo>
                  <a:cubicBezTo>
                    <a:pt x="116" y="19"/>
                    <a:pt x="114" y="17"/>
                    <a:pt x="112" y="15"/>
                  </a:cubicBezTo>
                  <a:close/>
                  <a:moveTo>
                    <a:pt x="124" y="24"/>
                  </a:moveTo>
                  <a:cubicBezTo>
                    <a:pt x="44" y="241"/>
                    <a:pt x="44" y="241"/>
                    <a:pt x="44" y="241"/>
                  </a:cubicBezTo>
                  <a:cubicBezTo>
                    <a:pt x="46" y="241"/>
                    <a:pt x="48" y="242"/>
                    <a:pt x="51" y="243"/>
                  </a:cubicBezTo>
                  <a:cubicBezTo>
                    <a:pt x="131" y="27"/>
                    <a:pt x="131" y="27"/>
                    <a:pt x="131" y="27"/>
                  </a:cubicBezTo>
                  <a:cubicBezTo>
                    <a:pt x="128" y="26"/>
                    <a:pt x="126" y="25"/>
                    <a:pt x="124" y="24"/>
                  </a:cubicBezTo>
                  <a:close/>
                  <a:moveTo>
                    <a:pt x="137" y="28"/>
                  </a:moveTo>
                  <a:cubicBezTo>
                    <a:pt x="57" y="246"/>
                    <a:pt x="57" y="246"/>
                    <a:pt x="57" y="246"/>
                  </a:cubicBezTo>
                  <a:cubicBezTo>
                    <a:pt x="59" y="247"/>
                    <a:pt x="61" y="249"/>
                    <a:pt x="63" y="250"/>
                  </a:cubicBezTo>
                  <a:cubicBezTo>
                    <a:pt x="145" y="27"/>
                    <a:pt x="145" y="27"/>
                    <a:pt x="145" y="27"/>
                  </a:cubicBezTo>
                  <a:cubicBezTo>
                    <a:pt x="143" y="28"/>
                    <a:pt x="140" y="28"/>
                    <a:pt x="13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34824934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B9D450F-B491-4C46-B5F9-CBC891D328BD}"/>
              </a:ext>
            </a:extLst>
          </p:cNvPr>
          <p:cNvSpPr>
            <a:spLocks noGrp="1"/>
          </p:cNvSpPr>
          <p:nvPr>
            <p:ph type="title"/>
          </p:nvPr>
        </p:nvSpPr>
        <p:spPr>
          <a:xfrm>
            <a:off x="287118" y="351712"/>
            <a:ext cx="8229600" cy="838200"/>
          </a:xfrm>
        </p:spPr>
        <p:txBody>
          <a:bodyPr/>
          <a:lstStyle/>
          <a:p>
            <a:r>
              <a:rPr lang="en-US" b="1"/>
              <a:t>Equitable Pedagogical Practices</a:t>
            </a:r>
            <a:br>
              <a:rPr lang="en-US" b="1"/>
            </a:br>
            <a:r>
              <a:rPr lang="en-US"/>
              <a:t>Recommendations</a:t>
            </a:r>
          </a:p>
        </p:txBody>
      </p:sp>
      <p:sp>
        <p:nvSpPr>
          <p:cNvPr id="80" name="Rectangle 79">
            <a:extLst>
              <a:ext uri="{FF2B5EF4-FFF2-40B4-BE49-F238E27FC236}">
                <a16:creationId xmlns:a16="http://schemas.microsoft.com/office/drawing/2014/main" id="{F8B81266-21E1-4809-ADD2-D128472F6AD0}"/>
              </a:ext>
            </a:extLst>
          </p:cNvPr>
          <p:cNvSpPr/>
          <p:nvPr/>
        </p:nvSpPr>
        <p:spPr>
          <a:xfrm rot="10800000">
            <a:off x="0" y="2618257"/>
            <a:ext cx="1613921" cy="746549"/>
          </a:xfrm>
          <a:prstGeom prst="rect">
            <a:avLst/>
          </a:prstGeom>
          <a:solidFill>
            <a:srgbClr val="DD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nvGrpSpPr>
          <p:cNvPr id="82" name="Group 81">
            <a:extLst>
              <a:ext uri="{FF2B5EF4-FFF2-40B4-BE49-F238E27FC236}">
                <a16:creationId xmlns:a16="http://schemas.microsoft.com/office/drawing/2014/main" id="{9A2A118C-55CA-4B3D-BC42-89C325B67B56}"/>
              </a:ext>
            </a:extLst>
          </p:cNvPr>
          <p:cNvGrpSpPr/>
          <p:nvPr/>
        </p:nvGrpSpPr>
        <p:grpSpPr>
          <a:xfrm>
            <a:off x="1159387" y="2479875"/>
            <a:ext cx="7730613" cy="900566"/>
            <a:chOff x="712330" y="1117960"/>
            <a:chExt cx="4240669" cy="817263"/>
          </a:xfrm>
          <a:solidFill>
            <a:srgbClr val="FFC627"/>
          </a:solidFill>
        </p:grpSpPr>
        <p:sp>
          <p:nvSpPr>
            <p:cNvPr id="85" name="Pentagon 6">
              <a:extLst>
                <a:ext uri="{FF2B5EF4-FFF2-40B4-BE49-F238E27FC236}">
                  <a16:creationId xmlns:a16="http://schemas.microsoft.com/office/drawing/2014/main" id="{66A6D4D5-617E-4262-BD92-BC7231BF3155}"/>
                </a:ext>
              </a:extLst>
            </p:cNvPr>
            <p:cNvSpPr/>
            <p:nvPr/>
          </p:nvSpPr>
          <p:spPr>
            <a:xfrm rot="10800000" flipH="1">
              <a:off x="712330" y="1117960"/>
              <a:ext cx="4240669" cy="677493"/>
            </a:xfrm>
            <a:prstGeom prst="homePlat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86" name="Right Triangle 85">
              <a:extLst>
                <a:ext uri="{FF2B5EF4-FFF2-40B4-BE49-F238E27FC236}">
                  <a16:creationId xmlns:a16="http://schemas.microsoft.com/office/drawing/2014/main" id="{3C63C168-6728-4C6C-ADE1-44FA5461D7B1}"/>
                </a:ext>
              </a:extLst>
            </p:cNvPr>
            <p:cNvSpPr/>
            <p:nvPr/>
          </p:nvSpPr>
          <p:spPr>
            <a:xfrm rot="10800000">
              <a:off x="712330" y="1788667"/>
              <a:ext cx="245920" cy="146556"/>
            </a:xfrm>
            <a:prstGeom prst="rtTriangle">
              <a:avLst/>
            </a:prstGeom>
            <a:solidFill>
              <a:srgbClr val="936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sp>
        <p:nvSpPr>
          <p:cNvPr id="90" name="Rectangle 89">
            <a:extLst>
              <a:ext uri="{FF2B5EF4-FFF2-40B4-BE49-F238E27FC236}">
                <a16:creationId xmlns:a16="http://schemas.microsoft.com/office/drawing/2014/main" id="{6EF88780-F798-4B0D-9295-2D3BFFC9B24D}"/>
              </a:ext>
            </a:extLst>
          </p:cNvPr>
          <p:cNvSpPr/>
          <p:nvPr/>
        </p:nvSpPr>
        <p:spPr>
          <a:xfrm rot="10800000">
            <a:off x="0" y="3615386"/>
            <a:ext cx="1613921" cy="74654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91" name="Pentagon 10">
            <a:extLst>
              <a:ext uri="{FF2B5EF4-FFF2-40B4-BE49-F238E27FC236}">
                <a16:creationId xmlns:a16="http://schemas.microsoft.com/office/drawing/2014/main" id="{398E9AF1-5437-42BA-A78E-B636759CA948}"/>
              </a:ext>
            </a:extLst>
          </p:cNvPr>
          <p:cNvSpPr/>
          <p:nvPr/>
        </p:nvSpPr>
        <p:spPr>
          <a:xfrm rot="10800000" flipH="1">
            <a:off x="1159389" y="3454398"/>
            <a:ext cx="7730611" cy="681723"/>
          </a:xfrm>
          <a:prstGeom prst="homePlat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92" name="Right Triangle 91">
            <a:extLst>
              <a:ext uri="{FF2B5EF4-FFF2-40B4-BE49-F238E27FC236}">
                <a16:creationId xmlns:a16="http://schemas.microsoft.com/office/drawing/2014/main" id="{3A1830D8-2E3D-4392-B9E8-9A23744DBA8D}"/>
              </a:ext>
            </a:extLst>
          </p:cNvPr>
          <p:cNvSpPr/>
          <p:nvPr/>
        </p:nvSpPr>
        <p:spPr>
          <a:xfrm rot="10800000">
            <a:off x="1142998" y="4145386"/>
            <a:ext cx="464693" cy="210069"/>
          </a:xfrm>
          <a:prstGeom prst="r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93" name="Rectangle 92">
            <a:extLst>
              <a:ext uri="{FF2B5EF4-FFF2-40B4-BE49-F238E27FC236}">
                <a16:creationId xmlns:a16="http://schemas.microsoft.com/office/drawing/2014/main" id="{5806291C-07B2-4934-97E3-1F3CCE06551A}"/>
              </a:ext>
            </a:extLst>
          </p:cNvPr>
          <p:cNvSpPr/>
          <p:nvPr/>
        </p:nvSpPr>
        <p:spPr>
          <a:xfrm rot="10800000">
            <a:off x="-4" y="4689893"/>
            <a:ext cx="1613921" cy="904252"/>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nvGrpSpPr>
          <p:cNvPr id="94" name="Group 93">
            <a:extLst>
              <a:ext uri="{FF2B5EF4-FFF2-40B4-BE49-F238E27FC236}">
                <a16:creationId xmlns:a16="http://schemas.microsoft.com/office/drawing/2014/main" id="{F1BD689C-561D-44DF-9345-96F5AC2330DA}"/>
              </a:ext>
            </a:extLst>
          </p:cNvPr>
          <p:cNvGrpSpPr/>
          <p:nvPr/>
        </p:nvGrpSpPr>
        <p:grpSpPr>
          <a:xfrm>
            <a:off x="1159389" y="4403905"/>
            <a:ext cx="7730611" cy="1213432"/>
            <a:chOff x="712330" y="2951882"/>
            <a:chExt cx="4240669" cy="840577"/>
          </a:xfrm>
        </p:grpSpPr>
        <p:sp>
          <p:nvSpPr>
            <p:cNvPr id="95" name="Pentagon 14">
              <a:extLst>
                <a:ext uri="{FF2B5EF4-FFF2-40B4-BE49-F238E27FC236}">
                  <a16:creationId xmlns:a16="http://schemas.microsoft.com/office/drawing/2014/main" id="{47C802A4-7F5C-4070-8749-4B76B3F7BB02}"/>
                </a:ext>
              </a:extLst>
            </p:cNvPr>
            <p:cNvSpPr/>
            <p:nvPr/>
          </p:nvSpPr>
          <p:spPr>
            <a:xfrm rot="10800000" flipH="1">
              <a:off x="712331" y="2951882"/>
              <a:ext cx="4240668" cy="677493"/>
            </a:xfrm>
            <a:prstGeom prst="homePlat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96" name="Right Triangle 95">
              <a:extLst>
                <a:ext uri="{FF2B5EF4-FFF2-40B4-BE49-F238E27FC236}">
                  <a16:creationId xmlns:a16="http://schemas.microsoft.com/office/drawing/2014/main" id="{D3EC224D-C25D-4AC0-A58F-C1A7376A06EF}"/>
                </a:ext>
              </a:extLst>
            </p:cNvPr>
            <p:cNvSpPr/>
            <p:nvPr/>
          </p:nvSpPr>
          <p:spPr>
            <a:xfrm rot="10800000">
              <a:off x="712330" y="3622589"/>
              <a:ext cx="245919" cy="169870"/>
            </a:xfrm>
            <a:prstGeom prst="r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sp>
        <p:nvSpPr>
          <p:cNvPr id="97" name="TextBox 96">
            <a:extLst>
              <a:ext uri="{FF2B5EF4-FFF2-40B4-BE49-F238E27FC236}">
                <a16:creationId xmlns:a16="http://schemas.microsoft.com/office/drawing/2014/main" id="{83ED8658-C619-4CFF-8EFC-0C530481ED8C}"/>
              </a:ext>
            </a:extLst>
          </p:cNvPr>
          <p:cNvSpPr txBox="1"/>
          <p:nvPr/>
        </p:nvSpPr>
        <p:spPr>
          <a:xfrm>
            <a:off x="1391733" y="2632782"/>
            <a:ext cx="7028367" cy="461665"/>
          </a:xfrm>
          <a:prstGeom prst="rect">
            <a:avLst/>
          </a:prstGeom>
          <a:noFill/>
        </p:spPr>
        <p:txBody>
          <a:bodyPr wrap="square" lIns="0" tIns="0" rIns="0" bIns="0" rtlCol="0">
            <a:spAutoFit/>
          </a:bodyPr>
          <a:lstStyle/>
          <a:p>
            <a:pPr lvl="0" eaLnBrk="0" hangingPunct="0"/>
            <a:r>
              <a:rPr lang="en-US" altLang="en-US" sz="1500">
                <a:latin typeface="+mn-lt"/>
                <a:ea typeface="Calibri" panose="020F0502020204030204" pitchFamily="34" charset="0"/>
              </a:rPr>
              <a:t>Prioritize trauma training and education, as well as universal design for assignments and curriculum, in strategic planning for Massachusetts colleges and universities.</a:t>
            </a:r>
            <a:endParaRPr lang="en-US" altLang="en-US" sz="1500">
              <a:latin typeface="+mn-lt"/>
            </a:endParaRPr>
          </a:p>
        </p:txBody>
      </p:sp>
      <p:sp>
        <p:nvSpPr>
          <p:cNvPr id="98" name="TextBox 97">
            <a:extLst>
              <a:ext uri="{FF2B5EF4-FFF2-40B4-BE49-F238E27FC236}">
                <a16:creationId xmlns:a16="http://schemas.microsoft.com/office/drawing/2014/main" id="{F1F443AF-75DB-4C17-B7F9-AEA9CA7E759B}"/>
              </a:ext>
            </a:extLst>
          </p:cNvPr>
          <p:cNvSpPr txBox="1"/>
          <p:nvPr/>
        </p:nvSpPr>
        <p:spPr>
          <a:xfrm>
            <a:off x="1371599" y="3546900"/>
            <a:ext cx="7307707" cy="478496"/>
          </a:xfrm>
          <a:prstGeom prst="rect">
            <a:avLst/>
          </a:prstGeom>
          <a:noFill/>
        </p:spPr>
        <p:txBody>
          <a:bodyPr wrap="square" lIns="0" tIns="0" rIns="0" bIns="0" rtlCol="0">
            <a:spAutoFit/>
          </a:bodyPr>
          <a:lstStyle/>
          <a:p>
            <a:pPr>
              <a:spcBef>
                <a:spcPct val="20000"/>
              </a:spcBef>
              <a:defRPr/>
            </a:pPr>
            <a:r>
              <a:rPr lang="en-US" sz="1500" dirty="0">
                <a:latin typeface="+mn-lt"/>
              </a:rPr>
              <a:t>Collect, analyze, and utilize data that portray the benefits of utilizing OER specifically for racially minoritized students.</a:t>
            </a:r>
          </a:p>
        </p:txBody>
      </p:sp>
      <p:sp>
        <p:nvSpPr>
          <p:cNvPr id="99" name="TextBox 98">
            <a:extLst>
              <a:ext uri="{FF2B5EF4-FFF2-40B4-BE49-F238E27FC236}">
                <a16:creationId xmlns:a16="http://schemas.microsoft.com/office/drawing/2014/main" id="{E416277D-7DFD-43E6-9AFC-7C8DBAD169EF}"/>
              </a:ext>
            </a:extLst>
          </p:cNvPr>
          <p:cNvSpPr txBox="1"/>
          <p:nvPr/>
        </p:nvSpPr>
        <p:spPr>
          <a:xfrm>
            <a:off x="1391733" y="4477132"/>
            <a:ext cx="7287573" cy="923330"/>
          </a:xfrm>
          <a:prstGeom prst="rect">
            <a:avLst/>
          </a:prstGeom>
          <a:noFill/>
        </p:spPr>
        <p:txBody>
          <a:bodyPr wrap="square" lIns="0" tIns="0" rIns="0" bIns="0" rtlCol="0">
            <a:spAutoFit/>
          </a:bodyPr>
          <a:lstStyle/>
          <a:p>
            <a:r>
              <a:rPr lang="en-US" sz="1200" dirty="0">
                <a:latin typeface="+mn-lt"/>
              </a:rPr>
              <a:t>Seek legislative support to obtain funding to create a competitive OER campus funds program to increase and encourage adoption (faculty members enacting OER), adaptation (faculty members remixing and revising existing OER to make it more culturally and disciplinary relevant), and creation (faculty members creating their own digital textbooks for their own and others’ use) of OER, especially in STEM and core curriculum courses.</a:t>
            </a:r>
            <a:endParaRPr lang="en-US" sz="1200" dirty="0"/>
          </a:p>
        </p:txBody>
      </p:sp>
      <p:sp>
        <p:nvSpPr>
          <p:cNvPr id="100" name="Rectangle 99">
            <a:extLst>
              <a:ext uri="{FF2B5EF4-FFF2-40B4-BE49-F238E27FC236}">
                <a16:creationId xmlns:a16="http://schemas.microsoft.com/office/drawing/2014/main" id="{B3413F41-5764-41A2-8641-A40642166741}"/>
              </a:ext>
            </a:extLst>
          </p:cNvPr>
          <p:cNvSpPr/>
          <p:nvPr/>
        </p:nvSpPr>
        <p:spPr>
          <a:xfrm rot="10800000">
            <a:off x="0" y="1662384"/>
            <a:ext cx="1613921" cy="74654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nvGrpSpPr>
          <p:cNvPr id="101" name="Group 100">
            <a:extLst>
              <a:ext uri="{FF2B5EF4-FFF2-40B4-BE49-F238E27FC236}">
                <a16:creationId xmlns:a16="http://schemas.microsoft.com/office/drawing/2014/main" id="{38BB4F66-6153-4FF0-B6A5-CA0CC446FE23}"/>
              </a:ext>
            </a:extLst>
          </p:cNvPr>
          <p:cNvGrpSpPr/>
          <p:nvPr/>
        </p:nvGrpSpPr>
        <p:grpSpPr>
          <a:xfrm>
            <a:off x="1133985" y="1524000"/>
            <a:ext cx="7756015" cy="884933"/>
            <a:chOff x="698396" y="1117960"/>
            <a:chExt cx="4254603" cy="925251"/>
          </a:xfrm>
          <a:solidFill>
            <a:schemeClr val="bg1">
              <a:lumMod val="75000"/>
            </a:schemeClr>
          </a:solidFill>
        </p:grpSpPr>
        <p:sp>
          <p:nvSpPr>
            <p:cNvPr id="102" name="Pentagon 6">
              <a:extLst>
                <a:ext uri="{FF2B5EF4-FFF2-40B4-BE49-F238E27FC236}">
                  <a16:creationId xmlns:a16="http://schemas.microsoft.com/office/drawing/2014/main" id="{74645314-52A7-4B28-B2A3-03D6A8F0C52B}"/>
                </a:ext>
              </a:extLst>
            </p:cNvPr>
            <p:cNvSpPr/>
            <p:nvPr/>
          </p:nvSpPr>
          <p:spPr>
            <a:xfrm rot="10800000" flipH="1">
              <a:off x="712330" y="1117960"/>
              <a:ext cx="4240669" cy="677493"/>
            </a:xfrm>
            <a:prstGeom prst="homePlat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103" name="Right Triangle 102">
              <a:extLst>
                <a:ext uri="{FF2B5EF4-FFF2-40B4-BE49-F238E27FC236}">
                  <a16:creationId xmlns:a16="http://schemas.microsoft.com/office/drawing/2014/main" id="{A93A41D3-73CD-4E2D-9764-DF8608F4FE84}"/>
                </a:ext>
              </a:extLst>
            </p:cNvPr>
            <p:cNvSpPr/>
            <p:nvPr/>
          </p:nvSpPr>
          <p:spPr>
            <a:xfrm rot="10800000">
              <a:off x="698396" y="1788667"/>
              <a:ext cx="277876" cy="254544"/>
            </a:xfrm>
            <a:prstGeom prst="r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sp>
        <p:nvSpPr>
          <p:cNvPr id="104" name="TextBox 103">
            <a:extLst>
              <a:ext uri="{FF2B5EF4-FFF2-40B4-BE49-F238E27FC236}">
                <a16:creationId xmlns:a16="http://schemas.microsoft.com/office/drawing/2014/main" id="{2FE9C81D-AB8F-4684-A85E-B28A51C73661}"/>
              </a:ext>
            </a:extLst>
          </p:cNvPr>
          <p:cNvSpPr txBox="1"/>
          <p:nvPr/>
        </p:nvSpPr>
        <p:spPr>
          <a:xfrm>
            <a:off x="1371599" y="1603219"/>
            <a:ext cx="7145119" cy="461665"/>
          </a:xfrm>
          <a:prstGeom prst="rect">
            <a:avLst/>
          </a:prstGeom>
          <a:noFill/>
        </p:spPr>
        <p:txBody>
          <a:bodyPr wrap="square" lIns="0" tIns="0" rIns="0" bIns="0" rtlCol="0">
            <a:spAutoFit/>
          </a:bodyPr>
          <a:lstStyle/>
          <a:p>
            <a:pPr>
              <a:spcBef>
                <a:spcPct val="20000"/>
              </a:spcBef>
              <a:defRPr/>
            </a:pPr>
            <a:r>
              <a:rPr lang="en-US" sz="1500">
                <a:latin typeface="+mn-lt"/>
              </a:rPr>
              <a:t>Develop and adopt campus-specific, data-driven equity-minded pedagogical approaches.</a:t>
            </a:r>
            <a:endParaRPr lang="en-US" sz="1500" b="1">
              <a:latin typeface="+mn-lt"/>
            </a:endParaRPr>
          </a:p>
        </p:txBody>
      </p:sp>
      <p:sp>
        <p:nvSpPr>
          <p:cNvPr id="105" name="TextBox 104">
            <a:extLst>
              <a:ext uri="{FF2B5EF4-FFF2-40B4-BE49-F238E27FC236}">
                <a16:creationId xmlns:a16="http://schemas.microsoft.com/office/drawing/2014/main" id="{337392ED-0A90-4DA2-B4D1-9025618984A3}"/>
              </a:ext>
            </a:extLst>
          </p:cNvPr>
          <p:cNvSpPr txBox="1"/>
          <p:nvPr/>
        </p:nvSpPr>
        <p:spPr>
          <a:xfrm>
            <a:off x="408404" y="4767357"/>
            <a:ext cx="464694" cy="646331"/>
          </a:xfrm>
          <a:prstGeom prst="rect">
            <a:avLst/>
          </a:prstGeom>
          <a:noFill/>
        </p:spPr>
        <p:txBody>
          <a:bodyPr wrap="square" rtlCol="0">
            <a:spAutoFit/>
          </a:bodyPr>
          <a:lstStyle/>
          <a:p>
            <a:r>
              <a:rPr lang="en-US" sz="3600">
                <a:latin typeface="+mj-lt"/>
              </a:rPr>
              <a:t>4</a:t>
            </a:r>
            <a:endParaRPr lang="en-US">
              <a:latin typeface="+mj-lt"/>
            </a:endParaRPr>
          </a:p>
        </p:txBody>
      </p:sp>
      <p:sp>
        <p:nvSpPr>
          <p:cNvPr id="106" name="TextBox 105">
            <a:extLst>
              <a:ext uri="{FF2B5EF4-FFF2-40B4-BE49-F238E27FC236}">
                <a16:creationId xmlns:a16="http://schemas.microsoft.com/office/drawing/2014/main" id="{592D6F40-1AD9-47CF-8DDD-9EC41FD04E36}"/>
              </a:ext>
            </a:extLst>
          </p:cNvPr>
          <p:cNvSpPr txBox="1"/>
          <p:nvPr/>
        </p:nvSpPr>
        <p:spPr>
          <a:xfrm>
            <a:off x="440571" y="2623061"/>
            <a:ext cx="464694" cy="646331"/>
          </a:xfrm>
          <a:prstGeom prst="rect">
            <a:avLst/>
          </a:prstGeom>
          <a:noFill/>
        </p:spPr>
        <p:txBody>
          <a:bodyPr wrap="square" rtlCol="0">
            <a:spAutoFit/>
          </a:bodyPr>
          <a:lstStyle/>
          <a:p>
            <a:r>
              <a:rPr lang="en-US" sz="3600">
                <a:latin typeface="+mj-lt"/>
              </a:rPr>
              <a:t>2</a:t>
            </a:r>
            <a:endParaRPr lang="en-US">
              <a:latin typeface="+mj-lt"/>
            </a:endParaRPr>
          </a:p>
        </p:txBody>
      </p:sp>
      <p:sp>
        <p:nvSpPr>
          <p:cNvPr id="107" name="TextBox 106">
            <a:extLst>
              <a:ext uri="{FF2B5EF4-FFF2-40B4-BE49-F238E27FC236}">
                <a16:creationId xmlns:a16="http://schemas.microsoft.com/office/drawing/2014/main" id="{8C27AD4A-4AF3-422C-834F-531A5D95D007}"/>
              </a:ext>
            </a:extLst>
          </p:cNvPr>
          <p:cNvSpPr txBox="1"/>
          <p:nvPr/>
        </p:nvSpPr>
        <p:spPr>
          <a:xfrm>
            <a:off x="432736" y="3659224"/>
            <a:ext cx="464694" cy="646331"/>
          </a:xfrm>
          <a:prstGeom prst="rect">
            <a:avLst/>
          </a:prstGeom>
          <a:noFill/>
        </p:spPr>
        <p:txBody>
          <a:bodyPr wrap="square" rtlCol="0">
            <a:spAutoFit/>
          </a:bodyPr>
          <a:lstStyle/>
          <a:p>
            <a:r>
              <a:rPr lang="en-US" sz="3600">
                <a:latin typeface="+mj-lt"/>
              </a:rPr>
              <a:t>3</a:t>
            </a:r>
            <a:endParaRPr lang="en-US">
              <a:latin typeface="+mj-lt"/>
            </a:endParaRPr>
          </a:p>
        </p:txBody>
      </p:sp>
      <p:sp>
        <p:nvSpPr>
          <p:cNvPr id="108" name="TextBox 107">
            <a:extLst>
              <a:ext uri="{FF2B5EF4-FFF2-40B4-BE49-F238E27FC236}">
                <a16:creationId xmlns:a16="http://schemas.microsoft.com/office/drawing/2014/main" id="{91DCCAE7-3B11-4F74-B393-BBDA533B4EBF}"/>
              </a:ext>
            </a:extLst>
          </p:cNvPr>
          <p:cNvSpPr txBox="1"/>
          <p:nvPr/>
        </p:nvSpPr>
        <p:spPr>
          <a:xfrm>
            <a:off x="440575" y="1712492"/>
            <a:ext cx="464694" cy="646331"/>
          </a:xfrm>
          <a:prstGeom prst="rect">
            <a:avLst/>
          </a:prstGeom>
          <a:noFill/>
        </p:spPr>
        <p:txBody>
          <a:bodyPr wrap="square" rtlCol="0">
            <a:spAutoFit/>
          </a:bodyPr>
          <a:lstStyle/>
          <a:p>
            <a:r>
              <a:rPr lang="en-US" sz="3600">
                <a:latin typeface="+mj-lt"/>
              </a:rPr>
              <a:t>1</a:t>
            </a:r>
            <a:endParaRPr lang="en-US">
              <a:latin typeface="+mj-lt"/>
            </a:endParaRPr>
          </a:p>
        </p:txBody>
      </p:sp>
      <p:sp>
        <p:nvSpPr>
          <p:cNvPr id="109" name="Oval 108">
            <a:extLst>
              <a:ext uri="{FF2B5EF4-FFF2-40B4-BE49-F238E27FC236}">
                <a16:creationId xmlns:a16="http://schemas.microsoft.com/office/drawing/2014/main" id="{9AC3AD89-7ECF-4CDF-B4C3-FCA21E8F9FE1}"/>
              </a:ext>
            </a:extLst>
          </p:cNvPr>
          <p:cNvSpPr/>
          <p:nvPr/>
        </p:nvSpPr>
        <p:spPr>
          <a:xfrm>
            <a:off x="391725" y="1743830"/>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Oval 109">
            <a:extLst>
              <a:ext uri="{FF2B5EF4-FFF2-40B4-BE49-F238E27FC236}">
                <a16:creationId xmlns:a16="http://schemas.microsoft.com/office/drawing/2014/main" id="{92718F88-DD61-4C9F-87A3-915370E6E510}"/>
              </a:ext>
            </a:extLst>
          </p:cNvPr>
          <p:cNvSpPr/>
          <p:nvPr/>
        </p:nvSpPr>
        <p:spPr>
          <a:xfrm>
            <a:off x="377191" y="2685739"/>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Oval 110">
            <a:extLst>
              <a:ext uri="{FF2B5EF4-FFF2-40B4-BE49-F238E27FC236}">
                <a16:creationId xmlns:a16="http://schemas.microsoft.com/office/drawing/2014/main" id="{3261722C-D840-4252-AF6B-1028A52E145F}"/>
              </a:ext>
            </a:extLst>
          </p:cNvPr>
          <p:cNvSpPr/>
          <p:nvPr/>
        </p:nvSpPr>
        <p:spPr>
          <a:xfrm>
            <a:off x="367679" y="3698874"/>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Oval 111">
            <a:extLst>
              <a:ext uri="{FF2B5EF4-FFF2-40B4-BE49-F238E27FC236}">
                <a16:creationId xmlns:a16="http://schemas.microsoft.com/office/drawing/2014/main" id="{A2B19401-9EB6-41BE-878B-33089C44077C}"/>
              </a:ext>
            </a:extLst>
          </p:cNvPr>
          <p:cNvSpPr/>
          <p:nvPr/>
        </p:nvSpPr>
        <p:spPr>
          <a:xfrm>
            <a:off x="360236" y="4810963"/>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Rectangle 123">
            <a:extLst>
              <a:ext uri="{FF2B5EF4-FFF2-40B4-BE49-F238E27FC236}">
                <a16:creationId xmlns:a16="http://schemas.microsoft.com/office/drawing/2014/main" id="{773BB9D4-1A97-452E-BD16-4508F67B6A8E}"/>
              </a:ext>
            </a:extLst>
          </p:cNvPr>
          <p:cNvSpPr/>
          <p:nvPr/>
        </p:nvSpPr>
        <p:spPr>
          <a:xfrm rot="10800000">
            <a:off x="-12700" y="5777752"/>
            <a:ext cx="1613921" cy="74654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125" name="Pentagon 10">
            <a:extLst>
              <a:ext uri="{FF2B5EF4-FFF2-40B4-BE49-F238E27FC236}">
                <a16:creationId xmlns:a16="http://schemas.microsoft.com/office/drawing/2014/main" id="{906388F8-BE52-4AD8-A082-78396F60000B}"/>
              </a:ext>
            </a:extLst>
          </p:cNvPr>
          <p:cNvSpPr/>
          <p:nvPr/>
        </p:nvSpPr>
        <p:spPr>
          <a:xfrm rot="10800000" flipH="1">
            <a:off x="1159389" y="5654378"/>
            <a:ext cx="7730611" cy="646331"/>
          </a:xfrm>
          <a:prstGeom prst="homePlat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127" name="TextBox 126">
            <a:extLst>
              <a:ext uri="{FF2B5EF4-FFF2-40B4-BE49-F238E27FC236}">
                <a16:creationId xmlns:a16="http://schemas.microsoft.com/office/drawing/2014/main" id="{7BB59EA0-5C83-4AEA-857D-614E9AB6E078}"/>
              </a:ext>
            </a:extLst>
          </p:cNvPr>
          <p:cNvSpPr txBox="1"/>
          <p:nvPr/>
        </p:nvSpPr>
        <p:spPr>
          <a:xfrm>
            <a:off x="1439808" y="5654540"/>
            <a:ext cx="6980292" cy="646331"/>
          </a:xfrm>
          <a:prstGeom prst="rect">
            <a:avLst/>
          </a:prstGeom>
          <a:noFill/>
        </p:spPr>
        <p:txBody>
          <a:bodyPr wrap="square" lIns="0" tIns="0" rIns="0" bIns="0" rtlCol="0">
            <a:spAutoFit/>
          </a:bodyPr>
          <a:lstStyle/>
          <a:p>
            <a:pPr>
              <a:spcBef>
                <a:spcPct val="20000"/>
              </a:spcBef>
              <a:defRPr/>
            </a:pPr>
            <a:r>
              <a:rPr lang="en-US" sz="1400" dirty="0">
                <a:latin typeface="+mn-lt"/>
              </a:rPr>
              <a:t>Implement recognition, financial and nonfinancial incentives, and faculty tenure and promotion to encourage the use and development of OER, community-engaged scholarship, and interdisciplinary pedagogies.</a:t>
            </a:r>
          </a:p>
        </p:txBody>
      </p:sp>
      <p:sp>
        <p:nvSpPr>
          <p:cNvPr id="128" name="TextBox 127">
            <a:extLst>
              <a:ext uri="{FF2B5EF4-FFF2-40B4-BE49-F238E27FC236}">
                <a16:creationId xmlns:a16="http://schemas.microsoft.com/office/drawing/2014/main" id="{550EBB85-9F4F-48EC-9CD5-6A57FDB59BC3}"/>
              </a:ext>
            </a:extLst>
          </p:cNvPr>
          <p:cNvSpPr txBox="1"/>
          <p:nvPr/>
        </p:nvSpPr>
        <p:spPr>
          <a:xfrm>
            <a:off x="442248" y="5810427"/>
            <a:ext cx="464694" cy="646331"/>
          </a:xfrm>
          <a:prstGeom prst="rect">
            <a:avLst/>
          </a:prstGeom>
          <a:noFill/>
        </p:spPr>
        <p:txBody>
          <a:bodyPr wrap="square" rtlCol="0">
            <a:spAutoFit/>
          </a:bodyPr>
          <a:lstStyle/>
          <a:p>
            <a:r>
              <a:rPr lang="en-US" sz="3600">
                <a:latin typeface="+mj-lt"/>
              </a:rPr>
              <a:t>5</a:t>
            </a:r>
            <a:endParaRPr lang="en-US">
              <a:latin typeface="+mj-lt"/>
            </a:endParaRPr>
          </a:p>
        </p:txBody>
      </p:sp>
      <p:sp>
        <p:nvSpPr>
          <p:cNvPr id="129" name="Oval 128">
            <a:extLst>
              <a:ext uri="{FF2B5EF4-FFF2-40B4-BE49-F238E27FC236}">
                <a16:creationId xmlns:a16="http://schemas.microsoft.com/office/drawing/2014/main" id="{F77BCB43-2397-481A-9D11-CB16CFF6EFAA}"/>
              </a:ext>
            </a:extLst>
          </p:cNvPr>
          <p:cNvSpPr/>
          <p:nvPr/>
        </p:nvSpPr>
        <p:spPr>
          <a:xfrm>
            <a:off x="377191" y="5850077"/>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Isosceles Triangle 52">
            <a:extLst>
              <a:ext uri="{FF2B5EF4-FFF2-40B4-BE49-F238E27FC236}">
                <a16:creationId xmlns:a16="http://schemas.microsoft.com/office/drawing/2014/main" id="{CD7782A5-9C4F-47CC-AA7F-AAEC08B8F55F}"/>
              </a:ext>
            </a:extLst>
          </p:cNvPr>
          <p:cNvSpPr/>
          <p:nvPr/>
        </p:nvSpPr>
        <p:spPr>
          <a:xfrm>
            <a:off x="37607" y="1711199"/>
            <a:ext cx="316512" cy="24836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Isosceles Triangle 53">
            <a:extLst>
              <a:ext uri="{FF2B5EF4-FFF2-40B4-BE49-F238E27FC236}">
                <a16:creationId xmlns:a16="http://schemas.microsoft.com/office/drawing/2014/main" id="{34B497DB-802C-4BB7-BD49-087E16F02B59}"/>
              </a:ext>
            </a:extLst>
          </p:cNvPr>
          <p:cNvSpPr/>
          <p:nvPr/>
        </p:nvSpPr>
        <p:spPr>
          <a:xfrm>
            <a:off x="13635" y="2654895"/>
            <a:ext cx="316512" cy="24836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F05A9657-452D-417C-8A9B-CD65168DE26D}"/>
              </a:ext>
            </a:extLst>
          </p:cNvPr>
          <p:cNvSpPr/>
          <p:nvPr/>
        </p:nvSpPr>
        <p:spPr>
          <a:xfrm>
            <a:off x="37607" y="3662428"/>
            <a:ext cx="267143" cy="2474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2A628876-3ACE-4769-BDF8-56EBA1B9F110}"/>
              </a:ext>
            </a:extLst>
          </p:cNvPr>
          <p:cNvSpPr/>
          <p:nvPr/>
        </p:nvSpPr>
        <p:spPr>
          <a:xfrm>
            <a:off x="46544" y="4767357"/>
            <a:ext cx="267143" cy="2474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a:extLst>
              <a:ext uri="{FF2B5EF4-FFF2-40B4-BE49-F238E27FC236}">
                <a16:creationId xmlns:a16="http://schemas.microsoft.com/office/drawing/2014/main" id="{CBE65CED-1618-46B2-9C44-181DE319FE1F}"/>
              </a:ext>
            </a:extLst>
          </p:cNvPr>
          <p:cNvSpPr/>
          <p:nvPr/>
        </p:nvSpPr>
        <p:spPr>
          <a:xfrm>
            <a:off x="33885" y="5810427"/>
            <a:ext cx="267143" cy="2474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8" name="Group 57">
            <a:extLst>
              <a:ext uri="{FF2B5EF4-FFF2-40B4-BE49-F238E27FC236}">
                <a16:creationId xmlns:a16="http://schemas.microsoft.com/office/drawing/2014/main" id="{A649E6C6-92BC-4874-BF6F-7198D00E18F1}"/>
              </a:ext>
            </a:extLst>
          </p:cNvPr>
          <p:cNvGrpSpPr/>
          <p:nvPr/>
        </p:nvGrpSpPr>
        <p:grpSpPr>
          <a:xfrm>
            <a:off x="1795514" y="6297806"/>
            <a:ext cx="5552972" cy="513808"/>
            <a:chOff x="1765206" y="6297806"/>
            <a:chExt cx="5552972" cy="513808"/>
          </a:xfrm>
        </p:grpSpPr>
        <p:sp>
          <p:nvSpPr>
            <p:cNvPr id="59" name="Star: 5 Points 58">
              <a:extLst>
                <a:ext uri="{FF2B5EF4-FFF2-40B4-BE49-F238E27FC236}">
                  <a16:creationId xmlns:a16="http://schemas.microsoft.com/office/drawing/2014/main" id="{53C84A7A-4582-4809-97C7-B71FDEA15335}"/>
                </a:ext>
              </a:extLst>
            </p:cNvPr>
            <p:cNvSpPr/>
            <p:nvPr/>
          </p:nvSpPr>
          <p:spPr>
            <a:xfrm>
              <a:off x="4216672" y="6601667"/>
              <a:ext cx="130550" cy="126823"/>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Box 59">
              <a:extLst>
                <a:ext uri="{FF2B5EF4-FFF2-40B4-BE49-F238E27FC236}">
                  <a16:creationId xmlns:a16="http://schemas.microsoft.com/office/drawing/2014/main" id="{2183AC54-5448-41CF-841B-D3AB68AD719D}"/>
                </a:ext>
              </a:extLst>
            </p:cNvPr>
            <p:cNvSpPr txBox="1"/>
            <p:nvPr/>
          </p:nvSpPr>
          <p:spPr>
            <a:xfrm>
              <a:off x="2010071" y="6546709"/>
              <a:ext cx="2168320" cy="261610"/>
            </a:xfrm>
            <a:prstGeom prst="rect">
              <a:avLst/>
            </a:prstGeom>
            <a:noFill/>
          </p:spPr>
          <p:txBody>
            <a:bodyPr wrap="square" rtlCol="0">
              <a:spAutoFit/>
            </a:bodyPr>
            <a:lstStyle/>
            <a:p>
              <a:r>
                <a:rPr lang="en-US" sz="1100">
                  <a:latin typeface="+mn-lt"/>
                </a:rPr>
                <a:t>= DHE/Institution Collaboration</a:t>
              </a:r>
            </a:p>
          </p:txBody>
        </p:sp>
        <p:sp>
          <p:nvSpPr>
            <p:cNvPr id="61" name="TextBox 60">
              <a:extLst>
                <a:ext uri="{FF2B5EF4-FFF2-40B4-BE49-F238E27FC236}">
                  <a16:creationId xmlns:a16="http://schemas.microsoft.com/office/drawing/2014/main" id="{9E656288-B665-48B8-89A8-8269140B15FC}"/>
                </a:ext>
              </a:extLst>
            </p:cNvPr>
            <p:cNvSpPr txBox="1"/>
            <p:nvPr/>
          </p:nvSpPr>
          <p:spPr>
            <a:xfrm>
              <a:off x="4289775" y="6546709"/>
              <a:ext cx="1213377" cy="261610"/>
            </a:xfrm>
            <a:prstGeom prst="rect">
              <a:avLst/>
            </a:prstGeom>
            <a:noFill/>
          </p:spPr>
          <p:txBody>
            <a:bodyPr wrap="square" rtlCol="0">
              <a:spAutoFit/>
            </a:bodyPr>
            <a:lstStyle/>
            <a:p>
              <a:r>
                <a:rPr lang="en-US" sz="1100">
                  <a:latin typeface="+mn-lt"/>
                </a:rPr>
                <a:t>= DHE/BHE Led</a:t>
              </a:r>
            </a:p>
          </p:txBody>
        </p:sp>
        <p:sp>
          <p:nvSpPr>
            <p:cNvPr id="62" name="TextBox 61">
              <a:extLst>
                <a:ext uri="{FF2B5EF4-FFF2-40B4-BE49-F238E27FC236}">
                  <a16:creationId xmlns:a16="http://schemas.microsoft.com/office/drawing/2014/main" id="{7D5D4568-79CB-437C-944F-D4FF8855F62B}"/>
                </a:ext>
              </a:extLst>
            </p:cNvPr>
            <p:cNvSpPr txBox="1"/>
            <p:nvPr/>
          </p:nvSpPr>
          <p:spPr>
            <a:xfrm>
              <a:off x="5623381" y="6525308"/>
              <a:ext cx="1694797" cy="261610"/>
            </a:xfrm>
            <a:prstGeom prst="rect">
              <a:avLst/>
            </a:prstGeom>
            <a:noFill/>
          </p:spPr>
          <p:txBody>
            <a:bodyPr wrap="square" rtlCol="0">
              <a:spAutoFit/>
            </a:bodyPr>
            <a:lstStyle/>
            <a:p>
              <a:r>
                <a:rPr lang="en-US" sz="1100">
                  <a:latin typeface="+mn-lt"/>
                </a:rPr>
                <a:t>= Individual Institutions</a:t>
              </a:r>
            </a:p>
          </p:txBody>
        </p:sp>
        <p:sp>
          <p:nvSpPr>
            <p:cNvPr id="63" name="Rectangle 62">
              <a:extLst>
                <a:ext uri="{FF2B5EF4-FFF2-40B4-BE49-F238E27FC236}">
                  <a16:creationId xmlns:a16="http://schemas.microsoft.com/office/drawing/2014/main" id="{5566EB60-F92B-44A9-AD0C-65B89368411F}"/>
                </a:ext>
              </a:extLst>
            </p:cNvPr>
            <p:cNvSpPr/>
            <p:nvPr/>
          </p:nvSpPr>
          <p:spPr>
            <a:xfrm>
              <a:off x="1900978" y="6605069"/>
              <a:ext cx="154014" cy="1419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Isosceles Triangle 63">
              <a:extLst>
                <a:ext uri="{FF2B5EF4-FFF2-40B4-BE49-F238E27FC236}">
                  <a16:creationId xmlns:a16="http://schemas.microsoft.com/office/drawing/2014/main" id="{66646165-09C3-49E0-B377-84776DD99EF1}"/>
                </a:ext>
              </a:extLst>
            </p:cNvPr>
            <p:cNvSpPr/>
            <p:nvPr/>
          </p:nvSpPr>
          <p:spPr>
            <a:xfrm>
              <a:off x="5514289" y="6565187"/>
              <a:ext cx="184248" cy="18185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a:extLst>
                <a:ext uri="{FF2B5EF4-FFF2-40B4-BE49-F238E27FC236}">
                  <a16:creationId xmlns:a16="http://schemas.microsoft.com/office/drawing/2014/main" id="{DAF77F50-F5FA-4E68-B63D-BA39A641A03C}"/>
                </a:ext>
              </a:extLst>
            </p:cNvPr>
            <p:cNvSpPr/>
            <p:nvPr/>
          </p:nvSpPr>
          <p:spPr>
            <a:xfrm>
              <a:off x="1765206" y="6408438"/>
              <a:ext cx="5552972" cy="403176"/>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Box 65">
              <a:extLst>
                <a:ext uri="{FF2B5EF4-FFF2-40B4-BE49-F238E27FC236}">
                  <a16:creationId xmlns:a16="http://schemas.microsoft.com/office/drawing/2014/main" id="{43749CE4-456F-406A-A86C-8DADAFDF832D}"/>
                </a:ext>
              </a:extLst>
            </p:cNvPr>
            <p:cNvSpPr txBox="1"/>
            <p:nvPr/>
          </p:nvSpPr>
          <p:spPr>
            <a:xfrm>
              <a:off x="3701873" y="6297806"/>
              <a:ext cx="1737260" cy="261610"/>
            </a:xfrm>
            <a:prstGeom prst="rect">
              <a:avLst/>
            </a:prstGeom>
            <a:solidFill>
              <a:schemeClr val="bg1"/>
            </a:solidFill>
          </p:spPr>
          <p:txBody>
            <a:bodyPr wrap="square" rtlCol="0">
              <a:spAutoFit/>
            </a:bodyPr>
            <a:lstStyle/>
            <a:p>
              <a:r>
                <a:rPr lang="en-US" sz="1100" b="1">
                  <a:latin typeface="+mn-lt"/>
                </a:rPr>
                <a:t>Recommended Owners</a:t>
              </a:r>
            </a:p>
          </p:txBody>
        </p:sp>
      </p:grpSp>
    </p:spTree>
    <p:extLst>
      <p:ext uri="{BB962C8B-B14F-4D97-AF65-F5344CB8AC3E}">
        <p14:creationId xmlns:p14="http://schemas.microsoft.com/office/powerpoint/2010/main" val="38302274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B9D450F-B491-4C46-B5F9-CBC891D328BD}"/>
              </a:ext>
            </a:extLst>
          </p:cNvPr>
          <p:cNvSpPr>
            <a:spLocks noGrp="1"/>
          </p:cNvSpPr>
          <p:nvPr>
            <p:ph type="title"/>
          </p:nvPr>
        </p:nvSpPr>
        <p:spPr>
          <a:xfrm>
            <a:off x="287118" y="351712"/>
            <a:ext cx="8229600" cy="838200"/>
          </a:xfrm>
        </p:spPr>
        <p:txBody>
          <a:bodyPr/>
          <a:lstStyle/>
          <a:p>
            <a:r>
              <a:rPr lang="en-US" b="1"/>
              <a:t>Equity-Minded Faculty and Staff Development</a:t>
            </a:r>
            <a:r>
              <a:rPr lang="en-US"/>
              <a:t> Recommendations</a:t>
            </a:r>
          </a:p>
        </p:txBody>
      </p:sp>
      <p:sp>
        <p:nvSpPr>
          <p:cNvPr id="46" name="Rectangle 45">
            <a:extLst>
              <a:ext uri="{FF2B5EF4-FFF2-40B4-BE49-F238E27FC236}">
                <a16:creationId xmlns:a16="http://schemas.microsoft.com/office/drawing/2014/main" id="{D9C2E8DD-BB6C-4C88-9939-CE09E47DDBD7}"/>
              </a:ext>
            </a:extLst>
          </p:cNvPr>
          <p:cNvSpPr/>
          <p:nvPr/>
        </p:nvSpPr>
        <p:spPr>
          <a:xfrm rot="10800000">
            <a:off x="0" y="1860688"/>
            <a:ext cx="1613921" cy="903324"/>
          </a:xfrm>
          <a:prstGeom prst="rect">
            <a:avLst/>
          </a:prstGeom>
          <a:solidFill>
            <a:srgbClr val="DD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nvGrpSpPr>
          <p:cNvPr id="47" name="Group 46">
            <a:extLst>
              <a:ext uri="{FF2B5EF4-FFF2-40B4-BE49-F238E27FC236}">
                <a16:creationId xmlns:a16="http://schemas.microsoft.com/office/drawing/2014/main" id="{F4A3D90C-2A45-4EAB-B9A2-EB410D3C960E}"/>
              </a:ext>
            </a:extLst>
          </p:cNvPr>
          <p:cNvGrpSpPr/>
          <p:nvPr/>
        </p:nvGrpSpPr>
        <p:grpSpPr>
          <a:xfrm>
            <a:off x="1159387" y="1600200"/>
            <a:ext cx="6841613" cy="1163811"/>
            <a:chOff x="712330" y="1117960"/>
            <a:chExt cx="4240669" cy="872858"/>
          </a:xfrm>
          <a:solidFill>
            <a:srgbClr val="FFC627"/>
          </a:solidFill>
        </p:grpSpPr>
        <p:sp>
          <p:nvSpPr>
            <p:cNvPr id="48" name="Pentagon 6">
              <a:extLst>
                <a:ext uri="{FF2B5EF4-FFF2-40B4-BE49-F238E27FC236}">
                  <a16:creationId xmlns:a16="http://schemas.microsoft.com/office/drawing/2014/main" id="{5B434A48-6E54-4851-96BA-EF3EC2718AE7}"/>
                </a:ext>
              </a:extLst>
            </p:cNvPr>
            <p:cNvSpPr/>
            <p:nvPr/>
          </p:nvSpPr>
          <p:spPr>
            <a:xfrm rot="10800000" flipH="1">
              <a:off x="712330" y="1117960"/>
              <a:ext cx="4240669" cy="677493"/>
            </a:xfrm>
            <a:prstGeom prst="homePlat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49" name="Right Triangle 48">
              <a:extLst>
                <a:ext uri="{FF2B5EF4-FFF2-40B4-BE49-F238E27FC236}">
                  <a16:creationId xmlns:a16="http://schemas.microsoft.com/office/drawing/2014/main" id="{A2046B21-63E1-4066-8C2E-D63C7270E9BD}"/>
                </a:ext>
              </a:extLst>
            </p:cNvPr>
            <p:cNvSpPr/>
            <p:nvPr/>
          </p:nvSpPr>
          <p:spPr>
            <a:xfrm rot="10800000">
              <a:off x="712330" y="1788667"/>
              <a:ext cx="288033" cy="202151"/>
            </a:xfrm>
            <a:prstGeom prst="rtTriangle">
              <a:avLst/>
            </a:prstGeom>
            <a:solidFill>
              <a:srgbClr val="936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sp>
        <p:nvSpPr>
          <p:cNvPr id="50" name="Rectangle 49">
            <a:extLst>
              <a:ext uri="{FF2B5EF4-FFF2-40B4-BE49-F238E27FC236}">
                <a16:creationId xmlns:a16="http://schemas.microsoft.com/office/drawing/2014/main" id="{B433965D-E570-4372-92DE-3CFCEDB1A1E5}"/>
              </a:ext>
            </a:extLst>
          </p:cNvPr>
          <p:cNvSpPr/>
          <p:nvPr/>
        </p:nvSpPr>
        <p:spPr>
          <a:xfrm rot="10800000">
            <a:off x="0" y="3083302"/>
            <a:ext cx="1613921" cy="903324"/>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51" name="Pentagon 10">
            <a:extLst>
              <a:ext uri="{FF2B5EF4-FFF2-40B4-BE49-F238E27FC236}">
                <a16:creationId xmlns:a16="http://schemas.microsoft.com/office/drawing/2014/main" id="{EA7385DE-8586-4D57-8742-D2096719FEC0}"/>
              </a:ext>
            </a:extLst>
          </p:cNvPr>
          <p:cNvSpPr/>
          <p:nvPr/>
        </p:nvSpPr>
        <p:spPr>
          <a:xfrm rot="10800000" flipH="1">
            <a:off x="1159389" y="2822816"/>
            <a:ext cx="6841611" cy="903324"/>
          </a:xfrm>
          <a:prstGeom prst="homePlat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52" name="Right Triangle 51">
            <a:extLst>
              <a:ext uri="{FF2B5EF4-FFF2-40B4-BE49-F238E27FC236}">
                <a16:creationId xmlns:a16="http://schemas.microsoft.com/office/drawing/2014/main" id="{8BCB18B3-8505-4D6E-8A6B-AE3ADB68FF3A}"/>
              </a:ext>
            </a:extLst>
          </p:cNvPr>
          <p:cNvSpPr/>
          <p:nvPr/>
        </p:nvSpPr>
        <p:spPr>
          <a:xfrm rot="10800000">
            <a:off x="1143000" y="3717092"/>
            <a:ext cx="464693" cy="269535"/>
          </a:xfrm>
          <a:prstGeom prst="r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53" name="Rectangle 52">
            <a:extLst>
              <a:ext uri="{FF2B5EF4-FFF2-40B4-BE49-F238E27FC236}">
                <a16:creationId xmlns:a16="http://schemas.microsoft.com/office/drawing/2014/main" id="{5C1DAA95-A1B6-4250-97C1-38D03AAB6E87}"/>
              </a:ext>
            </a:extLst>
          </p:cNvPr>
          <p:cNvSpPr/>
          <p:nvPr/>
        </p:nvSpPr>
        <p:spPr>
          <a:xfrm rot="10800000">
            <a:off x="0" y="4305917"/>
            <a:ext cx="1613921" cy="903324"/>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nvGrpSpPr>
          <p:cNvPr id="54" name="Group 53">
            <a:extLst>
              <a:ext uri="{FF2B5EF4-FFF2-40B4-BE49-F238E27FC236}">
                <a16:creationId xmlns:a16="http://schemas.microsoft.com/office/drawing/2014/main" id="{75FDF126-D3E4-4E1C-ABEC-7203EC9D35F4}"/>
              </a:ext>
            </a:extLst>
          </p:cNvPr>
          <p:cNvGrpSpPr/>
          <p:nvPr/>
        </p:nvGrpSpPr>
        <p:grpSpPr>
          <a:xfrm>
            <a:off x="1159387" y="4045430"/>
            <a:ext cx="6841613" cy="1163811"/>
            <a:chOff x="712330" y="2951882"/>
            <a:chExt cx="4240669" cy="872858"/>
          </a:xfrm>
        </p:grpSpPr>
        <p:sp>
          <p:nvSpPr>
            <p:cNvPr id="55" name="Pentagon 14">
              <a:extLst>
                <a:ext uri="{FF2B5EF4-FFF2-40B4-BE49-F238E27FC236}">
                  <a16:creationId xmlns:a16="http://schemas.microsoft.com/office/drawing/2014/main" id="{746B872C-2FB1-4479-9721-62DCEA6D8721}"/>
                </a:ext>
              </a:extLst>
            </p:cNvPr>
            <p:cNvSpPr/>
            <p:nvPr/>
          </p:nvSpPr>
          <p:spPr>
            <a:xfrm rot="10800000" flipH="1">
              <a:off x="712331" y="2951882"/>
              <a:ext cx="4240668" cy="677493"/>
            </a:xfrm>
            <a:prstGeom prst="homePlat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56" name="Right Triangle 55">
              <a:extLst>
                <a:ext uri="{FF2B5EF4-FFF2-40B4-BE49-F238E27FC236}">
                  <a16:creationId xmlns:a16="http://schemas.microsoft.com/office/drawing/2014/main" id="{4CE02A17-3CB1-4F4F-8326-C54C92AAC9FB}"/>
                </a:ext>
              </a:extLst>
            </p:cNvPr>
            <p:cNvSpPr/>
            <p:nvPr/>
          </p:nvSpPr>
          <p:spPr>
            <a:xfrm rot="10800000">
              <a:off x="712330" y="3622589"/>
              <a:ext cx="288033" cy="202151"/>
            </a:xfrm>
            <a:prstGeom prst="r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sp>
        <p:nvSpPr>
          <p:cNvPr id="61" name="TextBox 60">
            <a:extLst>
              <a:ext uri="{FF2B5EF4-FFF2-40B4-BE49-F238E27FC236}">
                <a16:creationId xmlns:a16="http://schemas.microsoft.com/office/drawing/2014/main" id="{874A8BAB-2085-4221-90B4-777808D0E708}"/>
              </a:ext>
            </a:extLst>
          </p:cNvPr>
          <p:cNvSpPr txBox="1"/>
          <p:nvPr/>
        </p:nvSpPr>
        <p:spPr>
          <a:xfrm>
            <a:off x="1391733" y="1745269"/>
            <a:ext cx="6282696" cy="461665"/>
          </a:xfrm>
          <a:prstGeom prst="rect">
            <a:avLst/>
          </a:prstGeom>
          <a:noFill/>
        </p:spPr>
        <p:txBody>
          <a:bodyPr wrap="square" lIns="0" tIns="0" rIns="0" bIns="0" rtlCol="0">
            <a:spAutoFit/>
          </a:bodyPr>
          <a:lstStyle/>
          <a:p>
            <a:pPr lvl="0" eaLnBrk="0" hangingPunct="0"/>
            <a:r>
              <a:rPr lang="en-US" altLang="en-US" sz="1500">
                <a:latin typeface="+mn-lt"/>
                <a:ea typeface="Calibri" panose="020F0502020204030204" pitchFamily="34" charset="0"/>
              </a:rPr>
              <a:t>Incorporate short-term and long-term equity-focused professional development plans for faculty in institutional strategic plans.</a:t>
            </a:r>
          </a:p>
        </p:txBody>
      </p:sp>
      <p:sp>
        <p:nvSpPr>
          <p:cNvPr id="64" name="TextBox 63">
            <a:extLst>
              <a:ext uri="{FF2B5EF4-FFF2-40B4-BE49-F238E27FC236}">
                <a16:creationId xmlns:a16="http://schemas.microsoft.com/office/drawing/2014/main" id="{91D39885-D1A8-4B7D-8CA7-C6CD160AB685}"/>
              </a:ext>
            </a:extLst>
          </p:cNvPr>
          <p:cNvSpPr txBox="1"/>
          <p:nvPr/>
        </p:nvSpPr>
        <p:spPr>
          <a:xfrm>
            <a:off x="1375346" y="2941126"/>
            <a:ext cx="6172201" cy="692497"/>
          </a:xfrm>
          <a:prstGeom prst="rect">
            <a:avLst/>
          </a:prstGeom>
          <a:noFill/>
        </p:spPr>
        <p:txBody>
          <a:bodyPr wrap="square" lIns="0" tIns="0" rIns="0" bIns="0" rtlCol="0">
            <a:spAutoFit/>
          </a:bodyPr>
          <a:lstStyle/>
          <a:p>
            <a:pPr>
              <a:spcBef>
                <a:spcPct val="20000"/>
              </a:spcBef>
              <a:defRPr/>
            </a:pPr>
            <a:r>
              <a:rPr lang="en-US" altLang="en-US" sz="1500" dirty="0">
                <a:latin typeface="+mn-lt"/>
                <a:ea typeface="Calibri" panose="020F0502020204030204" pitchFamily="34" charset="0"/>
              </a:rPr>
              <a:t>Provide faculty with the support and resources necessary for their development in anti-racist and high-impact practices and pedagogies, including the use and interpretation of data.</a:t>
            </a:r>
            <a:endParaRPr lang="en-US" sz="1500" dirty="0">
              <a:latin typeface="+mn-lt"/>
            </a:endParaRPr>
          </a:p>
        </p:txBody>
      </p:sp>
      <p:sp>
        <p:nvSpPr>
          <p:cNvPr id="67" name="TextBox 66">
            <a:extLst>
              <a:ext uri="{FF2B5EF4-FFF2-40B4-BE49-F238E27FC236}">
                <a16:creationId xmlns:a16="http://schemas.microsoft.com/office/drawing/2014/main" id="{D0017C7D-F893-4DB3-BB5C-ADB982A54677}"/>
              </a:ext>
            </a:extLst>
          </p:cNvPr>
          <p:cNvSpPr txBox="1"/>
          <p:nvPr/>
        </p:nvSpPr>
        <p:spPr>
          <a:xfrm>
            <a:off x="1391733" y="4265136"/>
            <a:ext cx="5923465" cy="461665"/>
          </a:xfrm>
          <a:prstGeom prst="rect">
            <a:avLst/>
          </a:prstGeom>
          <a:noFill/>
        </p:spPr>
        <p:txBody>
          <a:bodyPr wrap="square" lIns="0" tIns="0" rIns="0" bIns="0" rtlCol="0">
            <a:spAutoFit/>
          </a:bodyPr>
          <a:lstStyle/>
          <a:p>
            <a:r>
              <a:rPr lang="en-US" sz="1500">
                <a:latin typeface="+mn-lt"/>
              </a:rPr>
              <a:t>Create and support Centers for Teaching and Learning that can facilitate campus-based and collaborative professional development.</a:t>
            </a:r>
            <a:endParaRPr lang="en-US" sz="1600"/>
          </a:p>
        </p:txBody>
      </p:sp>
      <p:sp>
        <p:nvSpPr>
          <p:cNvPr id="81" name="TextBox 80">
            <a:extLst>
              <a:ext uri="{FF2B5EF4-FFF2-40B4-BE49-F238E27FC236}">
                <a16:creationId xmlns:a16="http://schemas.microsoft.com/office/drawing/2014/main" id="{C1B8FA55-48F7-4699-ACF7-058001AE2B69}"/>
              </a:ext>
            </a:extLst>
          </p:cNvPr>
          <p:cNvSpPr txBox="1"/>
          <p:nvPr/>
        </p:nvSpPr>
        <p:spPr>
          <a:xfrm>
            <a:off x="462346" y="4403635"/>
            <a:ext cx="464694" cy="646331"/>
          </a:xfrm>
          <a:prstGeom prst="rect">
            <a:avLst/>
          </a:prstGeom>
          <a:noFill/>
        </p:spPr>
        <p:txBody>
          <a:bodyPr wrap="square" rtlCol="0">
            <a:spAutoFit/>
          </a:bodyPr>
          <a:lstStyle/>
          <a:p>
            <a:r>
              <a:rPr lang="en-US" sz="3600">
                <a:latin typeface="+mj-lt"/>
              </a:rPr>
              <a:t>3</a:t>
            </a:r>
            <a:endParaRPr lang="en-US">
              <a:latin typeface="+mj-lt"/>
            </a:endParaRPr>
          </a:p>
        </p:txBody>
      </p:sp>
      <p:sp>
        <p:nvSpPr>
          <p:cNvPr id="83" name="TextBox 82">
            <a:extLst>
              <a:ext uri="{FF2B5EF4-FFF2-40B4-BE49-F238E27FC236}">
                <a16:creationId xmlns:a16="http://schemas.microsoft.com/office/drawing/2014/main" id="{238CD40D-B19F-4A5A-844E-E5F0E6C6877D}"/>
              </a:ext>
            </a:extLst>
          </p:cNvPr>
          <p:cNvSpPr txBox="1"/>
          <p:nvPr/>
        </p:nvSpPr>
        <p:spPr>
          <a:xfrm>
            <a:off x="440571" y="1943880"/>
            <a:ext cx="464694" cy="646331"/>
          </a:xfrm>
          <a:prstGeom prst="rect">
            <a:avLst/>
          </a:prstGeom>
          <a:noFill/>
        </p:spPr>
        <p:txBody>
          <a:bodyPr wrap="square" rtlCol="0">
            <a:spAutoFit/>
          </a:bodyPr>
          <a:lstStyle/>
          <a:p>
            <a:r>
              <a:rPr lang="en-US" sz="3600">
                <a:latin typeface="+mj-lt"/>
              </a:rPr>
              <a:t>1</a:t>
            </a:r>
            <a:endParaRPr lang="en-US">
              <a:latin typeface="+mj-lt"/>
            </a:endParaRPr>
          </a:p>
        </p:txBody>
      </p:sp>
      <p:sp>
        <p:nvSpPr>
          <p:cNvPr id="84" name="TextBox 83">
            <a:extLst>
              <a:ext uri="{FF2B5EF4-FFF2-40B4-BE49-F238E27FC236}">
                <a16:creationId xmlns:a16="http://schemas.microsoft.com/office/drawing/2014/main" id="{DE47736C-8B89-4B60-86F2-105B5FBBA0B2}"/>
              </a:ext>
            </a:extLst>
          </p:cNvPr>
          <p:cNvSpPr txBox="1"/>
          <p:nvPr/>
        </p:nvSpPr>
        <p:spPr>
          <a:xfrm>
            <a:off x="432736" y="3205528"/>
            <a:ext cx="464694" cy="646331"/>
          </a:xfrm>
          <a:prstGeom prst="rect">
            <a:avLst/>
          </a:prstGeom>
          <a:noFill/>
        </p:spPr>
        <p:txBody>
          <a:bodyPr wrap="square" rtlCol="0">
            <a:spAutoFit/>
          </a:bodyPr>
          <a:lstStyle/>
          <a:p>
            <a:r>
              <a:rPr lang="en-US" sz="3600">
                <a:latin typeface="+mj-lt"/>
              </a:rPr>
              <a:t>2</a:t>
            </a:r>
            <a:endParaRPr lang="en-US">
              <a:latin typeface="+mj-lt"/>
            </a:endParaRPr>
          </a:p>
        </p:txBody>
      </p:sp>
      <p:sp>
        <p:nvSpPr>
          <p:cNvPr id="87" name="Oval 86">
            <a:extLst>
              <a:ext uri="{FF2B5EF4-FFF2-40B4-BE49-F238E27FC236}">
                <a16:creationId xmlns:a16="http://schemas.microsoft.com/office/drawing/2014/main" id="{02D1528A-3F26-4E7D-A652-D3F73A32AA0F}"/>
              </a:ext>
            </a:extLst>
          </p:cNvPr>
          <p:cNvSpPr/>
          <p:nvPr/>
        </p:nvSpPr>
        <p:spPr>
          <a:xfrm>
            <a:off x="377191" y="2006558"/>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87">
            <a:extLst>
              <a:ext uri="{FF2B5EF4-FFF2-40B4-BE49-F238E27FC236}">
                <a16:creationId xmlns:a16="http://schemas.microsoft.com/office/drawing/2014/main" id="{0082C3DC-EAFA-4297-A681-B2C446A232F6}"/>
              </a:ext>
            </a:extLst>
          </p:cNvPr>
          <p:cNvSpPr/>
          <p:nvPr/>
        </p:nvSpPr>
        <p:spPr>
          <a:xfrm>
            <a:off x="367679" y="3245178"/>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Oval 88">
            <a:extLst>
              <a:ext uri="{FF2B5EF4-FFF2-40B4-BE49-F238E27FC236}">
                <a16:creationId xmlns:a16="http://schemas.microsoft.com/office/drawing/2014/main" id="{4AED31AD-8DD2-4169-8E5A-739263E7A926}"/>
              </a:ext>
            </a:extLst>
          </p:cNvPr>
          <p:cNvSpPr/>
          <p:nvPr/>
        </p:nvSpPr>
        <p:spPr>
          <a:xfrm>
            <a:off x="414178" y="4447241"/>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A448E9D8-5077-44E5-8452-A19116C35102}"/>
              </a:ext>
            </a:extLst>
          </p:cNvPr>
          <p:cNvSpPr/>
          <p:nvPr/>
        </p:nvSpPr>
        <p:spPr>
          <a:xfrm rot="10800000">
            <a:off x="-16389" y="5567445"/>
            <a:ext cx="1613921" cy="903324"/>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28" name="Pentagon 10">
            <a:extLst>
              <a:ext uri="{FF2B5EF4-FFF2-40B4-BE49-F238E27FC236}">
                <a16:creationId xmlns:a16="http://schemas.microsoft.com/office/drawing/2014/main" id="{FC6D9AAA-F876-49B9-AEB5-A08FCE423396}"/>
              </a:ext>
            </a:extLst>
          </p:cNvPr>
          <p:cNvSpPr/>
          <p:nvPr/>
        </p:nvSpPr>
        <p:spPr>
          <a:xfrm rot="10800000" flipH="1">
            <a:off x="1143000" y="5306959"/>
            <a:ext cx="6841611" cy="903324"/>
          </a:xfrm>
          <a:prstGeom prst="homePlat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30" name="Right Triangle 29">
            <a:extLst>
              <a:ext uri="{FF2B5EF4-FFF2-40B4-BE49-F238E27FC236}">
                <a16:creationId xmlns:a16="http://schemas.microsoft.com/office/drawing/2014/main" id="{75454148-057F-45F0-8799-CAE493226CCD}"/>
              </a:ext>
            </a:extLst>
          </p:cNvPr>
          <p:cNvSpPr/>
          <p:nvPr/>
        </p:nvSpPr>
        <p:spPr>
          <a:xfrm rot="10800000">
            <a:off x="1126611" y="6201235"/>
            <a:ext cx="464693" cy="269535"/>
          </a:xfrm>
          <a:prstGeom prst="r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31" name="TextBox 30">
            <a:extLst>
              <a:ext uri="{FF2B5EF4-FFF2-40B4-BE49-F238E27FC236}">
                <a16:creationId xmlns:a16="http://schemas.microsoft.com/office/drawing/2014/main" id="{CA9BCD68-FDEB-41D9-AD24-B7C56D24D867}"/>
              </a:ext>
            </a:extLst>
          </p:cNvPr>
          <p:cNvSpPr txBox="1"/>
          <p:nvPr/>
        </p:nvSpPr>
        <p:spPr>
          <a:xfrm>
            <a:off x="1358957" y="5527678"/>
            <a:ext cx="6172201" cy="461665"/>
          </a:xfrm>
          <a:prstGeom prst="rect">
            <a:avLst/>
          </a:prstGeom>
          <a:noFill/>
        </p:spPr>
        <p:txBody>
          <a:bodyPr wrap="square" lIns="0" tIns="0" rIns="0" bIns="0" rtlCol="0">
            <a:spAutoFit/>
          </a:bodyPr>
          <a:lstStyle/>
          <a:p>
            <a:pPr>
              <a:spcBef>
                <a:spcPct val="20000"/>
              </a:spcBef>
              <a:defRPr/>
            </a:pPr>
            <a:r>
              <a:rPr lang="en-US" altLang="en-US" sz="1500" dirty="0">
                <a:latin typeface="+mn-lt"/>
                <a:ea typeface="Calibri" panose="020F0502020204030204" pitchFamily="34" charset="0"/>
              </a:rPr>
              <a:t>Enhance and scale up DHE-supported, systemwide platforms for collaborative professional development.</a:t>
            </a:r>
            <a:endParaRPr lang="en-US" sz="1500" dirty="0">
              <a:latin typeface="+mn-lt"/>
            </a:endParaRPr>
          </a:p>
        </p:txBody>
      </p:sp>
      <p:sp>
        <p:nvSpPr>
          <p:cNvPr id="32" name="TextBox 31">
            <a:extLst>
              <a:ext uri="{FF2B5EF4-FFF2-40B4-BE49-F238E27FC236}">
                <a16:creationId xmlns:a16="http://schemas.microsoft.com/office/drawing/2014/main" id="{D9645AFF-D049-45ED-AED0-3F475A553D7F}"/>
              </a:ext>
            </a:extLst>
          </p:cNvPr>
          <p:cNvSpPr txBox="1"/>
          <p:nvPr/>
        </p:nvSpPr>
        <p:spPr>
          <a:xfrm>
            <a:off x="416347" y="5689671"/>
            <a:ext cx="464694" cy="646331"/>
          </a:xfrm>
          <a:prstGeom prst="rect">
            <a:avLst/>
          </a:prstGeom>
          <a:noFill/>
        </p:spPr>
        <p:txBody>
          <a:bodyPr wrap="square" rtlCol="0">
            <a:spAutoFit/>
          </a:bodyPr>
          <a:lstStyle/>
          <a:p>
            <a:r>
              <a:rPr lang="en-US" sz="3600">
                <a:latin typeface="+mj-lt"/>
              </a:rPr>
              <a:t>4</a:t>
            </a:r>
            <a:endParaRPr lang="en-US">
              <a:latin typeface="+mj-lt"/>
            </a:endParaRPr>
          </a:p>
        </p:txBody>
      </p:sp>
      <p:sp>
        <p:nvSpPr>
          <p:cNvPr id="36" name="Oval 35">
            <a:extLst>
              <a:ext uri="{FF2B5EF4-FFF2-40B4-BE49-F238E27FC236}">
                <a16:creationId xmlns:a16="http://schemas.microsoft.com/office/drawing/2014/main" id="{8411D878-31B3-49B8-9E68-AEF07DB4AB26}"/>
              </a:ext>
            </a:extLst>
          </p:cNvPr>
          <p:cNvSpPr/>
          <p:nvPr/>
        </p:nvSpPr>
        <p:spPr>
          <a:xfrm>
            <a:off x="351290" y="5729321"/>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Star: 5 Points 36">
            <a:extLst>
              <a:ext uri="{FF2B5EF4-FFF2-40B4-BE49-F238E27FC236}">
                <a16:creationId xmlns:a16="http://schemas.microsoft.com/office/drawing/2014/main" id="{B3C43EF9-C31C-4337-A4FE-7DFE586667DB}"/>
              </a:ext>
            </a:extLst>
          </p:cNvPr>
          <p:cNvSpPr/>
          <p:nvPr/>
        </p:nvSpPr>
        <p:spPr>
          <a:xfrm>
            <a:off x="40249" y="5634939"/>
            <a:ext cx="254404" cy="247141"/>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Isosceles Triangle 58">
            <a:extLst>
              <a:ext uri="{FF2B5EF4-FFF2-40B4-BE49-F238E27FC236}">
                <a16:creationId xmlns:a16="http://schemas.microsoft.com/office/drawing/2014/main" id="{18AB6C38-8052-47CE-BF52-81C33532D908}"/>
              </a:ext>
            </a:extLst>
          </p:cNvPr>
          <p:cNvSpPr/>
          <p:nvPr/>
        </p:nvSpPr>
        <p:spPr>
          <a:xfrm>
            <a:off x="28193" y="1914609"/>
            <a:ext cx="316512" cy="24836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3DB869F6-B364-487F-9C6C-ED81BE151992}"/>
              </a:ext>
            </a:extLst>
          </p:cNvPr>
          <p:cNvSpPr/>
          <p:nvPr/>
        </p:nvSpPr>
        <p:spPr>
          <a:xfrm>
            <a:off x="50268" y="3144349"/>
            <a:ext cx="267143" cy="2474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Isosceles Triangle 61">
            <a:extLst>
              <a:ext uri="{FF2B5EF4-FFF2-40B4-BE49-F238E27FC236}">
                <a16:creationId xmlns:a16="http://schemas.microsoft.com/office/drawing/2014/main" id="{8BB567D4-6BDA-4A68-AB30-C8CD0F2EB511}"/>
              </a:ext>
            </a:extLst>
          </p:cNvPr>
          <p:cNvSpPr/>
          <p:nvPr/>
        </p:nvSpPr>
        <p:spPr>
          <a:xfrm>
            <a:off x="24749" y="4333250"/>
            <a:ext cx="316512" cy="24836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9" name="Group 38">
            <a:extLst>
              <a:ext uri="{FF2B5EF4-FFF2-40B4-BE49-F238E27FC236}">
                <a16:creationId xmlns:a16="http://schemas.microsoft.com/office/drawing/2014/main" id="{87815B66-4BA7-41FF-8E7C-C7C5FDB7B87D}"/>
              </a:ext>
            </a:extLst>
          </p:cNvPr>
          <p:cNvGrpSpPr/>
          <p:nvPr/>
        </p:nvGrpSpPr>
        <p:grpSpPr>
          <a:xfrm>
            <a:off x="1795514" y="6297806"/>
            <a:ext cx="5552972" cy="513808"/>
            <a:chOff x="1765206" y="6297806"/>
            <a:chExt cx="5552972" cy="513808"/>
          </a:xfrm>
        </p:grpSpPr>
        <p:sp>
          <p:nvSpPr>
            <p:cNvPr id="40" name="Star: 5 Points 39">
              <a:extLst>
                <a:ext uri="{FF2B5EF4-FFF2-40B4-BE49-F238E27FC236}">
                  <a16:creationId xmlns:a16="http://schemas.microsoft.com/office/drawing/2014/main" id="{B06CEE01-A468-4EF4-AD1A-D139E6A19D75}"/>
                </a:ext>
              </a:extLst>
            </p:cNvPr>
            <p:cNvSpPr/>
            <p:nvPr/>
          </p:nvSpPr>
          <p:spPr>
            <a:xfrm>
              <a:off x="4216672" y="6601667"/>
              <a:ext cx="130550" cy="126823"/>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4CE4617F-0E2F-42B5-ABF2-D2698D89A106}"/>
                </a:ext>
              </a:extLst>
            </p:cNvPr>
            <p:cNvSpPr txBox="1"/>
            <p:nvPr/>
          </p:nvSpPr>
          <p:spPr>
            <a:xfrm>
              <a:off x="2010071" y="6546709"/>
              <a:ext cx="2168320" cy="261610"/>
            </a:xfrm>
            <a:prstGeom prst="rect">
              <a:avLst/>
            </a:prstGeom>
            <a:noFill/>
          </p:spPr>
          <p:txBody>
            <a:bodyPr wrap="square" rtlCol="0">
              <a:spAutoFit/>
            </a:bodyPr>
            <a:lstStyle/>
            <a:p>
              <a:r>
                <a:rPr lang="en-US" sz="1100">
                  <a:latin typeface="+mn-lt"/>
                </a:rPr>
                <a:t>= DHE/Institution Collaboration</a:t>
              </a:r>
            </a:p>
          </p:txBody>
        </p:sp>
        <p:sp>
          <p:nvSpPr>
            <p:cNvPr id="42" name="TextBox 41">
              <a:extLst>
                <a:ext uri="{FF2B5EF4-FFF2-40B4-BE49-F238E27FC236}">
                  <a16:creationId xmlns:a16="http://schemas.microsoft.com/office/drawing/2014/main" id="{6C0A90D0-E047-4294-B85C-2C1E2C54D69D}"/>
                </a:ext>
              </a:extLst>
            </p:cNvPr>
            <p:cNvSpPr txBox="1"/>
            <p:nvPr/>
          </p:nvSpPr>
          <p:spPr>
            <a:xfrm>
              <a:off x="4289775" y="6546709"/>
              <a:ext cx="1213377" cy="261610"/>
            </a:xfrm>
            <a:prstGeom prst="rect">
              <a:avLst/>
            </a:prstGeom>
            <a:noFill/>
          </p:spPr>
          <p:txBody>
            <a:bodyPr wrap="square" rtlCol="0">
              <a:spAutoFit/>
            </a:bodyPr>
            <a:lstStyle/>
            <a:p>
              <a:r>
                <a:rPr lang="en-US" sz="1100">
                  <a:latin typeface="+mn-lt"/>
                </a:rPr>
                <a:t>= DHE/BHE Led</a:t>
              </a:r>
            </a:p>
          </p:txBody>
        </p:sp>
        <p:sp>
          <p:nvSpPr>
            <p:cNvPr id="63" name="TextBox 62">
              <a:extLst>
                <a:ext uri="{FF2B5EF4-FFF2-40B4-BE49-F238E27FC236}">
                  <a16:creationId xmlns:a16="http://schemas.microsoft.com/office/drawing/2014/main" id="{953A3649-9488-4C83-A897-57782A5235D7}"/>
                </a:ext>
              </a:extLst>
            </p:cNvPr>
            <p:cNvSpPr txBox="1"/>
            <p:nvPr/>
          </p:nvSpPr>
          <p:spPr>
            <a:xfrm>
              <a:off x="5623381" y="6525308"/>
              <a:ext cx="1694797" cy="261610"/>
            </a:xfrm>
            <a:prstGeom prst="rect">
              <a:avLst/>
            </a:prstGeom>
            <a:noFill/>
          </p:spPr>
          <p:txBody>
            <a:bodyPr wrap="square" rtlCol="0">
              <a:spAutoFit/>
            </a:bodyPr>
            <a:lstStyle/>
            <a:p>
              <a:r>
                <a:rPr lang="en-US" sz="1100">
                  <a:latin typeface="+mn-lt"/>
                </a:rPr>
                <a:t>= Individual Institutions</a:t>
              </a:r>
            </a:p>
          </p:txBody>
        </p:sp>
        <p:sp>
          <p:nvSpPr>
            <p:cNvPr id="65" name="Rectangle 64">
              <a:extLst>
                <a:ext uri="{FF2B5EF4-FFF2-40B4-BE49-F238E27FC236}">
                  <a16:creationId xmlns:a16="http://schemas.microsoft.com/office/drawing/2014/main" id="{C6F60DED-1662-4E6C-B847-658317978C5D}"/>
                </a:ext>
              </a:extLst>
            </p:cNvPr>
            <p:cNvSpPr/>
            <p:nvPr/>
          </p:nvSpPr>
          <p:spPr>
            <a:xfrm>
              <a:off x="1900978" y="6605069"/>
              <a:ext cx="154014" cy="1419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Isosceles Triangle 65">
              <a:extLst>
                <a:ext uri="{FF2B5EF4-FFF2-40B4-BE49-F238E27FC236}">
                  <a16:creationId xmlns:a16="http://schemas.microsoft.com/office/drawing/2014/main" id="{3F0F30AB-60AF-4F25-9774-078E781E444C}"/>
                </a:ext>
              </a:extLst>
            </p:cNvPr>
            <p:cNvSpPr/>
            <p:nvPr/>
          </p:nvSpPr>
          <p:spPr>
            <a:xfrm>
              <a:off x="5514289" y="6565187"/>
              <a:ext cx="184248" cy="18185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a:extLst>
                <a:ext uri="{FF2B5EF4-FFF2-40B4-BE49-F238E27FC236}">
                  <a16:creationId xmlns:a16="http://schemas.microsoft.com/office/drawing/2014/main" id="{62C4D0F4-1ECF-4395-A9D2-EE801AEFFEE3}"/>
                </a:ext>
              </a:extLst>
            </p:cNvPr>
            <p:cNvSpPr/>
            <p:nvPr/>
          </p:nvSpPr>
          <p:spPr>
            <a:xfrm>
              <a:off x="1765206" y="6408438"/>
              <a:ext cx="5552972" cy="403176"/>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TextBox 68">
              <a:extLst>
                <a:ext uri="{FF2B5EF4-FFF2-40B4-BE49-F238E27FC236}">
                  <a16:creationId xmlns:a16="http://schemas.microsoft.com/office/drawing/2014/main" id="{1CFFA06B-718D-42CD-8DD6-714776824C37}"/>
                </a:ext>
              </a:extLst>
            </p:cNvPr>
            <p:cNvSpPr txBox="1"/>
            <p:nvPr/>
          </p:nvSpPr>
          <p:spPr>
            <a:xfrm>
              <a:off x="3701873" y="6297806"/>
              <a:ext cx="1737260" cy="261610"/>
            </a:xfrm>
            <a:prstGeom prst="rect">
              <a:avLst/>
            </a:prstGeom>
            <a:solidFill>
              <a:schemeClr val="bg1"/>
            </a:solidFill>
          </p:spPr>
          <p:txBody>
            <a:bodyPr wrap="square" rtlCol="0">
              <a:spAutoFit/>
            </a:bodyPr>
            <a:lstStyle/>
            <a:p>
              <a:r>
                <a:rPr lang="en-US" sz="1100" b="1">
                  <a:latin typeface="+mn-lt"/>
                </a:rPr>
                <a:t>Recommended Owners</a:t>
              </a:r>
            </a:p>
          </p:txBody>
        </p:sp>
      </p:grpSp>
    </p:spTree>
    <p:extLst>
      <p:ext uri="{BB962C8B-B14F-4D97-AF65-F5344CB8AC3E}">
        <p14:creationId xmlns:p14="http://schemas.microsoft.com/office/powerpoint/2010/main" val="28245241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B9D450F-B491-4C46-B5F9-CBC891D328BD}"/>
              </a:ext>
            </a:extLst>
          </p:cNvPr>
          <p:cNvSpPr>
            <a:spLocks noGrp="1"/>
          </p:cNvSpPr>
          <p:nvPr>
            <p:ph type="title"/>
          </p:nvPr>
        </p:nvSpPr>
        <p:spPr>
          <a:xfrm>
            <a:off x="287118" y="351712"/>
            <a:ext cx="8229600" cy="838200"/>
          </a:xfrm>
        </p:spPr>
        <p:txBody>
          <a:bodyPr/>
          <a:lstStyle/>
          <a:p>
            <a:r>
              <a:rPr lang="en-US" b="1"/>
              <a:t>Equity-Minded Assessment</a:t>
            </a:r>
            <a:r>
              <a:rPr lang="en-US"/>
              <a:t> Recommendations</a:t>
            </a:r>
          </a:p>
        </p:txBody>
      </p:sp>
      <p:sp>
        <p:nvSpPr>
          <p:cNvPr id="23" name="Rectangle 22">
            <a:extLst>
              <a:ext uri="{FF2B5EF4-FFF2-40B4-BE49-F238E27FC236}">
                <a16:creationId xmlns:a16="http://schemas.microsoft.com/office/drawing/2014/main" id="{7C33BF98-325B-43D7-ADD0-F2353525F845}"/>
              </a:ext>
            </a:extLst>
          </p:cNvPr>
          <p:cNvSpPr/>
          <p:nvPr/>
        </p:nvSpPr>
        <p:spPr>
          <a:xfrm rot="10800000">
            <a:off x="0" y="1767045"/>
            <a:ext cx="1613921" cy="903324"/>
          </a:xfrm>
          <a:prstGeom prst="rect">
            <a:avLst/>
          </a:prstGeom>
          <a:solidFill>
            <a:srgbClr val="DD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nvGrpSpPr>
          <p:cNvPr id="24" name="Group 23">
            <a:extLst>
              <a:ext uri="{FF2B5EF4-FFF2-40B4-BE49-F238E27FC236}">
                <a16:creationId xmlns:a16="http://schemas.microsoft.com/office/drawing/2014/main" id="{1BD34BEE-6899-46D3-A6E6-2F635590FCD6}"/>
              </a:ext>
            </a:extLst>
          </p:cNvPr>
          <p:cNvGrpSpPr/>
          <p:nvPr/>
        </p:nvGrpSpPr>
        <p:grpSpPr>
          <a:xfrm>
            <a:off x="1126339" y="1506557"/>
            <a:ext cx="7584925" cy="1163811"/>
            <a:chOff x="693772" y="1117960"/>
            <a:chExt cx="4259227" cy="872858"/>
          </a:xfrm>
          <a:solidFill>
            <a:srgbClr val="FFC627"/>
          </a:solidFill>
        </p:grpSpPr>
        <p:sp>
          <p:nvSpPr>
            <p:cNvPr id="25" name="Pentagon 6">
              <a:extLst>
                <a:ext uri="{FF2B5EF4-FFF2-40B4-BE49-F238E27FC236}">
                  <a16:creationId xmlns:a16="http://schemas.microsoft.com/office/drawing/2014/main" id="{0610125A-889B-4E29-B672-2FE79FC7DD3B}"/>
                </a:ext>
              </a:extLst>
            </p:cNvPr>
            <p:cNvSpPr/>
            <p:nvPr/>
          </p:nvSpPr>
          <p:spPr>
            <a:xfrm rot="10800000" flipH="1">
              <a:off x="712330" y="1117960"/>
              <a:ext cx="4240669" cy="677493"/>
            </a:xfrm>
            <a:prstGeom prst="homePlat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26" name="Right Triangle 25">
              <a:extLst>
                <a:ext uri="{FF2B5EF4-FFF2-40B4-BE49-F238E27FC236}">
                  <a16:creationId xmlns:a16="http://schemas.microsoft.com/office/drawing/2014/main" id="{6EC1E661-7544-4577-808F-D410B855DF11}"/>
                </a:ext>
              </a:extLst>
            </p:cNvPr>
            <p:cNvSpPr/>
            <p:nvPr/>
          </p:nvSpPr>
          <p:spPr>
            <a:xfrm rot="10800000">
              <a:off x="693772" y="1788667"/>
              <a:ext cx="288033" cy="202151"/>
            </a:xfrm>
            <a:prstGeom prst="rtTriangle">
              <a:avLst/>
            </a:prstGeom>
            <a:solidFill>
              <a:srgbClr val="936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sp>
        <p:nvSpPr>
          <p:cNvPr id="27" name="Rectangle 26">
            <a:extLst>
              <a:ext uri="{FF2B5EF4-FFF2-40B4-BE49-F238E27FC236}">
                <a16:creationId xmlns:a16="http://schemas.microsoft.com/office/drawing/2014/main" id="{D2C263C3-52A9-46CA-AA41-F23B416B983B}"/>
              </a:ext>
            </a:extLst>
          </p:cNvPr>
          <p:cNvSpPr/>
          <p:nvPr/>
        </p:nvSpPr>
        <p:spPr>
          <a:xfrm rot="10800000">
            <a:off x="0" y="3007358"/>
            <a:ext cx="1613921" cy="903324"/>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28" name="Pentagon 10">
            <a:extLst>
              <a:ext uri="{FF2B5EF4-FFF2-40B4-BE49-F238E27FC236}">
                <a16:creationId xmlns:a16="http://schemas.microsoft.com/office/drawing/2014/main" id="{CA053CF3-0708-4173-BC55-B31E0F3FD7D2}"/>
              </a:ext>
            </a:extLst>
          </p:cNvPr>
          <p:cNvSpPr/>
          <p:nvPr/>
        </p:nvSpPr>
        <p:spPr>
          <a:xfrm rot="10800000" flipH="1">
            <a:off x="1159389" y="2746872"/>
            <a:ext cx="7551875" cy="903324"/>
          </a:xfrm>
          <a:prstGeom prst="homePlat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30" name="Right Triangle 29">
            <a:extLst>
              <a:ext uri="{FF2B5EF4-FFF2-40B4-BE49-F238E27FC236}">
                <a16:creationId xmlns:a16="http://schemas.microsoft.com/office/drawing/2014/main" id="{A294F347-FA64-46AC-B17A-C593D69B57F1}"/>
              </a:ext>
            </a:extLst>
          </p:cNvPr>
          <p:cNvSpPr/>
          <p:nvPr/>
        </p:nvSpPr>
        <p:spPr>
          <a:xfrm rot="10800000">
            <a:off x="1143000" y="3641148"/>
            <a:ext cx="464693" cy="269535"/>
          </a:xfrm>
          <a:prstGeom prst="r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31" name="Rectangle 30">
            <a:extLst>
              <a:ext uri="{FF2B5EF4-FFF2-40B4-BE49-F238E27FC236}">
                <a16:creationId xmlns:a16="http://schemas.microsoft.com/office/drawing/2014/main" id="{859CF621-B70E-4F33-BCB6-2CF51F474ECC}"/>
              </a:ext>
            </a:extLst>
          </p:cNvPr>
          <p:cNvSpPr/>
          <p:nvPr/>
        </p:nvSpPr>
        <p:spPr>
          <a:xfrm rot="10800000">
            <a:off x="0" y="4231839"/>
            <a:ext cx="1613921" cy="993656"/>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nvGrpSpPr>
          <p:cNvPr id="32" name="Group 31">
            <a:extLst>
              <a:ext uri="{FF2B5EF4-FFF2-40B4-BE49-F238E27FC236}">
                <a16:creationId xmlns:a16="http://schemas.microsoft.com/office/drawing/2014/main" id="{7D4C2A53-5CC3-49DC-B234-EE6B64CBA6D1}"/>
              </a:ext>
            </a:extLst>
          </p:cNvPr>
          <p:cNvGrpSpPr/>
          <p:nvPr/>
        </p:nvGrpSpPr>
        <p:grpSpPr>
          <a:xfrm>
            <a:off x="1126339" y="3958331"/>
            <a:ext cx="7584925" cy="1280193"/>
            <a:chOff x="693772" y="2951882"/>
            <a:chExt cx="4259227" cy="872858"/>
          </a:xfrm>
        </p:grpSpPr>
        <p:sp>
          <p:nvSpPr>
            <p:cNvPr id="33" name="Pentagon 14">
              <a:extLst>
                <a:ext uri="{FF2B5EF4-FFF2-40B4-BE49-F238E27FC236}">
                  <a16:creationId xmlns:a16="http://schemas.microsoft.com/office/drawing/2014/main" id="{B8C2B633-C103-4DDF-A01E-755480649111}"/>
                </a:ext>
              </a:extLst>
            </p:cNvPr>
            <p:cNvSpPr/>
            <p:nvPr/>
          </p:nvSpPr>
          <p:spPr>
            <a:xfrm rot="10800000" flipH="1">
              <a:off x="712331" y="2951882"/>
              <a:ext cx="4240668" cy="677493"/>
            </a:xfrm>
            <a:prstGeom prst="homePlat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34" name="Right Triangle 33">
              <a:extLst>
                <a:ext uri="{FF2B5EF4-FFF2-40B4-BE49-F238E27FC236}">
                  <a16:creationId xmlns:a16="http://schemas.microsoft.com/office/drawing/2014/main" id="{24CBCD4B-FD52-445C-B752-A3D6D3E05596}"/>
                </a:ext>
              </a:extLst>
            </p:cNvPr>
            <p:cNvSpPr/>
            <p:nvPr/>
          </p:nvSpPr>
          <p:spPr>
            <a:xfrm rot="10800000">
              <a:off x="693772" y="3622589"/>
              <a:ext cx="288033" cy="202151"/>
            </a:xfrm>
            <a:prstGeom prst="r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sp>
        <p:nvSpPr>
          <p:cNvPr id="35" name="TextBox 34">
            <a:extLst>
              <a:ext uri="{FF2B5EF4-FFF2-40B4-BE49-F238E27FC236}">
                <a16:creationId xmlns:a16="http://schemas.microsoft.com/office/drawing/2014/main" id="{A018CF6E-AFD6-4F79-BF13-ABB2D8266352}"/>
              </a:ext>
            </a:extLst>
          </p:cNvPr>
          <p:cNvSpPr txBox="1"/>
          <p:nvPr/>
        </p:nvSpPr>
        <p:spPr>
          <a:xfrm>
            <a:off x="1391732" y="1600826"/>
            <a:ext cx="7002967" cy="692497"/>
          </a:xfrm>
          <a:prstGeom prst="rect">
            <a:avLst/>
          </a:prstGeom>
          <a:noFill/>
        </p:spPr>
        <p:txBody>
          <a:bodyPr wrap="square" lIns="0" tIns="0" rIns="0" bIns="0" rtlCol="0">
            <a:spAutoFit/>
          </a:bodyPr>
          <a:lstStyle/>
          <a:p>
            <a:pPr eaLnBrk="0" hangingPunct="0"/>
            <a:r>
              <a:rPr lang="en-US" altLang="en-US" sz="1500" dirty="0">
                <a:latin typeface="+mn-lt"/>
                <a:ea typeface="Calibri" panose="020F0502020204030204" pitchFamily="34" charset="0"/>
              </a:rPr>
              <a:t>Create institutional commitment to resources for equity-minded assessment, including support and professional development for faculty-led learning outcomes assessment, and resources for Institutional Research Offices.</a:t>
            </a:r>
          </a:p>
        </p:txBody>
      </p:sp>
      <p:sp>
        <p:nvSpPr>
          <p:cNvPr id="36" name="TextBox 35">
            <a:extLst>
              <a:ext uri="{FF2B5EF4-FFF2-40B4-BE49-F238E27FC236}">
                <a16:creationId xmlns:a16="http://schemas.microsoft.com/office/drawing/2014/main" id="{02FDB80A-63F3-426F-BE52-14AC87C7794A}"/>
              </a:ext>
            </a:extLst>
          </p:cNvPr>
          <p:cNvSpPr txBox="1"/>
          <p:nvPr/>
        </p:nvSpPr>
        <p:spPr>
          <a:xfrm>
            <a:off x="1437843" y="2832900"/>
            <a:ext cx="6829857" cy="692497"/>
          </a:xfrm>
          <a:prstGeom prst="rect">
            <a:avLst/>
          </a:prstGeom>
          <a:noFill/>
        </p:spPr>
        <p:txBody>
          <a:bodyPr wrap="square" lIns="0" tIns="0" rIns="0" bIns="0" rtlCol="0">
            <a:spAutoFit/>
          </a:bodyPr>
          <a:lstStyle/>
          <a:p>
            <a:pPr>
              <a:spcBef>
                <a:spcPct val="20000"/>
              </a:spcBef>
              <a:defRPr/>
            </a:pPr>
            <a:r>
              <a:rPr lang="en-US" sz="1500" dirty="0">
                <a:latin typeface="+mn-lt"/>
              </a:rPr>
              <a:t>Implement equity-minded assessment resources including support and professional development for faculty-led learning outcomes assessment, and resources for Institutional Research Offices.</a:t>
            </a:r>
            <a:endParaRPr lang="en-US" altLang="en-US" sz="1500" dirty="0">
              <a:latin typeface="+mn-lt"/>
            </a:endParaRPr>
          </a:p>
        </p:txBody>
      </p:sp>
      <p:sp>
        <p:nvSpPr>
          <p:cNvPr id="37" name="TextBox 36">
            <a:extLst>
              <a:ext uri="{FF2B5EF4-FFF2-40B4-BE49-F238E27FC236}">
                <a16:creationId xmlns:a16="http://schemas.microsoft.com/office/drawing/2014/main" id="{6D823B7E-2AD0-432F-AB4B-8535E9DC8E04}"/>
              </a:ext>
            </a:extLst>
          </p:cNvPr>
          <p:cNvSpPr txBox="1"/>
          <p:nvPr/>
        </p:nvSpPr>
        <p:spPr>
          <a:xfrm>
            <a:off x="1373459" y="4085033"/>
            <a:ext cx="7021240" cy="692497"/>
          </a:xfrm>
          <a:prstGeom prst="rect">
            <a:avLst/>
          </a:prstGeom>
          <a:noFill/>
        </p:spPr>
        <p:txBody>
          <a:bodyPr wrap="square" lIns="0" tIns="0" rIns="0" bIns="0" rtlCol="0">
            <a:spAutoFit/>
          </a:bodyPr>
          <a:lstStyle/>
          <a:p>
            <a:r>
              <a:rPr lang="en-US" sz="1500" dirty="0">
                <a:latin typeface="+mn-lt"/>
              </a:rPr>
              <a:t>Develop institutional learning outcomes and assessment methodologies based on current, equity-minded learning models, such as using authentic student artifacts as the primary source of learning assessment.</a:t>
            </a:r>
          </a:p>
        </p:txBody>
      </p:sp>
      <p:sp>
        <p:nvSpPr>
          <p:cNvPr id="38" name="TextBox 37">
            <a:extLst>
              <a:ext uri="{FF2B5EF4-FFF2-40B4-BE49-F238E27FC236}">
                <a16:creationId xmlns:a16="http://schemas.microsoft.com/office/drawing/2014/main" id="{189B7CFD-5740-483C-B669-929D2C2BF85D}"/>
              </a:ext>
            </a:extLst>
          </p:cNvPr>
          <p:cNvSpPr txBox="1"/>
          <p:nvPr/>
        </p:nvSpPr>
        <p:spPr>
          <a:xfrm>
            <a:off x="462346" y="4374723"/>
            <a:ext cx="464694" cy="646331"/>
          </a:xfrm>
          <a:prstGeom prst="rect">
            <a:avLst/>
          </a:prstGeom>
          <a:noFill/>
        </p:spPr>
        <p:txBody>
          <a:bodyPr wrap="square" rtlCol="0">
            <a:spAutoFit/>
          </a:bodyPr>
          <a:lstStyle/>
          <a:p>
            <a:r>
              <a:rPr lang="en-US" sz="3600">
                <a:latin typeface="+mj-lt"/>
              </a:rPr>
              <a:t>3</a:t>
            </a:r>
            <a:endParaRPr lang="en-US">
              <a:latin typeface="+mj-lt"/>
            </a:endParaRPr>
          </a:p>
        </p:txBody>
      </p:sp>
      <p:sp>
        <p:nvSpPr>
          <p:cNvPr id="39" name="TextBox 38">
            <a:extLst>
              <a:ext uri="{FF2B5EF4-FFF2-40B4-BE49-F238E27FC236}">
                <a16:creationId xmlns:a16="http://schemas.microsoft.com/office/drawing/2014/main" id="{928C7010-0970-4BB4-A267-D379F03F994C}"/>
              </a:ext>
            </a:extLst>
          </p:cNvPr>
          <p:cNvSpPr txBox="1"/>
          <p:nvPr/>
        </p:nvSpPr>
        <p:spPr>
          <a:xfrm>
            <a:off x="440571" y="1850237"/>
            <a:ext cx="464694" cy="646331"/>
          </a:xfrm>
          <a:prstGeom prst="rect">
            <a:avLst/>
          </a:prstGeom>
          <a:noFill/>
        </p:spPr>
        <p:txBody>
          <a:bodyPr wrap="square" rtlCol="0">
            <a:spAutoFit/>
          </a:bodyPr>
          <a:lstStyle/>
          <a:p>
            <a:r>
              <a:rPr lang="en-US" sz="3600">
                <a:latin typeface="+mj-lt"/>
              </a:rPr>
              <a:t>1</a:t>
            </a:r>
            <a:endParaRPr lang="en-US">
              <a:latin typeface="+mj-lt"/>
            </a:endParaRPr>
          </a:p>
        </p:txBody>
      </p:sp>
      <p:sp>
        <p:nvSpPr>
          <p:cNvPr id="40" name="TextBox 39">
            <a:extLst>
              <a:ext uri="{FF2B5EF4-FFF2-40B4-BE49-F238E27FC236}">
                <a16:creationId xmlns:a16="http://schemas.microsoft.com/office/drawing/2014/main" id="{D702FDF5-0BEC-455A-ABB2-2B964C189599}"/>
              </a:ext>
            </a:extLst>
          </p:cNvPr>
          <p:cNvSpPr txBox="1"/>
          <p:nvPr/>
        </p:nvSpPr>
        <p:spPr>
          <a:xfrm>
            <a:off x="432736" y="3129584"/>
            <a:ext cx="464694" cy="646331"/>
          </a:xfrm>
          <a:prstGeom prst="rect">
            <a:avLst/>
          </a:prstGeom>
          <a:noFill/>
        </p:spPr>
        <p:txBody>
          <a:bodyPr wrap="square" rtlCol="0">
            <a:spAutoFit/>
          </a:bodyPr>
          <a:lstStyle/>
          <a:p>
            <a:r>
              <a:rPr lang="en-US" sz="3600">
                <a:latin typeface="+mj-lt"/>
              </a:rPr>
              <a:t>2</a:t>
            </a:r>
            <a:endParaRPr lang="en-US">
              <a:latin typeface="+mj-lt"/>
            </a:endParaRPr>
          </a:p>
        </p:txBody>
      </p:sp>
      <p:sp>
        <p:nvSpPr>
          <p:cNvPr id="41" name="Oval 40">
            <a:extLst>
              <a:ext uri="{FF2B5EF4-FFF2-40B4-BE49-F238E27FC236}">
                <a16:creationId xmlns:a16="http://schemas.microsoft.com/office/drawing/2014/main" id="{0B9CE670-FE75-4273-9379-6456C0533534}"/>
              </a:ext>
            </a:extLst>
          </p:cNvPr>
          <p:cNvSpPr/>
          <p:nvPr/>
        </p:nvSpPr>
        <p:spPr>
          <a:xfrm>
            <a:off x="377191" y="1912915"/>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BD57035A-D8D0-47D8-958D-08EC35110CBD}"/>
              </a:ext>
            </a:extLst>
          </p:cNvPr>
          <p:cNvSpPr/>
          <p:nvPr/>
        </p:nvSpPr>
        <p:spPr>
          <a:xfrm>
            <a:off x="367679" y="3169234"/>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a:extLst>
              <a:ext uri="{FF2B5EF4-FFF2-40B4-BE49-F238E27FC236}">
                <a16:creationId xmlns:a16="http://schemas.microsoft.com/office/drawing/2014/main" id="{5AB05087-76F2-477A-902E-421EC745477B}"/>
              </a:ext>
            </a:extLst>
          </p:cNvPr>
          <p:cNvSpPr/>
          <p:nvPr/>
        </p:nvSpPr>
        <p:spPr>
          <a:xfrm>
            <a:off x="414178" y="4418329"/>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E92661E5-17D6-4023-8F13-D5006C859AF9}"/>
              </a:ext>
            </a:extLst>
          </p:cNvPr>
          <p:cNvSpPr/>
          <p:nvPr/>
        </p:nvSpPr>
        <p:spPr>
          <a:xfrm rot="10800000">
            <a:off x="-2" y="5570952"/>
            <a:ext cx="1624939" cy="895101"/>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44" name="Pentagon 10">
            <a:extLst>
              <a:ext uri="{FF2B5EF4-FFF2-40B4-BE49-F238E27FC236}">
                <a16:creationId xmlns:a16="http://schemas.microsoft.com/office/drawing/2014/main" id="{C7614FDD-19DC-446D-B957-D4E2D60F1238}"/>
              </a:ext>
            </a:extLst>
          </p:cNvPr>
          <p:cNvSpPr/>
          <p:nvPr/>
        </p:nvSpPr>
        <p:spPr>
          <a:xfrm rot="10800000" flipH="1">
            <a:off x="1170406" y="5310466"/>
            <a:ext cx="7551875" cy="903324"/>
          </a:xfrm>
          <a:prstGeom prst="homePlat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46" name="Right Triangle 45">
            <a:extLst>
              <a:ext uri="{FF2B5EF4-FFF2-40B4-BE49-F238E27FC236}">
                <a16:creationId xmlns:a16="http://schemas.microsoft.com/office/drawing/2014/main" id="{C6D8CF56-0F2E-48F4-900C-30E034C72081}"/>
              </a:ext>
            </a:extLst>
          </p:cNvPr>
          <p:cNvSpPr/>
          <p:nvPr/>
        </p:nvSpPr>
        <p:spPr>
          <a:xfrm rot="10800000">
            <a:off x="1154017" y="6204742"/>
            <a:ext cx="464693" cy="269535"/>
          </a:xfrm>
          <a:prstGeom prst="r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47" name="TextBox 46">
            <a:extLst>
              <a:ext uri="{FF2B5EF4-FFF2-40B4-BE49-F238E27FC236}">
                <a16:creationId xmlns:a16="http://schemas.microsoft.com/office/drawing/2014/main" id="{6BCAC3C6-9F25-4F88-80FE-98689F2D7854}"/>
              </a:ext>
            </a:extLst>
          </p:cNvPr>
          <p:cNvSpPr txBox="1"/>
          <p:nvPr/>
        </p:nvSpPr>
        <p:spPr>
          <a:xfrm>
            <a:off x="1448860" y="5396494"/>
            <a:ext cx="6829857" cy="692497"/>
          </a:xfrm>
          <a:prstGeom prst="rect">
            <a:avLst/>
          </a:prstGeom>
          <a:noFill/>
        </p:spPr>
        <p:txBody>
          <a:bodyPr wrap="square" lIns="0" tIns="0" rIns="0" bIns="0" rtlCol="0">
            <a:spAutoFit/>
          </a:bodyPr>
          <a:lstStyle/>
          <a:p>
            <a:pPr>
              <a:spcBef>
                <a:spcPct val="20000"/>
              </a:spcBef>
              <a:defRPr/>
            </a:pPr>
            <a:r>
              <a:rPr lang="en-US" sz="1500" dirty="0">
                <a:latin typeface="+mn-lt"/>
              </a:rPr>
              <a:t>Provide training and support for faculty and staff on how to conduct institutional assessment and how to conduct data analysis including disaggregating the data in order to assess the impact on racially minoritized students. </a:t>
            </a:r>
            <a:endParaRPr lang="en-US" altLang="en-US" sz="1500" dirty="0">
              <a:latin typeface="+mn-lt"/>
            </a:endParaRPr>
          </a:p>
        </p:txBody>
      </p:sp>
      <p:sp>
        <p:nvSpPr>
          <p:cNvPr id="48" name="TextBox 47">
            <a:extLst>
              <a:ext uri="{FF2B5EF4-FFF2-40B4-BE49-F238E27FC236}">
                <a16:creationId xmlns:a16="http://schemas.microsoft.com/office/drawing/2014/main" id="{0436F480-E170-4112-8028-08110E3543F0}"/>
              </a:ext>
            </a:extLst>
          </p:cNvPr>
          <p:cNvSpPr txBox="1"/>
          <p:nvPr/>
        </p:nvSpPr>
        <p:spPr>
          <a:xfrm>
            <a:off x="443753" y="5693178"/>
            <a:ext cx="464694" cy="646331"/>
          </a:xfrm>
          <a:prstGeom prst="rect">
            <a:avLst/>
          </a:prstGeom>
          <a:noFill/>
        </p:spPr>
        <p:txBody>
          <a:bodyPr wrap="square" rtlCol="0">
            <a:spAutoFit/>
          </a:bodyPr>
          <a:lstStyle/>
          <a:p>
            <a:r>
              <a:rPr lang="en-US" sz="3600" dirty="0">
                <a:latin typeface="+mj-lt"/>
              </a:rPr>
              <a:t>4</a:t>
            </a:r>
            <a:endParaRPr lang="en-US" dirty="0">
              <a:latin typeface="+mj-lt"/>
            </a:endParaRPr>
          </a:p>
        </p:txBody>
      </p:sp>
      <p:sp>
        <p:nvSpPr>
          <p:cNvPr id="49" name="Oval 48">
            <a:extLst>
              <a:ext uri="{FF2B5EF4-FFF2-40B4-BE49-F238E27FC236}">
                <a16:creationId xmlns:a16="http://schemas.microsoft.com/office/drawing/2014/main" id="{4C674B1D-50F8-4376-B3EC-4C55A700F33F}"/>
              </a:ext>
            </a:extLst>
          </p:cNvPr>
          <p:cNvSpPr/>
          <p:nvPr/>
        </p:nvSpPr>
        <p:spPr>
          <a:xfrm>
            <a:off x="378696" y="5732828"/>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Isosceles Triangle 55">
            <a:extLst>
              <a:ext uri="{FF2B5EF4-FFF2-40B4-BE49-F238E27FC236}">
                <a16:creationId xmlns:a16="http://schemas.microsoft.com/office/drawing/2014/main" id="{C935312B-A010-4C90-9B99-C48C4C5CDDDE}"/>
              </a:ext>
            </a:extLst>
          </p:cNvPr>
          <p:cNvSpPr/>
          <p:nvPr/>
        </p:nvSpPr>
        <p:spPr>
          <a:xfrm>
            <a:off x="28193" y="1804439"/>
            <a:ext cx="316512" cy="24836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Isosceles Triangle 56">
            <a:extLst>
              <a:ext uri="{FF2B5EF4-FFF2-40B4-BE49-F238E27FC236}">
                <a16:creationId xmlns:a16="http://schemas.microsoft.com/office/drawing/2014/main" id="{82809F6D-5574-4BD2-8B32-DA229EB83640}"/>
              </a:ext>
            </a:extLst>
          </p:cNvPr>
          <p:cNvSpPr/>
          <p:nvPr/>
        </p:nvSpPr>
        <p:spPr>
          <a:xfrm>
            <a:off x="18639" y="3045051"/>
            <a:ext cx="316512" cy="24836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A0AAEF60-69D9-4CEF-A943-3039890216E7}"/>
              </a:ext>
            </a:extLst>
          </p:cNvPr>
          <p:cNvSpPr/>
          <p:nvPr/>
        </p:nvSpPr>
        <p:spPr>
          <a:xfrm>
            <a:off x="62640" y="4294609"/>
            <a:ext cx="267143" cy="2474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Isosceles Triangle 58">
            <a:extLst>
              <a:ext uri="{FF2B5EF4-FFF2-40B4-BE49-F238E27FC236}">
                <a16:creationId xmlns:a16="http://schemas.microsoft.com/office/drawing/2014/main" id="{26E4E7F3-2445-499F-BE90-E2F89E02989C}"/>
              </a:ext>
            </a:extLst>
          </p:cNvPr>
          <p:cNvSpPr/>
          <p:nvPr/>
        </p:nvSpPr>
        <p:spPr>
          <a:xfrm>
            <a:off x="37955" y="5608645"/>
            <a:ext cx="316512" cy="24836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5" name="Group 44">
            <a:extLst>
              <a:ext uri="{FF2B5EF4-FFF2-40B4-BE49-F238E27FC236}">
                <a16:creationId xmlns:a16="http://schemas.microsoft.com/office/drawing/2014/main" id="{BAFFB8CE-1C6B-4501-9075-F9C0C031DE90}"/>
              </a:ext>
            </a:extLst>
          </p:cNvPr>
          <p:cNvGrpSpPr/>
          <p:nvPr/>
        </p:nvGrpSpPr>
        <p:grpSpPr>
          <a:xfrm>
            <a:off x="1795514" y="6297806"/>
            <a:ext cx="5552972" cy="513808"/>
            <a:chOff x="1765206" y="6297806"/>
            <a:chExt cx="5552972" cy="513808"/>
          </a:xfrm>
        </p:grpSpPr>
        <p:sp>
          <p:nvSpPr>
            <p:cNvPr id="60" name="Star: 5 Points 59">
              <a:extLst>
                <a:ext uri="{FF2B5EF4-FFF2-40B4-BE49-F238E27FC236}">
                  <a16:creationId xmlns:a16="http://schemas.microsoft.com/office/drawing/2014/main" id="{312E7E97-93C2-47FA-A191-2A8EC500583F}"/>
                </a:ext>
              </a:extLst>
            </p:cNvPr>
            <p:cNvSpPr/>
            <p:nvPr/>
          </p:nvSpPr>
          <p:spPr>
            <a:xfrm>
              <a:off x="4216672" y="6601667"/>
              <a:ext cx="130550" cy="126823"/>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a:extLst>
                <a:ext uri="{FF2B5EF4-FFF2-40B4-BE49-F238E27FC236}">
                  <a16:creationId xmlns:a16="http://schemas.microsoft.com/office/drawing/2014/main" id="{05A08195-AB17-4AB0-A130-0B5366B268B4}"/>
                </a:ext>
              </a:extLst>
            </p:cNvPr>
            <p:cNvSpPr txBox="1"/>
            <p:nvPr/>
          </p:nvSpPr>
          <p:spPr>
            <a:xfrm>
              <a:off x="2010071" y="6546709"/>
              <a:ext cx="2168320" cy="261610"/>
            </a:xfrm>
            <a:prstGeom prst="rect">
              <a:avLst/>
            </a:prstGeom>
            <a:noFill/>
          </p:spPr>
          <p:txBody>
            <a:bodyPr wrap="square" rtlCol="0">
              <a:spAutoFit/>
            </a:bodyPr>
            <a:lstStyle/>
            <a:p>
              <a:r>
                <a:rPr lang="en-US" sz="1100">
                  <a:latin typeface="+mn-lt"/>
                </a:rPr>
                <a:t>= DHE/Institution Collaboration</a:t>
              </a:r>
            </a:p>
          </p:txBody>
        </p:sp>
        <p:sp>
          <p:nvSpPr>
            <p:cNvPr id="62" name="TextBox 61">
              <a:extLst>
                <a:ext uri="{FF2B5EF4-FFF2-40B4-BE49-F238E27FC236}">
                  <a16:creationId xmlns:a16="http://schemas.microsoft.com/office/drawing/2014/main" id="{E43E00E9-E6E4-447C-B140-5D68BE6CD37C}"/>
                </a:ext>
              </a:extLst>
            </p:cNvPr>
            <p:cNvSpPr txBox="1"/>
            <p:nvPr/>
          </p:nvSpPr>
          <p:spPr>
            <a:xfrm>
              <a:off x="4289775" y="6546709"/>
              <a:ext cx="1213377" cy="261610"/>
            </a:xfrm>
            <a:prstGeom prst="rect">
              <a:avLst/>
            </a:prstGeom>
            <a:noFill/>
          </p:spPr>
          <p:txBody>
            <a:bodyPr wrap="square" rtlCol="0">
              <a:spAutoFit/>
            </a:bodyPr>
            <a:lstStyle/>
            <a:p>
              <a:r>
                <a:rPr lang="en-US" sz="1100">
                  <a:latin typeface="+mn-lt"/>
                </a:rPr>
                <a:t>= DHE/BHE Led</a:t>
              </a:r>
            </a:p>
          </p:txBody>
        </p:sp>
        <p:sp>
          <p:nvSpPr>
            <p:cNvPr id="63" name="TextBox 62">
              <a:extLst>
                <a:ext uri="{FF2B5EF4-FFF2-40B4-BE49-F238E27FC236}">
                  <a16:creationId xmlns:a16="http://schemas.microsoft.com/office/drawing/2014/main" id="{F0E084B3-69C5-4BC1-875F-3064575AD3CD}"/>
                </a:ext>
              </a:extLst>
            </p:cNvPr>
            <p:cNvSpPr txBox="1"/>
            <p:nvPr/>
          </p:nvSpPr>
          <p:spPr>
            <a:xfrm>
              <a:off x="5623381" y="6525308"/>
              <a:ext cx="1694797" cy="261610"/>
            </a:xfrm>
            <a:prstGeom prst="rect">
              <a:avLst/>
            </a:prstGeom>
            <a:noFill/>
          </p:spPr>
          <p:txBody>
            <a:bodyPr wrap="square" rtlCol="0">
              <a:spAutoFit/>
            </a:bodyPr>
            <a:lstStyle/>
            <a:p>
              <a:r>
                <a:rPr lang="en-US" sz="1100">
                  <a:latin typeface="+mn-lt"/>
                </a:rPr>
                <a:t>= Individual Institutions</a:t>
              </a:r>
            </a:p>
          </p:txBody>
        </p:sp>
        <p:sp>
          <p:nvSpPr>
            <p:cNvPr id="64" name="Rectangle 63">
              <a:extLst>
                <a:ext uri="{FF2B5EF4-FFF2-40B4-BE49-F238E27FC236}">
                  <a16:creationId xmlns:a16="http://schemas.microsoft.com/office/drawing/2014/main" id="{6E274E59-A5A8-4731-A6AA-37176FBE199D}"/>
                </a:ext>
              </a:extLst>
            </p:cNvPr>
            <p:cNvSpPr/>
            <p:nvPr/>
          </p:nvSpPr>
          <p:spPr>
            <a:xfrm>
              <a:off x="1900978" y="6605069"/>
              <a:ext cx="154014" cy="1419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Isosceles Triangle 64">
              <a:extLst>
                <a:ext uri="{FF2B5EF4-FFF2-40B4-BE49-F238E27FC236}">
                  <a16:creationId xmlns:a16="http://schemas.microsoft.com/office/drawing/2014/main" id="{5837DFFE-213B-494B-9CFE-2354277472BE}"/>
                </a:ext>
              </a:extLst>
            </p:cNvPr>
            <p:cNvSpPr/>
            <p:nvPr/>
          </p:nvSpPr>
          <p:spPr>
            <a:xfrm>
              <a:off x="5514289" y="6565187"/>
              <a:ext cx="184248" cy="18185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a:extLst>
                <a:ext uri="{FF2B5EF4-FFF2-40B4-BE49-F238E27FC236}">
                  <a16:creationId xmlns:a16="http://schemas.microsoft.com/office/drawing/2014/main" id="{B3701B15-9013-4DBB-9C8C-6E03AA1E5A42}"/>
                </a:ext>
              </a:extLst>
            </p:cNvPr>
            <p:cNvSpPr/>
            <p:nvPr/>
          </p:nvSpPr>
          <p:spPr>
            <a:xfrm>
              <a:off x="1765206" y="6408438"/>
              <a:ext cx="5552972" cy="403176"/>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TextBox 66">
              <a:extLst>
                <a:ext uri="{FF2B5EF4-FFF2-40B4-BE49-F238E27FC236}">
                  <a16:creationId xmlns:a16="http://schemas.microsoft.com/office/drawing/2014/main" id="{0A1E633E-F0DD-4C36-9B73-44AAEC4FE795}"/>
                </a:ext>
              </a:extLst>
            </p:cNvPr>
            <p:cNvSpPr txBox="1"/>
            <p:nvPr/>
          </p:nvSpPr>
          <p:spPr>
            <a:xfrm>
              <a:off x="3701873" y="6297806"/>
              <a:ext cx="1737260" cy="261610"/>
            </a:xfrm>
            <a:prstGeom prst="rect">
              <a:avLst/>
            </a:prstGeom>
            <a:solidFill>
              <a:schemeClr val="bg1"/>
            </a:solidFill>
          </p:spPr>
          <p:txBody>
            <a:bodyPr wrap="square" rtlCol="0">
              <a:spAutoFit/>
            </a:bodyPr>
            <a:lstStyle/>
            <a:p>
              <a:r>
                <a:rPr lang="en-US" sz="1100" b="1">
                  <a:latin typeface="+mn-lt"/>
                </a:rPr>
                <a:t>Recommended Owners</a:t>
              </a:r>
            </a:p>
          </p:txBody>
        </p:sp>
      </p:grpSp>
    </p:spTree>
    <p:extLst>
      <p:ext uri="{BB962C8B-B14F-4D97-AF65-F5344CB8AC3E}">
        <p14:creationId xmlns:p14="http://schemas.microsoft.com/office/powerpoint/2010/main" val="15274821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9628580-BF89-4EFD-AE0E-C8FC40851AC5}"/>
              </a:ext>
            </a:extLst>
          </p:cNvPr>
          <p:cNvSpPr>
            <a:spLocks noGrp="1"/>
          </p:cNvSpPr>
          <p:nvPr>
            <p:ph type="title"/>
          </p:nvPr>
        </p:nvSpPr>
        <p:spPr>
          <a:xfrm>
            <a:off x="287118" y="351712"/>
            <a:ext cx="8704482" cy="838200"/>
          </a:xfrm>
        </p:spPr>
        <p:txBody>
          <a:bodyPr/>
          <a:lstStyle/>
          <a:p>
            <a:r>
              <a:rPr lang="en-US" b="1"/>
              <a:t>High Impact Practices and the Co-Curriculum </a:t>
            </a:r>
            <a:r>
              <a:rPr lang="en-US"/>
              <a:t>Overview</a:t>
            </a:r>
          </a:p>
        </p:txBody>
      </p:sp>
      <p:sp>
        <p:nvSpPr>
          <p:cNvPr id="9" name="Trapezoid 8">
            <a:extLst>
              <a:ext uri="{FF2B5EF4-FFF2-40B4-BE49-F238E27FC236}">
                <a16:creationId xmlns:a16="http://schemas.microsoft.com/office/drawing/2014/main" id="{E948BE26-F5D7-4878-9725-E77732193761}"/>
              </a:ext>
            </a:extLst>
          </p:cNvPr>
          <p:cNvSpPr/>
          <p:nvPr/>
        </p:nvSpPr>
        <p:spPr>
          <a:xfrm rot="16200000">
            <a:off x="2313754" y="3706254"/>
            <a:ext cx="3864482" cy="900382"/>
          </a:xfrm>
          <a:prstGeom prst="trapezoid">
            <a:avLst>
              <a:gd name="adj" fmla="val 109680"/>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Rounded Corners 12">
            <a:extLst>
              <a:ext uri="{FF2B5EF4-FFF2-40B4-BE49-F238E27FC236}">
                <a16:creationId xmlns:a16="http://schemas.microsoft.com/office/drawing/2014/main" id="{F1026174-6BCA-42B5-A3CC-800B4A3AC51B}"/>
              </a:ext>
            </a:extLst>
          </p:cNvPr>
          <p:cNvSpPr/>
          <p:nvPr/>
        </p:nvSpPr>
        <p:spPr>
          <a:xfrm>
            <a:off x="486796" y="3044145"/>
            <a:ext cx="3310365" cy="2255287"/>
          </a:xfrm>
          <a:prstGeom prst="roundRect">
            <a:avLst/>
          </a:prstGeom>
          <a:solidFill>
            <a:schemeClr val="bg1"/>
          </a:solidFill>
          <a:ln w="12700">
            <a:solidFill>
              <a:srgbClr val="001F5B"/>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0CE2C9C0-2874-4B95-B554-77D70067692E}"/>
              </a:ext>
            </a:extLst>
          </p:cNvPr>
          <p:cNvGrpSpPr/>
          <p:nvPr/>
        </p:nvGrpSpPr>
        <p:grpSpPr>
          <a:xfrm>
            <a:off x="4696184" y="1703748"/>
            <a:ext cx="3973259" cy="4905393"/>
            <a:chOff x="1219200" y="1567959"/>
            <a:chExt cx="3890563" cy="4652066"/>
          </a:xfrm>
        </p:grpSpPr>
        <p:sp>
          <p:nvSpPr>
            <p:cNvPr id="15" name="Rectangle 14">
              <a:extLst>
                <a:ext uri="{FF2B5EF4-FFF2-40B4-BE49-F238E27FC236}">
                  <a16:creationId xmlns:a16="http://schemas.microsoft.com/office/drawing/2014/main" id="{23D563F2-3C59-4000-949B-E3CBC61F8E5E}"/>
                </a:ext>
              </a:extLst>
            </p:cNvPr>
            <p:cNvSpPr/>
            <p:nvPr/>
          </p:nvSpPr>
          <p:spPr>
            <a:xfrm>
              <a:off x="1339743" y="3003151"/>
              <a:ext cx="3649480" cy="2189116"/>
            </a:xfrm>
            <a:prstGeom prst="rect">
              <a:avLst/>
            </a:prstGeom>
          </p:spPr>
          <p:txBody>
            <a:bodyPr wrap="square">
              <a:spAutoFit/>
            </a:bodyPr>
            <a:lstStyle/>
            <a:p>
              <a:pPr lvl="0" eaLnBrk="0" hangingPunct="0"/>
              <a:r>
                <a:rPr lang="en-US" altLang="en-US" sz="1600" dirty="0">
                  <a:latin typeface="+mn-lt"/>
                  <a:ea typeface="Calibri" panose="020F0502020204030204" pitchFamily="34" charset="0"/>
                </a:rPr>
                <a:t>The recommendations in the High Impact Practices (HIPs) and the Co-Curriculum section focus on </a:t>
              </a:r>
              <a:r>
                <a:rPr lang="en-US" altLang="en-US" sz="1600" b="1" dirty="0">
                  <a:latin typeface="+mn-lt"/>
                  <a:ea typeface="Calibri" panose="020F0502020204030204" pitchFamily="34" charset="0"/>
                </a:rPr>
                <a:t>creating meaningful experiences alongside and outside of the classroom experience</a:t>
              </a:r>
              <a:r>
                <a:rPr lang="en-US" altLang="en-US" sz="1600" dirty="0">
                  <a:latin typeface="+mn-lt"/>
                  <a:ea typeface="Calibri" panose="020F0502020204030204" pitchFamily="34" charset="0"/>
                </a:rPr>
                <a:t>. These experiences have been widely tested and shown to be beneficial for college students from many demographic groups.</a:t>
              </a:r>
            </a:p>
          </p:txBody>
        </p:sp>
        <p:sp>
          <p:nvSpPr>
            <p:cNvPr id="18" name="Rectangle: Rounded Corners 17">
              <a:extLst>
                <a:ext uri="{FF2B5EF4-FFF2-40B4-BE49-F238E27FC236}">
                  <a16:creationId xmlns:a16="http://schemas.microsoft.com/office/drawing/2014/main" id="{87E3725E-C5E9-4D97-8D0F-8FD2ACFC3447}"/>
                </a:ext>
              </a:extLst>
            </p:cNvPr>
            <p:cNvSpPr/>
            <p:nvPr/>
          </p:nvSpPr>
          <p:spPr>
            <a:xfrm>
              <a:off x="2462352" y="1758279"/>
              <a:ext cx="1404258" cy="1088798"/>
            </a:xfrm>
            <a:prstGeom prst="roundRect">
              <a:avLst/>
            </a:prstGeom>
            <a:solidFill>
              <a:srgbClr val="001F5B"/>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Rounded Corners 18">
              <a:extLst>
                <a:ext uri="{FF2B5EF4-FFF2-40B4-BE49-F238E27FC236}">
                  <a16:creationId xmlns:a16="http://schemas.microsoft.com/office/drawing/2014/main" id="{E24F7D19-BA1B-4C95-9E14-A14D92F56E7D}"/>
                </a:ext>
              </a:extLst>
            </p:cNvPr>
            <p:cNvSpPr/>
            <p:nvPr/>
          </p:nvSpPr>
          <p:spPr>
            <a:xfrm>
              <a:off x="1219200" y="1567959"/>
              <a:ext cx="3890563" cy="4652066"/>
            </a:xfrm>
            <a:prstGeom prst="roundRect">
              <a:avLst/>
            </a:prstGeom>
            <a:noFill/>
            <a:ln w="12700">
              <a:solidFill>
                <a:srgbClr val="001F5B"/>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TextBox 19">
            <a:extLst>
              <a:ext uri="{FF2B5EF4-FFF2-40B4-BE49-F238E27FC236}">
                <a16:creationId xmlns:a16="http://schemas.microsoft.com/office/drawing/2014/main" id="{3C1D50F2-DD21-4D90-89BE-C1AEB950C0EF}"/>
              </a:ext>
            </a:extLst>
          </p:cNvPr>
          <p:cNvSpPr txBox="1"/>
          <p:nvPr/>
        </p:nvSpPr>
        <p:spPr>
          <a:xfrm>
            <a:off x="1583871" y="6119698"/>
            <a:ext cx="184731" cy="369332"/>
          </a:xfrm>
          <a:prstGeom prst="rect">
            <a:avLst/>
          </a:prstGeom>
          <a:noFill/>
        </p:spPr>
        <p:txBody>
          <a:bodyPr wrap="none" rtlCol="0">
            <a:spAutoFit/>
          </a:bodyPr>
          <a:lstStyle/>
          <a:p>
            <a:endParaRPr lang="en-US"/>
          </a:p>
        </p:txBody>
      </p:sp>
      <p:sp>
        <p:nvSpPr>
          <p:cNvPr id="21" name="TextBox 20">
            <a:extLst>
              <a:ext uri="{FF2B5EF4-FFF2-40B4-BE49-F238E27FC236}">
                <a16:creationId xmlns:a16="http://schemas.microsoft.com/office/drawing/2014/main" id="{B21642FF-A8DC-47C3-84A2-F768E107B9DF}"/>
              </a:ext>
            </a:extLst>
          </p:cNvPr>
          <p:cNvSpPr txBox="1"/>
          <p:nvPr/>
        </p:nvSpPr>
        <p:spPr>
          <a:xfrm>
            <a:off x="5994654" y="5689990"/>
            <a:ext cx="184731" cy="369332"/>
          </a:xfrm>
          <a:prstGeom prst="rect">
            <a:avLst/>
          </a:prstGeom>
          <a:noFill/>
        </p:spPr>
        <p:txBody>
          <a:bodyPr wrap="none" rtlCol="0">
            <a:spAutoFit/>
          </a:bodyPr>
          <a:lstStyle/>
          <a:p>
            <a:endParaRPr lang="en-US" dirty="0"/>
          </a:p>
        </p:txBody>
      </p:sp>
      <p:sp>
        <p:nvSpPr>
          <p:cNvPr id="22" name="TextBox 21">
            <a:extLst>
              <a:ext uri="{FF2B5EF4-FFF2-40B4-BE49-F238E27FC236}">
                <a16:creationId xmlns:a16="http://schemas.microsoft.com/office/drawing/2014/main" id="{F718E135-70DE-4B36-8DBF-B3057989EC9A}"/>
              </a:ext>
            </a:extLst>
          </p:cNvPr>
          <p:cNvSpPr txBox="1"/>
          <p:nvPr/>
        </p:nvSpPr>
        <p:spPr>
          <a:xfrm>
            <a:off x="486795" y="3943833"/>
            <a:ext cx="3310365" cy="1077218"/>
          </a:xfrm>
          <a:prstGeom prst="rect">
            <a:avLst/>
          </a:prstGeom>
          <a:noFill/>
        </p:spPr>
        <p:txBody>
          <a:bodyPr wrap="square" rtlCol="0">
            <a:spAutoFit/>
          </a:bodyPr>
          <a:lstStyle/>
          <a:p>
            <a:r>
              <a:rPr lang="en-US" sz="1600" dirty="0">
                <a:latin typeface="+mj-lt"/>
              </a:rPr>
              <a:t>#3: Students have a right to equitable access to experiential learning opportunities, in an out of the classroom. </a:t>
            </a:r>
          </a:p>
        </p:txBody>
      </p:sp>
      <p:grpSp>
        <p:nvGrpSpPr>
          <p:cNvPr id="23" name="Group 331">
            <a:extLst>
              <a:ext uri="{FF2B5EF4-FFF2-40B4-BE49-F238E27FC236}">
                <a16:creationId xmlns:a16="http://schemas.microsoft.com/office/drawing/2014/main" id="{6F1CEF23-9043-4C36-BA0E-A47E1902C219}"/>
              </a:ext>
            </a:extLst>
          </p:cNvPr>
          <p:cNvGrpSpPr>
            <a:grpSpLocks noChangeAspect="1"/>
          </p:cNvGrpSpPr>
          <p:nvPr/>
        </p:nvGrpSpPr>
        <p:grpSpPr bwMode="auto">
          <a:xfrm>
            <a:off x="1803277" y="3095944"/>
            <a:ext cx="677402" cy="677402"/>
            <a:chOff x="3832" y="1197"/>
            <a:chExt cx="340" cy="340"/>
          </a:xfrm>
          <a:solidFill>
            <a:srgbClr val="001F5B"/>
          </a:solidFill>
        </p:grpSpPr>
        <p:sp>
          <p:nvSpPr>
            <p:cNvPr id="24" name="Freeform 332">
              <a:extLst>
                <a:ext uri="{FF2B5EF4-FFF2-40B4-BE49-F238E27FC236}">
                  <a16:creationId xmlns:a16="http://schemas.microsoft.com/office/drawing/2014/main" id="{745859A8-2141-4919-B28E-16D9F2450C11}"/>
                </a:ext>
              </a:extLst>
            </p:cNvPr>
            <p:cNvSpPr>
              <a:spLocks noEditPoints="1"/>
            </p:cNvSpPr>
            <p:nvPr/>
          </p:nvSpPr>
          <p:spPr bwMode="auto">
            <a:xfrm>
              <a:off x="3832" y="1197"/>
              <a:ext cx="340" cy="340"/>
            </a:xfrm>
            <a:custGeom>
              <a:avLst/>
              <a:gdLst>
                <a:gd name="T0" fmla="*/ 337 w 512"/>
                <a:gd name="T1" fmla="*/ 171 h 512"/>
                <a:gd name="T2" fmla="*/ 299 w 512"/>
                <a:gd name="T3" fmla="*/ 171 h 512"/>
                <a:gd name="T4" fmla="*/ 299 w 512"/>
                <a:gd name="T5" fmla="*/ 133 h 512"/>
                <a:gd name="T6" fmla="*/ 337 w 512"/>
                <a:gd name="T7" fmla="*/ 171 h 512"/>
                <a:gd name="T8" fmla="*/ 288 w 512"/>
                <a:gd name="T9" fmla="*/ 192 h 512"/>
                <a:gd name="T10" fmla="*/ 352 w 512"/>
                <a:gd name="T11" fmla="*/ 192 h 512"/>
                <a:gd name="T12" fmla="*/ 352 w 512"/>
                <a:gd name="T13" fmla="*/ 395 h 512"/>
                <a:gd name="T14" fmla="*/ 160 w 512"/>
                <a:gd name="T15" fmla="*/ 395 h 512"/>
                <a:gd name="T16" fmla="*/ 160 w 512"/>
                <a:gd name="T17" fmla="*/ 118 h 512"/>
                <a:gd name="T18" fmla="*/ 277 w 512"/>
                <a:gd name="T19" fmla="*/ 118 h 512"/>
                <a:gd name="T20" fmla="*/ 277 w 512"/>
                <a:gd name="T21" fmla="*/ 182 h 512"/>
                <a:gd name="T22" fmla="*/ 288 w 512"/>
                <a:gd name="T23" fmla="*/ 192 h 512"/>
                <a:gd name="T24" fmla="*/ 331 w 512"/>
                <a:gd name="T25" fmla="*/ 363 h 512"/>
                <a:gd name="T26" fmla="*/ 320 w 512"/>
                <a:gd name="T27" fmla="*/ 352 h 512"/>
                <a:gd name="T28" fmla="*/ 192 w 512"/>
                <a:gd name="T29" fmla="*/ 352 h 512"/>
                <a:gd name="T30" fmla="*/ 181 w 512"/>
                <a:gd name="T31" fmla="*/ 363 h 512"/>
                <a:gd name="T32" fmla="*/ 192 w 512"/>
                <a:gd name="T33" fmla="*/ 374 h 512"/>
                <a:gd name="T34" fmla="*/ 320 w 512"/>
                <a:gd name="T35" fmla="*/ 374 h 512"/>
                <a:gd name="T36" fmla="*/ 331 w 512"/>
                <a:gd name="T37" fmla="*/ 363 h 512"/>
                <a:gd name="T38" fmla="*/ 331 w 512"/>
                <a:gd name="T39" fmla="*/ 320 h 512"/>
                <a:gd name="T40" fmla="*/ 320 w 512"/>
                <a:gd name="T41" fmla="*/ 310 h 512"/>
                <a:gd name="T42" fmla="*/ 192 w 512"/>
                <a:gd name="T43" fmla="*/ 310 h 512"/>
                <a:gd name="T44" fmla="*/ 181 w 512"/>
                <a:gd name="T45" fmla="*/ 320 h 512"/>
                <a:gd name="T46" fmla="*/ 192 w 512"/>
                <a:gd name="T47" fmla="*/ 331 h 512"/>
                <a:gd name="T48" fmla="*/ 320 w 512"/>
                <a:gd name="T49" fmla="*/ 331 h 512"/>
                <a:gd name="T50" fmla="*/ 331 w 512"/>
                <a:gd name="T51" fmla="*/ 320 h 512"/>
                <a:gd name="T52" fmla="*/ 331 w 512"/>
                <a:gd name="T53" fmla="*/ 278 h 512"/>
                <a:gd name="T54" fmla="*/ 320 w 512"/>
                <a:gd name="T55" fmla="*/ 267 h 512"/>
                <a:gd name="T56" fmla="*/ 192 w 512"/>
                <a:gd name="T57" fmla="*/ 267 h 512"/>
                <a:gd name="T58" fmla="*/ 181 w 512"/>
                <a:gd name="T59" fmla="*/ 278 h 512"/>
                <a:gd name="T60" fmla="*/ 192 w 512"/>
                <a:gd name="T61" fmla="*/ 288 h 512"/>
                <a:gd name="T62" fmla="*/ 320 w 512"/>
                <a:gd name="T63" fmla="*/ 288 h 512"/>
                <a:gd name="T64" fmla="*/ 331 w 512"/>
                <a:gd name="T65" fmla="*/ 278 h 512"/>
                <a:gd name="T66" fmla="*/ 320 w 512"/>
                <a:gd name="T67" fmla="*/ 224 h 512"/>
                <a:gd name="T68" fmla="*/ 192 w 512"/>
                <a:gd name="T69" fmla="*/ 224 h 512"/>
                <a:gd name="T70" fmla="*/ 181 w 512"/>
                <a:gd name="T71" fmla="*/ 235 h 512"/>
                <a:gd name="T72" fmla="*/ 192 w 512"/>
                <a:gd name="T73" fmla="*/ 246 h 512"/>
                <a:gd name="T74" fmla="*/ 320 w 512"/>
                <a:gd name="T75" fmla="*/ 246 h 512"/>
                <a:gd name="T76" fmla="*/ 331 w 512"/>
                <a:gd name="T77" fmla="*/ 235 h 512"/>
                <a:gd name="T78" fmla="*/ 320 w 512"/>
                <a:gd name="T79" fmla="*/ 224 h 512"/>
                <a:gd name="T80" fmla="*/ 512 w 512"/>
                <a:gd name="T81" fmla="*/ 256 h 512"/>
                <a:gd name="T82" fmla="*/ 256 w 512"/>
                <a:gd name="T83" fmla="*/ 512 h 512"/>
                <a:gd name="T84" fmla="*/ 0 w 512"/>
                <a:gd name="T85" fmla="*/ 256 h 512"/>
                <a:gd name="T86" fmla="*/ 256 w 512"/>
                <a:gd name="T87" fmla="*/ 0 h 512"/>
                <a:gd name="T88" fmla="*/ 512 w 512"/>
                <a:gd name="T89" fmla="*/ 256 h 512"/>
                <a:gd name="T90" fmla="*/ 373 w 512"/>
                <a:gd name="T91" fmla="*/ 182 h 512"/>
                <a:gd name="T92" fmla="*/ 373 w 512"/>
                <a:gd name="T93" fmla="*/ 178 h 512"/>
                <a:gd name="T94" fmla="*/ 370 w 512"/>
                <a:gd name="T95" fmla="*/ 174 h 512"/>
                <a:gd name="T96" fmla="*/ 296 w 512"/>
                <a:gd name="T97" fmla="*/ 99 h 512"/>
                <a:gd name="T98" fmla="*/ 292 w 512"/>
                <a:gd name="T99" fmla="*/ 97 h 512"/>
                <a:gd name="T100" fmla="*/ 288 w 512"/>
                <a:gd name="T101" fmla="*/ 96 h 512"/>
                <a:gd name="T102" fmla="*/ 149 w 512"/>
                <a:gd name="T103" fmla="*/ 96 h 512"/>
                <a:gd name="T104" fmla="*/ 139 w 512"/>
                <a:gd name="T105" fmla="*/ 107 h 512"/>
                <a:gd name="T106" fmla="*/ 139 w 512"/>
                <a:gd name="T107" fmla="*/ 406 h 512"/>
                <a:gd name="T108" fmla="*/ 149 w 512"/>
                <a:gd name="T109" fmla="*/ 416 h 512"/>
                <a:gd name="T110" fmla="*/ 363 w 512"/>
                <a:gd name="T111" fmla="*/ 416 h 512"/>
                <a:gd name="T112" fmla="*/ 373 w 512"/>
                <a:gd name="T113" fmla="*/ 406 h 512"/>
                <a:gd name="T114" fmla="*/ 373 w 512"/>
                <a:gd name="T115" fmla="*/ 182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12" h="512">
                  <a:moveTo>
                    <a:pt x="337" y="171"/>
                  </a:moveTo>
                  <a:cubicBezTo>
                    <a:pt x="299" y="171"/>
                    <a:pt x="299" y="171"/>
                    <a:pt x="299" y="171"/>
                  </a:cubicBezTo>
                  <a:cubicBezTo>
                    <a:pt x="299" y="133"/>
                    <a:pt x="299" y="133"/>
                    <a:pt x="299" y="133"/>
                  </a:cubicBezTo>
                  <a:lnTo>
                    <a:pt x="337" y="171"/>
                  </a:lnTo>
                  <a:close/>
                  <a:moveTo>
                    <a:pt x="288" y="192"/>
                  </a:moveTo>
                  <a:cubicBezTo>
                    <a:pt x="352" y="192"/>
                    <a:pt x="352" y="192"/>
                    <a:pt x="352" y="192"/>
                  </a:cubicBezTo>
                  <a:cubicBezTo>
                    <a:pt x="352" y="395"/>
                    <a:pt x="352" y="395"/>
                    <a:pt x="352" y="395"/>
                  </a:cubicBezTo>
                  <a:cubicBezTo>
                    <a:pt x="160" y="395"/>
                    <a:pt x="160" y="395"/>
                    <a:pt x="160" y="395"/>
                  </a:cubicBezTo>
                  <a:cubicBezTo>
                    <a:pt x="160" y="118"/>
                    <a:pt x="160" y="118"/>
                    <a:pt x="160" y="118"/>
                  </a:cubicBezTo>
                  <a:cubicBezTo>
                    <a:pt x="277" y="118"/>
                    <a:pt x="277" y="118"/>
                    <a:pt x="277" y="118"/>
                  </a:cubicBezTo>
                  <a:cubicBezTo>
                    <a:pt x="277" y="182"/>
                    <a:pt x="277" y="182"/>
                    <a:pt x="277" y="182"/>
                  </a:cubicBezTo>
                  <a:cubicBezTo>
                    <a:pt x="277" y="188"/>
                    <a:pt x="282" y="192"/>
                    <a:pt x="288" y="192"/>
                  </a:cubicBezTo>
                  <a:close/>
                  <a:moveTo>
                    <a:pt x="331" y="363"/>
                  </a:moveTo>
                  <a:cubicBezTo>
                    <a:pt x="331" y="357"/>
                    <a:pt x="326" y="352"/>
                    <a:pt x="320" y="352"/>
                  </a:cubicBezTo>
                  <a:cubicBezTo>
                    <a:pt x="192" y="352"/>
                    <a:pt x="192" y="352"/>
                    <a:pt x="192" y="352"/>
                  </a:cubicBezTo>
                  <a:cubicBezTo>
                    <a:pt x="186" y="352"/>
                    <a:pt x="181" y="357"/>
                    <a:pt x="181" y="363"/>
                  </a:cubicBezTo>
                  <a:cubicBezTo>
                    <a:pt x="181" y="369"/>
                    <a:pt x="186" y="374"/>
                    <a:pt x="192" y="374"/>
                  </a:cubicBezTo>
                  <a:cubicBezTo>
                    <a:pt x="320" y="374"/>
                    <a:pt x="320" y="374"/>
                    <a:pt x="320" y="374"/>
                  </a:cubicBezTo>
                  <a:cubicBezTo>
                    <a:pt x="326" y="374"/>
                    <a:pt x="331" y="369"/>
                    <a:pt x="331" y="363"/>
                  </a:cubicBezTo>
                  <a:close/>
                  <a:moveTo>
                    <a:pt x="331" y="320"/>
                  </a:moveTo>
                  <a:cubicBezTo>
                    <a:pt x="331" y="314"/>
                    <a:pt x="326" y="310"/>
                    <a:pt x="320" y="310"/>
                  </a:cubicBezTo>
                  <a:cubicBezTo>
                    <a:pt x="192" y="310"/>
                    <a:pt x="192" y="310"/>
                    <a:pt x="192" y="310"/>
                  </a:cubicBezTo>
                  <a:cubicBezTo>
                    <a:pt x="186" y="310"/>
                    <a:pt x="181" y="314"/>
                    <a:pt x="181" y="320"/>
                  </a:cubicBezTo>
                  <a:cubicBezTo>
                    <a:pt x="181" y="326"/>
                    <a:pt x="186" y="331"/>
                    <a:pt x="192" y="331"/>
                  </a:cubicBezTo>
                  <a:cubicBezTo>
                    <a:pt x="320" y="331"/>
                    <a:pt x="320" y="331"/>
                    <a:pt x="320" y="331"/>
                  </a:cubicBezTo>
                  <a:cubicBezTo>
                    <a:pt x="326" y="331"/>
                    <a:pt x="331" y="326"/>
                    <a:pt x="331" y="320"/>
                  </a:cubicBezTo>
                  <a:close/>
                  <a:moveTo>
                    <a:pt x="331" y="278"/>
                  </a:moveTo>
                  <a:cubicBezTo>
                    <a:pt x="331" y="272"/>
                    <a:pt x="326" y="267"/>
                    <a:pt x="320" y="267"/>
                  </a:cubicBezTo>
                  <a:cubicBezTo>
                    <a:pt x="192" y="267"/>
                    <a:pt x="192" y="267"/>
                    <a:pt x="192" y="267"/>
                  </a:cubicBezTo>
                  <a:cubicBezTo>
                    <a:pt x="186" y="267"/>
                    <a:pt x="181" y="272"/>
                    <a:pt x="181" y="278"/>
                  </a:cubicBezTo>
                  <a:cubicBezTo>
                    <a:pt x="181" y="284"/>
                    <a:pt x="186" y="288"/>
                    <a:pt x="192" y="288"/>
                  </a:cubicBezTo>
                  <a:cubicBezTo>
                    <a:pt x="320" y="288"/>
                    <a:pt x="320" y="288"/>
                    <a:pt x="320" y="288"/>
                  </a:cubicBezTo>
                  <a:cubicBezTo>
                    <a:pt x="326" y="288"/>
                    <a:pt x="331" y="284"/>
                    <a:pt x="331" y="278"/>
                  </a:cubicBezTo>
                  <a:close/>
                  <a:moveTo>
                    <a:pt x="320" y="224"/>
                  </a:moveTo>
                  <a:cubicBezTo>
                    <a:pt x="192" y="224"/>
                    <a:pt x="192" y="224"/>
                    <a:pt x="192" y="224"/>
                  </a:cubicBezTo>
                  <a:cubicBezTo>
                    <a:pt x="186" y="224"/>
                    <a:pt x="181" y="229"/>
                    <a:pt x="181" y="235"/>
                  </a:cubicBezTo>
                  <a:cubicBezTo>
                    <a:pt x="181" y="241"/>
                    <a:pt x="186" y="246"/>
                    <a:pt x="192" y="246"/>
                  </a:cubicBezTo>
                  <a:cubicBezTo>
                    <a:pt x="320" y="246"/>
                    <a:pt x="320" y="246"/>
                    <a:pt x="320" y="246"/>
                  </a:cubicBezTo>
                  <a:cubicBezTo>
                    <a:pt x="326" y="246"/>
                    <a:pt x="331" y="241"/>
                    <a:pt x="331" y="235"/>
                  </a:cubicBezTo>
                  <a:cubicBezTo>
                    <a:pt x="331" y="229"/>
                    <a:pt x="326" y="224"/>
                    <a:pt x="320" y="224"/>
                  </a:cubicBezTo>
                  <a:close/>
                  <a:moveTo>
                    <a:pt x="512" y="256"/>
                  </a:moveTo>
                  <a:cubicBezTo>
                    <a:pt x="512" y="398"/>
                    <a:pt x="397" y="512"/>
                    <a:pt x="256" y="512"/>
                  </a:cubicBezTo>
                  <a:cubicBezTo>
                    <a:pt x="115" y="512"/>
                    <a:pt x="0" y="398"/>
                    <a:pt x="0" y="256"/>
                  </a:cubicBezTo>
                  <a:cubicBezTo>
                    <a:pt x="0" y="115"/>
                    <a:pt x="115" y="0"/>
                    <a:pt x="256" y="0"/>
                  </a:cubicBezTo>
                  <a:cubicBezTo>
                    <a:pt x="397" y="0"/>
                    <a:pt x="512" y="115"/>
                    <a:pt x="512" y="256"/>
                  </a:cubicBezTo>
                  <a:close/>
                  <a:moveTo>
                    <a:pt x="373" y="182"/>
                  </a:moveTo>
                  <a:cubicBezTo>
                    <a:pt x="373" y="180"/>
                    <a:pt x="373" y="179"/>
                    <a:pt x="373" y="178"/>
                  </a:cubicBezTo>
                  <a:cubicBezTo>
                    <a:pt x="372" y="176"/>
                    <a:pt x="371" y="175"/>
                    <a:pt x="370" y="174"/>
                  </a:cubicBezTo>
                  <a:cubicBezTo>
                    <a:pt x="296" y="99"/>
                    <a:pt x="296" y="99"/>
                    <a:pt x="296" y="99"/>
                  </a:cubicBezTo>
                  <a:cubicBezTo>
                    <a:pt x="295" y="98"/>
                    <a:pt x="293" y="98"/>
                    <a:pt x="292" y="97"/>
                  </a:cubicBezTo>
                  <a:cubicBezTo>
                    <a:pt x="291" y="97"/>
                    <a:pt x="289" y="96"/>
                    <a:pt x="288" y="96"/>
                  </a:cubicBezTo>
                  <a:cubicBezTo>
                    <a:pt x="149" y="96"/>
                    <a:pt x="149" y="96"/>
                    <a:pt x="149" y="96"/>
                  </a:cubicBezTo>
                  <a:cubicBezTo>
                    <a:pt x="143" y="96"/>
                    <a:pt x="139" y="101"/>
                    <a:pt x="139" y="107"/>
                  </a:cubicBezTo>
                  <a:cubicBezTo>
                    <a:pt x="139" y="406"/>
                    <a:pt x="139" y="406"/>
                    <a:pt x="139" y="406"/>
                  </a:cubicBezTo>
                  <a:cubicBezTo>
                    <a:pt x="139" y="412"/>
                    <a:pt x="143" y="416"/>
                    <a:pt x="149" y="416"/>
                  </a:cubicBezTo>
                  <a:cubicBezTo>
                    <a:pt x="363" y="416"/>
                    <a:pt x="363" y="416"/>
                    <a:pt x="363" y="416"/>
                  </a:cubicBezTo>
                  <a:cubicBezTo>
                    <a:pt x="369" y="416"/>
                    <a:pt x="373" y="412"/>
                    <a:pt x="373" y="406"/>
                  </a:cubicBezTo>
                  <a:lnTo>
                    <a:pt x="373" y="1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 name="Freeform 333">
              <a:extLst>
                <a:ext uri="{FF2B5EF4-FFF2-40B4-BE49-F238E27FC236}">
                  <a16:creationId xmlns:a16="http://schemas.microsoft.com/office/drawing/2014/main" id="{C737FDC1-5595-4EEF-B238-B95C0A069341}"/>
                </a:ext>
              </a:extLst>
            </p:cNvPr>
            <p:cNvSpPr>
              <a:spLocks noEditPoints="1"/>
            </p:cNvSpPr>
            <p:nvPr/>
          </p:nvSpPr>
          <p:spPr bwMode="auto">
            <a:xfrm>
              <a:off x="3832" y="1197"/>
              <a:ext cx="340" cy="340"/>
            </a:xfrm>
            <a:custGeom>
              <a:avLst/>
              <a:gdLst>
                <a:gd name="T0" fmla="*/ 337 w 512"/>
                <a:gd name="T1" fmla="*/ 171 h 512"/>
                <a:gd name="T2" fmla="*/ 299 w 512"/>
                <a:gd name="T3" fmla="*/ 171 h 512"/>
                <a:gd name="T4" fmla="*/ 299 w 512"/>
                <a:gd name="T5" fmla="*/ 133 h 512"/>
                <a:gd name="T6" fmla="*/ 337 w 512"/>
                <a:gd name="T7" fmla="*/ 171 h 512"/>
                <a:gd name="T8" fmla="*/ 288 w 512"/>
                <a:gd name="T9" fmla="*/ 192 h 512"/>
                <a:gd name="T10" fmla="*/ 352 w 512"/>
                <a:gd name="T11" fmla="*/ 192 h 512"/>
                <a:gd name="T12" fmla="*/ 352 w 512"/>
                <a:gd name="T13" fmla="*/ 395 h 512"/>
                <a:gd name="T14" fmla="*/ 160 w 512"/>
                <a:gd name="T15" fmla="*/ 395 h 512"/>
                <a:gd name="T16" fmla="*/ 160 w 512"/>
                <a:gd name="T17" fmla="*/ 118 h 512"/>
                <a:gd name="T18" fmla="*/ 277 w 512"/>
                <a:gd name="T19" fmla="*/ 118 h 512"/>
                <a:gd name="T20" fmla="*/ 277 w 512"/>
                <a:gd name="T21" fmla="*/ 182 h 512"/>
                <a:gd name="T22" fmla="*/ 288 w 512"/>
                <a:gd name="T23" fmla="*/ 192 h 512"/>
                <a:gd name="T24" fmla="*/ 331 w 512"/>
                <a:gd name="T25" fmla="*/ 363 h 512"/>
                <a:gd name="T26" fmla="*/ 320 w 512"/>
                <a:gd name="T27" fmla="*/ 352 h 512"/>
                <a:gd name="T28" fmla="*/ 192 w 512"/>
                <a:gd name="T29" fmla="*/ 352 h 512"/>
                <a:gd name="T30" fmla="*/ 181 w 512"/>
                <a:gd name="T31" fmla="*/ 363 h 512"/>
                <a:gd name="T32" fmla="*/ 192 w 512"/>
                <a:gd name="T33" fmla="*/ 374 h 512"/>
                <a:gd name="T34" fmla="*/ 320 w 512"/>
                <a:gd name="T35" fmla="*/ 374 h 512"/>
                <a:gd name="T36" fmla="*/ 331 w 512"/>
                <a:gd name="T37" fmla="*/ 363 h 512"/>
                <a:gd name="T38" fmla="*/ 331 w 512"/>
                <a:gd name="T39" fmla="*/ 320 h 512"/>
                <a:gd name="T40" fmla="*/ 320 w 512"/>
                <a:gd name="T41" fmla="*/ 310 h 512"/>
                <a:gd name="T42" fmla="*/ 192 w 512"/>
                <a:gd name="T43" fmla="*/ 310 h 512"/>
                <a:gd name="T44" fmla="*/ 181 w 512"/>
                <a:gd name="T45" fmla="*/ 320 h 512"/>
                <a:gd name="T46" fmla="*/ 192 w 512"/>
                <a:gd name="T47" fmla="*/ 331 h 512"/>
                <a:gd name="T48" fmla="*/ 320 w 512"/>
                <a:gd name="T49" fmla="*/ 331 h 512"/>
                <a:gd name="T50" fmla="*/ 331 w 512"/>
                <a:gd name="T51" fmla="*/ 320 h 512"/>
                <a:gd name="T52" fmla="*/ 331 w 512"/>
                <a:gd name="T53" fmla="*/ 278 h 512"/>
                <a:gd name="T54" fmla="*/ 320 w 512"/>
                <a:gd name="T55" fmla="*/ 267 h 512"/>
                <a:gd name="T56" fmla="*/ 192 w 512"/>
                <a:gd name="T57" fmla="*/ 267 h 512"/>
                <a:gd name="T58" fmla="*/ 181 w 512"/>
                <a:gd name="T59" fmla="*/ 278 h 512"/>
                <a:gd name="T60" fmla="*/ 192 w 512"/>
                <a:gd name="T61" fmla="*/ 288 h 512"/>
                <a:gd name="T62" fmla="*/ 320 w 512"/>
                <a:gd name="T63" fmla="*/ 288 h 512"/>
                <a:gd name="T64" fmla="*/ 331 w 512"/>
                <a:gd name="T65" fmla="*/ 278 h 512"/>
                <a:gd name="T66" fmla="*/ 320 w 512"/>
                <a:gd name="T67" fmla="*/ 224 h 512"/>
                <a:gd name="T68" fmla="*/ 192 w 512"/>
                <a:gd name="T69" fmla="*/ 224 h 512"/>
                <a:gd name="T70" fmla="*/ 181 w 512"/>
                <a:gd name="T71" fmla="*/ 235 h 512"/>
                <a:gd name="T72" fmla="*/ 192 w 512"/>
                <a:gd name="T73" fmla="*/ 246 h 512"/>
                <a:gd name="T74" fmla="*/ 320 w 512"/>
                <a:gd name="T75" fmla="*/ 246 h 512"/>
                <a:gd name="T76" fmla="*/ 331 w 512"/>
                <a:gd name="T77" fmla="*/ 235 h 512"/>
                <a:gd name="T78" fmla="*/ 320 w 512"/>
                <a:gd name="T79" fmla="*/ 224 h 512"/>
                <a:gd name="T80" fmla="*/ 512 w 512"/>
                <a:gd name="T81" fmla="*/ 256 h 512"/>
                <a:gd name="T82" fmla="*/ 256 w 512"/>
                <a:gd name="T83" fmla="*/ 512 h 512"/>
                <a:gd name="T84" fmla="*/ 0 w 512"/>
                <a:gd name="T85" fmla="*/ 256 h 512"/>
                <a:gd name="T86" fmla="*/ 256 w 512"/>
                <a:gd name="T87" fmla="*/ 0 h 512"/>
                <a:gd name="T88" fmla="*/ 512 w 512"/>
                <a:gd name="T89" fmla="*/ 256 h 512"/>
                <a:gd name="T90" fmla="*/ 373 w 512"/>
                <a:gd name="T91" fmla="*/ 182 h 512"/>
                <a:gd name="T92" fmla="*/ 373 w 512"/>
                <a:gd name="T93" fmla="*/ 178 h 512"/>
                <a:gd name="T94" fmla="*/ 370 w 512"/>
                <a:gd name="T95" fmla="*/ 174 h 512"/>
                <a:gd name="T96" fmla="*/ 296 w 512"/>
                <a:gd name="T97" fmla="*/ 99 h 512"/>
                <a:gd name="T98" fmla="*/ 292 w 512"/>
                <a:gd name="T99" fmla="*/ 97 h 512"/>
                <a:gd name="T100" fmla="*/ 288 w 512"/>
                <a:gd name="T101" fmla="*/ 96 h 512"/>
                <a:gd name="T102" fmla="*/ 149 w 512"/>
                <a:gd name="T103" fmla="*/ 96 h 512"/>
                <a:gd name="T104" fmla="*/ 139 w 512"/>
                <a:gd name="T105" fmla="*/ 107 h 512"/>
                <a:gd name="T106" fmla="*/ 139 w 512"/>
                <a:gd name="T107" fmla="*/ 406 h 512"/>
                <a:gd name="T108" fmla="*/ 149 w 512"/>
                <a:gd name="T109" fmla="*/ 416 h 512"/>
                <a:gd name="T110" fmla="*/ 363 w 512"/>
                <a:gd name="T111" fmla="*/ 416 h 512"/>
                <a:gd name="T112" fmla="*/ 373 w 512"/>
                <a:gd name="T113" fmla="*/ 406 h 512"/>
                <a:gd name="T114" fmla="*/ 373 w 512"/>
                <a:gd name="T115" fmla="*/ 182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12" h="512">
                  <a:moveTo>
                    <a:pt x="337" y="171"/>
                  </a:moveTo>
                  <a:cubicBezTo>
                    <a:pt x="299" y="171"/>
                    <a:pt x="299" y="171"/>
                    <a:pt x="299" y="171"/>
                  </a:cubicBezTo>
                  <a:cubicBezTo>
                    <a:pt x="299" y="133"/>
                    <a:pt x="299" y="133"/>
                    <a:pt x="299" y="133"/>
                  </a:cubicBezTo>
                  <a:lnTo>
                    <a:pt x="337" y="171"/>
                  </a:lnTo>
                  <a:close/>
                  <a:moveTo>
                    <a:pt x="288" y="192"/>
                  </a:moveTo>
                  <a:cubicBezTo>
                    <a:pt x="352" y="192"/>
                    <a:pt x="352" y="192"/>
                    <a:pt x="352" y="192"/>
                  </a:cubicBezTo>
                  <a:cubicBezTo>
                    <a:pt x="352" y="395"/>
                    <a:pt x="352" y="395"/>
                    <a:pt x="352" y="395"/>
                  </a:cubicBezTo>
                  <a:cubicBezTo>
                    <a:pt x="160" y="395"/>
                    <a:pt x="160" y="395"/>
                    <a:pt x="160" y="395"/>
                  </a:cubicBezTo>
                  <a:cubicBezTo>
                    <a:pt x="160" y="118"/>
                    <a:pt x="160" y="118"/>
                    <a:pt x="160" y="118"/>
                  </a:cubicBezTo>
                  <a:cubicBezTo>
                    <a:pt x="277" y="118"/>
                    <a:pt x="277" y="118"/>
                    <a:pt x="277" y="118"/>
                  </a:cubicBezTo>
                  <a:cubicBezTo>
                    <a:pt x="277" y="182"/>
                    <a:pt x="277" y="182"/>
                    <a:pt x="277" y="182"/>
                  </a:cubicBezTo>
                  <a:cubicBezTo>
                    <a:pt x="277" y="188"/>
                    <a:pt x="282" y="192"/>
                    <a:pt x="288" y="192"/>
                  </a:cubicBezTo>
                  <a:close/>
                  <a:moveTo>
                    <a:pt x="331" y="363"/>
                  </a:moveTo>
                  <a:cubicBezTo>
                    <a:pt x="331" y="357"/>
                    <a:pt x="326" y="352"/>
                    <a:pt x="320" y="352"/>
                  </a:cubicBezTo>
                  <a:cubicBezTo>
                    <a:pt x="192" y="352"/>
                    <a:pt x="192" y="352"/>
                    <a:pt x="192" y="352"/>
                  </a:cubicBezTo>
                  <a:cubicBezTo>
                    <a:pt x="186" y="352"/>
                    <a:pt x="181" y="357"/>
                    <a:pt x="181" y="363"/>
                  </a:cubicBezTo>
                  <a:cubicBezTo>
                    <a:pt x="181" y="369"/>
                    <a:pt x="186" y="374"/>
                    <a:pt x="192" y="374"/>
                  </a:cubicBezTo>
                  <a:cubicBezTo>
                    <a:pt x="320" y="374"/>
                    <a:pt x="320" y="374"/>
                    <a:pt x="320" y="374"/>
                  </a:cubicBezTo>
                  <a:cubicBezTo>
                    <a:pt x="326" y="374"/>
                    <a:pt x="331" y="369"/>
                    <a:pt x="331" y="363"/>
                  </a:cubicBezTo>
                  <a:close/>
                  <a:moveTo>
                    <a:pt x="331" y="320"/>
                  </a:moveTo>
                  <a:cubicBezTo>
                    <a:pt x="331" y="314"/>
                    <a:pt x="326" y="310"/>
                    <a:pt x="320" y="310"/>
                  </a:cubicBezTo>
                  <a:cubicBezTo>
                    <a:pt x="192" y="310"/>
                    <a:pt x="192" y="310"/>
                    <a:pt x="192" y="310"/>
                  </a:cubicBezTo>
                  <a:cubicBezTo>
                    <a:pt x="186" y="310"/>
                    <a:pt x="181" y="314"/>
                    <a:pt x="181" y="320"/>
                  </a:cubicBezTo>
                  <a:cubicBezTo>
                    <a:pt x="181" y="326"/>
                    <a:pt x="186" y="331"/>
                    <a:pt x="192" y="331"/>
                  </a:cubicBezTo>
                  <a:cubicBezTo>
                    <a:pt x="320" y="331"/>
                    <a:pt x="320" y="331"/>
                    <a:pt x="320" y="331"/>
                  </a:cubicBezTo>
                  <a:cubicBezTo>
                    <a:pt x="326" y="331"/>
                    <a:pt x="331" y="326"/>
                    <a:pt x="331" y="320"/>
                  </a:cubicBezTo>
                  <a:close/>
                  <a:moveTo>
                    <a:pt x="331" y="278"/>
                  </a:moveTo>
                  <a:cubicBezTo>
                    <a:pt x="331" y="272"/>
                    <a:pt x="326" y="267"/>
                    <a:pt x="320" y="267"/>
                  </a:cubicBezTo>
                  <a:cubicBezTo>
                    <a:pt x="192" y="267"/>
                    <a:pt x="192" y="267"/>
                    <a:pt x="192" y="267"/>
                  </a:cubicBezTo>
                  <a:cubicBezTo>
                    <a:pt x="186" y="267"/>
                    <a:pt x="181" y="272"/>
                    <a:pt x="181" y="278"/>
                  </a:cubicBezTo>
                  <a:cubicBezTo>
                    <a:pt x="181" y="284"/>
                    <a:pt x="186" y="288"/>
                    <a:pt x="192" y="288"/>
                  </a:cubicBezTo>
                  <a:cubicBezTo>
                    <a:pt x="320" y="288"/>
                    <a:pt x="320" y="288"/>
                    <a:pt x="320" y="288"/>
                  </a:cubicBezTo>
                  <a:cubicBezTo>
                    <a:pt x="326" y="288"/>
                    <a:pt x="331" y="284"/>
                    <a:pt x="331" y="278"/>
                  </a:cubicBezTo>
                  <a:close/>
                  <a:moveTo>
                    <a:pt x="320" y="224"/>
                  </a:moveTo>
                  <a:cubicBezTo>
                    <a:pt x="192" y="224"/>
                    <a:pt x="192" y="224"/>
                    <a:pt x="192" y="224"/>
                  </a:cubicBezTo>
                  <a:cubicBezTo>
                    <a:pt x="186" y="224"/>
                    <a:pt x="181" y="229"/>
                    <a:pt x="181" y="235"/>
                  </a:cubicBezTo>
                  <a:cubicBezTo>
                    <a:pt x="181" y="241"/>
                    <a:pt x="186" y="246"/>
                    <a:pt x="192" y="246"/>
                  </a:cubicBezTo>
                  <a:cubicBezTo>
                    <a:pt x="320" y="246"/>
                    <a:pt x="320" y="246"/>
                    <a:pt x="320" y="246"/>
                  </a:cubicBezTo>
                  <a:cubicBezTo>
                    <a:pt x="326" y="246"/>
                    <a:pt x="331" y="241"/>
                    <a:pt x="331" y="235"/>
                  </a:cubicBezTo>
                  <a:cubicBezTo>
                    <a:pt x="331" y="229"/>
                    <a:pt x="326" y="224"/>
                    <a:pt x="320" y="224"/>
                  </a:cubicBezTo>
                  <a:close/>
                  <a:moveTo>
                    <a:pt x="512" y="256"/>
                  </a:moveTo>
                  <a:cubicBezTo>
                    <a:pt x="512" y="398"/>
                    <a:pt x="397" y="512"/>
                    <a:pt x="256" y="512"/>
                  </a:cubicBezTo>
                  <a:cubicBezTo>
                    <a:pt x="115" y="512"/>
                    <a:pt x="0" y="398"/>
                    <a:pt x="0" y="256"/>
                  </a:cubicBezTo>
                  <a:cubicBezTo>
                    <a:pt x="0" y="115"/>
                    <a:pt x="115" y="0"/>
                    <a:pt x="256" y="0"/>
                  </a:cubicBezTo>
                  <a:cubicBezTo>
                    <a:pt x="397" y="0"/>
                    <a:pt x="512" y="115"/>
                    <a:pt x="512" y="256"/>
                  </a:cubicBezTo>
                  <a:close/>
                  <a:moveTo>
                    <a:pt x="373" y="182"/>
                  </a:moveTo>
                  <a:cubicBezTo>
                    <a:pt x="373" y="180"/>
                    <a:pt x="373" y="179"/>
                    <a:pt x="373" y="178"/>
                  </a:cubicBezTo>
                  <a:cubicBezTo>
                    <a:pt x="372" y="176"/>
                    <a:pt x="371" y="175"/>
                    <a:pt x="370" y="174"/>
                  </a:cubicBezTo>
                  <a:cubicBezTo>
                    <a:pt x="296" y="99"/>
                    <a:pt x="296" y="99"/>
                    <a:pt x="296" y="99"/>
                  </a:cubicBezTo>
                  <a:cubicBezTo>
                    <a:pt x="295" y="98"/>
                    <a:pt x="293" y="98"/>
                    <a:pt x="292" y="97"/>
                  </a:cubicBezTo>
                  <a:cubicBezTo>
                    <a:pt x="291" y="97"/>
                    <a:pt x="289" y="96"/>
                    <a:pt x="288" y="96"/>
                  </a:cubicBezTo>
                  <a:cubicBezTo>
                    <a:pt x="149" y="96"/>
                    <a:pt x="149" y="96"/>
                    <a:pt x="149" y="96"/>
                  </a:cubicBezTo>
                  <a:cubicBezTo>
                    <a:pt x="143" y="96"/>
                    <a:pt x="139" y="101"/>
                    <a:pt x="139" y="107"/>
                  </a:cubicBezTo>
                  <a:cubicBezTo>
                    <a:pt x="139" y="406"/>
                    <a:pt x="139" y="406"/>
                    <a:pt x="139" y="406"/>
                  </a:cubicBezTo>
                  <a:cubicBezTo>
                    <a:pt x="139" y="412"/>
                    <a:pt x="143" y="416"/>
                    <a:pt x="149" y="416"/>
                  </a:cubicBezTo>
                  <a:cubicBezTo>
                    <a:pt x="363" y="416"/>
                    <a:pt x="363" y="416"/>
                    <a:pt x="363" y="416"/>
                  </a:cubicBezTo>
                  <a:cubicBezTo>
                    <a:pt x="369" y="416"/>
                    <a:pt x="373" y="412"/>
                    <a:pt x="373" y="406"/>
                  </a:cubicBezTo>
                  <a:lnTo>
                    <a:pt x="373" y="1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16" name="Freeform 38">
            <a:extLst>
              <a:ext uri="{FF2B5EF4-FFF2-40B4-BE49-F238E27FC236}">
                <a16:creationId xmlns:a16="http://schemas.microsoft.com/office/drawing/2014/main" id="{8F2A48D6-BBF3-4E30-9BA0-765CE79E43EA}"/>
              </a:ext>
            </a:extLst>
          </p:cNvPr>
          <p:cNvSpPr>
            <a:spLocks noEditPoints="1"/>
          </p:cNvSpPr>
          <p:nvPr/>
        </p:nvSpPr>
        <p:spPr bwMode="auto">
          <a:xfrm>
            <a:off x="6179385" y="2058495"/>
            <a:ext cx="917077" cy="789421"/>
          </a:xfrm>
          <a:custGeom>
            <a:avLst/>
            <a:gdLst>
              <a:gd name="T0" fmla="*/ 99 w 476"/>
              <a:gd name="T1" fmla="*/ 0 h 374"/>
              <a:gd name="T2" fmla="*/ 460 w 476"/>
              <a:gd name="T3" fmla="*/ 0 h 374"/>
              <a:gd name="T4" fmla="*/ 460 w 476"/>
              <a:gd name="T5" fmla="*/ 49 h 374"/>
              <a:gd name="T6" fmla="*/ 99 w 476"/>
              <a:gd name="T7" fmla="*/ 49 h 374"/>
              <a:gd name="T8" fmla="*/ 99 w 476"/>
              <a:gd name="T9" fmla="*/ 0 h 374"/>
              <a:gd name="T10" fmla="*/ 447 w 476"/>
              <a:gd name="T11" fmla="*/ 306 h 374"/>
              <a:gd name="T12" fmla="*/ 358 w 476"/>
              <a:gd name="T13" fmla="*/ 306 h 374"/>
              <a:gd name="T14" fmla="*/ 358 w 476"/>
              <a:gd name="T15" fmla="*/ 306 h 374"/>
              <a:gd name="T16" fmla="*/ 372 w 476"/>
              <a:gd name="T17" fmla="*/ 286 h 374"/>
              <a:gd name="T18" fmla="*/ 427 w 476"/>
              <a:gd name="T19" fmla="*/ 286 h 374"/>
              <a:gd name="T20" fmla="*/ 427 w 476"/>
              <a:gd name="T21" fmla="*/ 59 h 374"/>
              <a:gd name="T22" fmla="*/ 447 w 476"/>
              <a:gd name="T23" fmla="*/ 59 h 374"/>
              <a:gd name="T24" fmla="*/ 447 w 476"/>
              <a:gd name="T25" fmla="*/ 306 h 374"/>
              <a:gd name="T26" fmla="*/ 113 w 476"/>
              <a:gd name="T27" fmla="*/ 107 h 374"/>
              <a:gd name="T28" fmla="*/ 113 w 476"/>
              <a:gd name="T29" fmla="*/ 59 h 374"/>
              <a:gd name="T30" fmla="*/ 132 w 476"/>
              <a:gd name="T31" fmla="*/ 59 h 374"/>
              <a:gd name="T32" fmla="*/ 132 w 476"/>
              <a:gd name="T33" fmla="*/ 107 h 374"/>
              <a:gd name="T34" fmla="*/ 124 w 476"/>
              <a:gd name="T35" fmla="*/ 106 h 374"/>
              <a:gd name="T36" fmla="*/ 113 w 476"/>
              <a:gd name="T37" fmla="*/ 107 h 374"/>
              <a:gd name="T38" fmla="*/ 206 w 476"/>
              <a:gd name="T39" fmla="*/ 131 h 374"/>
              <a:gd name="T40" fmla="*/ 338 w 476"/>
              <a:gd name="T41" fmla="*/ 131 h 374"/>
              <a:gd name="T42" fmla="*/ 338 w 476"/>
              <a:gd name="T43" fmla="*/ 150 h 374"/>
              <a:gd name="T44" fmla="*/ 206 w 476"/>
              <a:gd name="T45" fmla="*/ 150 h 374"/>
              <a:gd name="T46" fmla="*/ 206 w 476"/>
              <a:gd name="T47" fmla="*/ 131 h 374"/>
              <a:gd name="T48" fmla="*/ 206 w 476"/>
              <a:gd name="T49" fmla="*/ 90 h 374"/>
              <a:gd name="T50" fmla="*/ 338 w 476"/>
              <a:gd name="T51" fmla="*/ 90 h 374"/>
              <a:gd name="T52" fmla="*/ 338 w 476"/>
              <a:gd name="T53" fmla="*/ 108 h 374"/>
              <a:gd name="T54" fmla="*/ 206 w 476"/>
              <a:gd name="T55" fmla="*/ 108 h 374"/>
              <a:gd name="T56" fmla="*/ 206 w 476"/>
              <a:gd name="T57" fmla="*/ 90 h 374"/>
              <a:gd name="T58" fmla="*/ 203 w 476"/>
              <a:gd name="T59" fmla="*/ 344 h 374"/>
              <a:gd name="T60" fmla="*/ 203 w 476"/>
              <a:gd name="T61" fmla="*/ 374 h 374"/>
              <a:gd name="T62" fmla="*/ 0 w 476"/>
              <a:gd name="T63" fmla="*/ 374 h 374"/>
              <a:gd name="T64" fmla="*/ 86 w 476"/>
              <a:gd name="T65" fmla="*/ 266 h 374"/>
              <a:gd name="T66" fmla="*/ 107 w 476"/>
              <a:gd name="T67" fmla="*/ 282 h 374"/>
              <a:gd name="T68" fmla="*/ 140 w 476"/>
              <a:gd name="T69" fmla="*/ 282 h 374"/>
              <a:gd name="T70" fmla="*/ 161 w 476"/>
              <a:gd name="T71" fmla="*/ 266 h 374"/>
              <a:gd name="T72" fmla="*/ 181 w 476"/>
              <a:gd name="T73" fmla="*/ 271 h 374"/>
              <a:gd name="T74" fmla="*/ 255 w 476"/>
              <a:gd name="T75" fmla="*/ 287 h 374"/>
              <a:gd name="T76" fmla="*/ 271 w 476"/>
              <a:gd name="T77" fmla="*/ 285 h 374"/>
              <a:gd name="T78" fmla="*/ 320 w 476"/>
              <a:gd name="T79" fmla="*/ 251 h 374"/>
              <a:gd name="T80" fmla="*/ 332 w 476"/>
              <a:gd name="T81" fmla="*/ 246 h 374"/>
              <a:gd name="T82" fmla="*/ 376 w 476"/>
              <a:gd name="T83" fmla="*/ 75 h 374"/>
              <a:gd name="T84" fmla="*/ 384 w 476"/>
              <a:gd name="T85" fmla="*/ 77 h 374"/>
              <a:gd name="T86" fmla="*/ 352 w 476"/>
              <a:gd name="T87" fmla="*/ 251 h 374"/>
              <a:gd name="T88" fmla="*/ 359 w 476"/>
              <a:gd name="T89" fmla="*/ 258 h 374"/>
              <a:gd name="T90" fmla="*/ 352 w 476"/>
              <a:gd name="T91" fmla="*/ 297 h 374"/>
              <a:gd name="T92" fmla="*/ 287 w 476"/>
              <a:gd name="T93" fmla="*/ 343 h 374"/>
              <a:gd name="T94" fmla="*/ 263 w 476"/>
              <a:gd name="T95" fmla="*/ 347 h 374"/>
              <a:gd name="T96" fmla="*/ 212 w 476"/>
              <a:gd name="T97" fmla="*/ 338 h 374"/>
              <a:gd name="T98" fmla="*/ 203 w 476"/>
              <a:gd name="T99" fmla="*/ 344 h 374"/>
              <a:gd name="T100" fmla="*/ 124 w 476"/>
              <a:gd name="T101" fmla="*/ 270 h 374"/>
              <a:gd name="T102" fmla="*/ 160 w 476"/>
              <a:gd name="T103" fmla="*/ 251 h 374"/>
              <a:gd name="T104" fmla="*/ 160 w 476"/>
              <a:gd name="T105" fmla="*/ 251 h 374"/>
              <a:gd name="T106" fmla="*/ 195 w 476"/>
              <a:gd name="T107" fmla="*/ 239 h 374"/>
              <a:gd name="T108" fmla="*/ 196 w 476"/>
              <a:gd name="T109" fmla="*/ 231 h 374"/>
              <a:gd name="T110" fmla="*/ 180 w 476"/>
              <a:gd name="T111" fmla="*/ 152 h 374"/>
              <a:gd name="T112" fmla="*/ 124 w 476"/>
              <a:gd name="T113" fmla="*/ 116 h 374"/>
              <a:gd name="T114" fmla="*/ 67 w 476"/>
              <a:gd name="T115" fmla="*/ 152 h 374"/>
              <a:gd name="T116" fmla="*/ 51 w 476"/>
              <a:gd name="T117" fmla="*/ 231 h 374"/>
              <a:gd name="T118" fmla="*/ 53 w 476"/>
              <a:gd name="T119" fmla="*/ 239 h 374"/>
              <a:gd name="T120" fmla="*/ 87 w 476"/>
              <a:gd name="T121" fmla="*/ 251 h 374"/>
              <a:gd name="T122" fmla="*/ 87 w 476"/>
              <a:gd name="T123" fmla="*/ 251 h 374"/>
              <a:gd name="T124" fmla="*/ 124 w 476"/>
              <a:gd name="T125" fmla="*/ 270 h 3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76" h="374">
                <a:moveTo>
                  <a:pt x="99" y="0"/>
                </a:moveTo>
                <a:cubicBezTo>
                  <a:pt x="206" y="0"/>
                  <a:pt x="353" y="0"/>
                  <a:pt x="460" y="0"/>
                </a:cubicBezTo>
                <a:cubicBezTo>
                  <a:pt x="476" y="9"/>
                  <a:pt x="475" y="41"/>
                  <a:pt x="460" y="49"/>
                </a:cubicBezTo>
                <a:cubicBezTo>
                  <a:pt x="353" y="49"/>
                  <a:pt x="206" y="49"/>
                  <a:pt x="99" y="49"/>
                </a:cubicBezTo>
                <a:cubicBezTo>
                  <a:pt x="85" y="41"/>
                  <a:pt x="84" y="9"/>
                  <a:pt x="99" y="0"/>
                </a:cubicBezTo>
                <a:close/>
                <a:moveTo>
                  <a:pt x="447" y="306"/>
                </a:moveTo>
                <a:cubicBezTo>
                  <a:pt x="358" y="306"/>
                  <a:pt x="358" y="306"/>
                  <a:pt x="358" y="306"/>
                </a:cubicBezTo>
                <a:cubicBezTo>
                  <a:pt x="358" y="306"/>
                  <a:pt x="358" y="306"/>
                  <a:pt x="358" y="306"/>
                </a:cubicBezTo>
                <a:cubicBezTo>
                  <a:pt x="365" y="301"/>
                  <a:pt x="370" y="294"/>
                  <a:pt x="372" y="286"/>
                </a:cubicBezTo>
                <a:cubicBezTo>
                  <a:pt x="427" y="286"/>
                  <a:pt x="427" y="286"/>
                  <a:pt x="427" y="286"/>
                </a:cubicBezTo>
                <a:cubicBezTo>
                  <a:pt x="427" y="210"/>
                  <a:pt x="427" y="134"/>
                  <a:pt x="427" y="59"/>
                </a:cubicBezTo>
                <a:cubicBezTo>
                  <a:pt x="447" y="59"/>
                  <a:pt x="447" y="59"/>
                  <a:pt x="447" y="59"/>
                </a:cubicBezTo>
                <a:cubicBezTo>
                  <a:pt x="447" y="141"/>
                  <a:pt x="447" y="223"/>
                  <a:pt x="447" y="306"/>
                </a:cubicBezTo>
                <a:close/>
                <a:moveTo>
                  <a:pt x="113" y="107"/>
                </a:moveTo>
                <a:cubicBezTo>
                  <a:pt x="113" y="59"/>
                  <a:pt x="113" y="59"/>
                  <a:pt x="113" y="59"/>
                </a:cubicBezTo>
                <a:cubicBezTo>
                  <a:pt x="132" y="59"/>
                  <a:pt x="132" y="59"/>
                  <a:pt x="132" y="59"/>
                </a:cubicBezTo>
                <a:cubicBezTo>
                  <a:pt x="132" y="107"/>
                  <a:pt x="132" y="107"/>
                  <a:pt x="132" y="107"/>
                </a:cubicBezTo>
                <a:cubicBezTo>
                  <a:pt x="129" y="106"/>
                  <a:pt x="127" y="106"/>
                  <a:pt x="124" y="106"/>
                </a:cubicBezTo>
                <a:cubicBezTo>
                  <a:pt x="120" y="106"/>
                  <a:pt x="116" y="106"/>
                  <a:pt x="113" y="107"/>
                </a:cubicBezTo>
                <a:close/>
                <a:moveTo>
                  <a:pt x="206" y="131"/>
                </a:moveTo>
                <a:cubicBezTo>
                  <a:pt x="338" y="131"/>
                  <a:pt x="338" y="131"/>
                  <a:pt x="338" y="131"/>
                </a:cubicBezTo>
                <a:cubicBezTo>
                  <a:pt x="338" y="150"/>
                  <a:pt x="338" y="150"/>
                  <a:pt x="338" y="150"/>
                </a:cubicBezTo>
                <a:cubicBezTo>
                  <a:pt x="206" y="150"/>
                  <a:pt x="206" y="150"/>
                  <a:pt x="206" y="150"/>
                </a:cubicBezTo>
                <a:cubicBezTo>
                  <a:pt x="206" y="131"/>
                  <a:pt x="206" y="131"/>
                  <a:pt x="206" y="131"/>
                </a:cubicBezTo>
                <a:close/>
                <a:moveTo>
                  <a:pt x="206" y="90"/>
                </a:moveTo>
                <a:cubicBezTo>
                  <a:pt x="338" y="90"/>
                  <a:pt x="338" y="90"/>
                  <a:pt x="338" y="90"/>
                </a:cubicBezTo>
                <a:cubicBezTo>
                  <a:pt x="338" y="108"/>
                  <a:pt x="338" y="108"/>
                  <a:pt x="338" y="108"/>
                </a:cubicBezTo>
                <a:cubicBezTo>
                  <a:pt x="206" y="108"/>
                  <a:pt x="206" y="108"/>
                  <a:pt x="206" y="108"/>
                </a:cubicBezTo>
                <a:cubicBezTo>
                  <a:pt x="206" y="90"/>
                  <a:pt x="206" y="90"/>
                  <a:pt x="206" y="90"/>
                </a:cubicBezTo>
                <a:close/>
                <a:moveTo>
                  <a:pt x="203" y="344"/>
                </a:moveTo>
                <a:cubicBezTo>
                  <a:pt x="203" y="374"/>
                  <a:pt x="203" y="374"/>
                  <a:pt x="203" y="374"/>
                </a:cubicBezTo>
                <a:cubicBezTo>
                  <a:pt x="0" y="374"/>
                  <a:pt x="0" y="374"/>
                  <a:pt x="0" y="374"/>
                </a:cubicBezTo>
                <a:cubicBezTo>
                  <a:pt x="3" y="314"/>
                  <a:pt x="30" y="287"/>
                  <a:pt x="86" y="266"/>
                </a:cubicBezTo>
                <a:cubicBezTo>
                  <a:pt x="92" y="273"/>
                  <a:pt x="99" y="279"/>
                  <a:pt x="107" y="282"/>
                </a:cubicBezTo>
                <a:cubicBezTo>
                  <a:pt x="116" y="285"/>
                  <a:pt x="132" y="285"/>
                  <a:pt x="140" y="282"/>
                </a:cubicBezTo>
                <a:cubicBezTo>
                  <a:pt x="148" y="279"/>
                  <a:pt x="155" y="273"/>
                  <a:pt x="161" y="266"/>
                </a:cubicBezTo>
                <a:cubicBezTo>
                  <a:pt x="181" y="271"/>
                  <a:pt x="181" y="271"/>
                  <a:pt x="181" y="271"/>
                </a:cubicBezTo>
                <a:cubicBezTo>
                  <a:pt x="255" y="287"/>
                  <a:pt x="255" y="287"/>
                  <a:pt x="255" y="287"/>
                </a:cubicBezTo>
                <a:cubicBezTo>
                  <a:pt x="263" y="289"/>
                  <a:pt x="268" y="288"/>
                  <a:pt x="271" y="285"/>
                </a:cubicBezTo>
                <a:cubicBezTo>
                  <a:pt x="320" y="251"/>
                  <a:pt x="320" y="251"/>
                  <a:pt x="320" y="251"/>
                </a:cubicBezTo>
                <a:cubicBezTo>
                  <a:pt x="324" y="248"/>
                  <a:pt x="328" y="247"/>
                  <a:pt x="332" y="246"/>
                </a:cubicBezTo>
                <a:cubicBezTo>
                  <a:pt x="376" y="75"/>
                  <a:pt x="376" y="75"/>
                  <a:pt x="376" y="75"/>
                </a:cubicBezTo>
                <a:cubicBezTo>
                  <a:pt x="379" y="61"/>
                  <a:pt x="387" y="63"/>
                  <a:pt x="384" y="77"/>
                </a:cubicBezTo>
                <a:cubicBezTo>
                  <a:pt x="352" y="251"/>
                  <a:pt x="352" y="251"/>
                  <a:pt x="352" y="251"/>
                </a:cubicBezTo>
                <a:cubicBezTo>
                  <a:pt x="355" y="253"/>
                  <a:pt x="357" y="255"/>
                  <a:pt x="359" y="258"/>
                </a:cubicBezTo>
                <a:cubicBezTo>
                  <a:pt x="368" y="271"/>
                  <a:pt x="365" y="288"/>
                  <a:pt x="352" y="297"/>
                </a:cubicBezTo>
                <a:cubicBezTo>
                  <a:pt x="287" y="343"/>
                  <a:pt x="287" y="343"/>
                  <a:pt x="287" y="343"/>
                </a:cubicBezTo>
                <a:cubicBezTo>
                  <a:pt x="280" y="348"/>
                  <a:pt x="272" y="349"/>
                  <a:pt x="263" y="347"/>
                </a:cubicBezTo>
                <a:cubicBezTo>
                  <a:pt x="212" y="338"/>
                  <a:pt x="212" y="338"/>
                  <a:pt x="212" y="338"/>
                </a:cubicBezTo>
                <a:cubicBezTo>
                  <a:pt x="206" y="336"/>
                  <a:pt x="203" y="339"/>
                  <a:pt x="203" y="344"/>
                </a:cubicBezTo>
                <a:close/>
                <a:moveTo>
                  <a:pt x="124" y="270"/>
                </a:moveTo>
                <a:cubicBezTo>
                  <a:pt x="137" y="270"/>
                  <a:pt x="150" y="262"/>
                  <a:pt x="160" y="251"/>
                </a:cubicBezTo>
                <a:cubicBezTo>
                  <a:pt x="160" y="251"/>
                  <a:pt x="160" y="251"/>
                  <a:pt x="160" y="251"/>
                </a:cubicBezTo>
                <a:cubicBezTo>
                  <a:pt x="169" y="249"/>
                  <a:pt x="188" y="246"/>
                  <a:pt x="195" y="239"/>
                </a:cubicBezTo>
                <a:cubicBezTo>
                  <a:pt x="198" y="236"/>
                  <a:pt x="200" y="232"/>
                  <a:pt x="196" y="231"/>
                </a:cubicBezTo>
                <a:cubicBezTo>
                  <a:pt x="178" y="226"/>
                  <a:pt x="190" y="179"/>
                  <a:pt x="180" y="152"/>
                </a:cubicBezTo>
                <a:cubicBezTo>
                  <a:pt x="171" y="128"/>
                  <a:pt x="145" y="116"/>
                  <a:pt x="124" y="116"/>
                </a:cubicBezTo>
                <a:cubicBezTo>
                  <a:pt x="102" y="116"/>
                  <a:pt x="77" y="128"/>
                  <a:pt x="67" y="152"/>
                </a:cubicBezTo>
                <a:cubicBezTo>
                  <a:pt x="57" y="179"/>
                  <a:pt x="69" y="226"/>
                  <a:pt x="51" y="231"/>
                </a:cubicBezTo>
                <a:cubicBezTo>
                  <a:pt x="47" y="232"/>
                  <a:pt x="49" y="236"/>
                  <a:pt x="53" y="239"/>
                </a:cubicBezTo>
                <a:cubicBezTo>
                  <a:pt x="60" y="246"/>
                  <a:pt x="78" y="249"/>
                  <a:pt x="87" y="251"/>
                </a:cubicBezTo>
                <a:cubicBezTo>
                  <a:pt x="87" y="251"/>
                  <a:pt x="87" y="251"/>
                  <a:pt x="87" y="251"/>
                </a:cubicBezTo>
                <a:cubicBezTo>
                  <a:pt x="97" y="262"/>
                  <a:pt x="110" y="270"/>
                  <a:pt x="124" y="270"/>
                </a:cubicBezTo>
                <a:close/>
              </a:path>
            </a:pathLst>
          </a:custGeom>
          <a:solidFill>
            <a:srgbClr val="FFC000"/>
          </a:solidFill>
          <a:ln>
            <a:noFill/>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8616272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B9D450F-B491-4C46-B5F9-CBC891D328BD}"/>
              </a:ext>
            </a:extLst>
          </p:cNvPr>
          <p:cNvSpPr>
            <a:spLocks noGrp="1"/>
          </p:cNvSpPr>
          <p:nvPr>
            <p:ph type="title"/>
          </p:nvPr>
        </p:nvSpPr>
        <p:spPr>
          <a:xfrm>
            <a:off x="287118" y="351712"/>
            <a:ext cx="8229600" cy="838200"/>
          </a:xfrm>
        </p:spPr>
        <p:txBody>
          <a:bodyPr/>
          <a:lstStyle/>
          <a:p>
            <a:r>
              <a:rPr lang="en-US"/>
              <a:t>Mentoring Racially Minoritized Students Recommendation</a:t>
            </a:r>
          </a:p>
        </p:txBody>
      </p:sp>
      <p:sp>
        <p:nvSpPr>
          <p:cNvPr id="46" name="Rectangle 45">
            <a:extLst>
              <a:ext uri="{FF2B5EF4-FFF2-40B4-BE49-F238E27FC236}">
                <a16:creationId xmlns:a16="http://schemas.microsoft.com/office/drawing/2014/main" id="{D9C2E8DD-BB6C-4C88-9939-CE09E47DDBD7}"/>
              </a:ext>
            </a:extLst>
          </p:cNvPr>
          <p:cNvSpPr/>
          <p:nvPr/>
        </p:nvSpPr>
        <p:spPr>
          <a:xfrm rot="10800000">
            <a:off x="0" y="2551076"/>
            <a:ext cx="1613921" cy="903324"/>
          </a:xfrm>
          <a:prstGeom prst="rect">
            <a:avLst/>
          </a:prstGeom>
          <a:solidFill>
            <a:srgbClr val="DD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nvGrpSpPr>
          <p:cNvPr id="47" name="Group 46">
            <a:extLst>
              <a:ext uri="{FF2B5EF4-FFF2-40B4-BE49-F238E27FC236}">
                <a16:creationId xmlns:a16="http://schemas.microsoft.com/office/drawing/2014/main" id="{F4A3D90C-2A45-4EAB-B9A2-EB410D3C960E}"/>
              </a:ext>
            </a:extLst>
          </p:cNvPr>
          <p:cNvGrpSpPr/>
          <p:nvPr/>
        </p:nvGrpSpPr>
        <p:grpSpPr>
          <a:xfrm>
            <a:off x="1159387" y="2290588"/>
            <a:ext cx="6841613" cy="1163811"/>
            <a:chOff x="712330" y="1117960"/>
            <a:chExt cx="4240669" cy="872858"/>
          </a:xfrm>
          <a:solidFill>
            <a:srgbClr val="FFC627"/>
          </a:solidFill>
        </p:grpSpPr>
        <p:sp>
          <p:nvSpPr>
            <p:cNvPr id="48" name="Pentagon 6">
              <a:extLst>
                <a:ext uri="{FF2B5EF4-FFF2-40B4-BE49-F238E27FC236}">
                  <a16:creationId xmlns:a16="http://schemas.microsoft.com/office/drawing/2014/main" id="{5B434A48-6E54-4851-96BA-EF3EC2718AE7}"/>
                </a:ext>
              </a:extLst>
            </p:cNvPr>
            <p:cNvSpPr/>
            <p:nvPr/>
          </p:nvSpPr>
          <p:spPr>
            <a:xfrm rot="10800000" flipH="1">
              <a:off x="712330" y="1117960"/>
              <a:ext cx="4240669" cy="677493"/>
            </a:xfrm>
            <a:prstGeom prst="homePlat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49" name="Right Triangle 48">
              <a:extLst>
                <a:ext uri="{FF2B5EF4-FFF2-40B4-BE49-F238E27FC236}">
                  <a16:creationId xmlns:a16="http://schemas.microsoft.com/office/drawing/2014/main" id="{A2046B21-63E1-4066-8C2E-D63C7270E9BD}"/>
                </a:ext>
              </a:extLst>
            </p:cNvPr>
            <p:cNvSpPr/>
            <p:nvPr/>
          </p:nvSpPr>
          <p:spPr>
            <a:xfrm rot="10800000">
              <a:off x="712330" y="1788667"/>
              <a:ext cx="288033" cy="202151"/>
            </a:xfrm>
            <a:prstGeom prst="rtTriangle">
              <a:avLst/>
            </a:prstGeom>
            <a:solidFill>
              <a:srgbClr val="936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sp>
        <p:nvSpPr>
          <p:cNvPr id="61" name="TextBox 60">
            <a:extLst>
              <a:ext uri="{FF2B5EF4-FFF2-40B4-BE49-F238E27FC236}">
                <a16:creationId xmlns:a16="http://schemas.microsoft.com/office/drawing/2014/main" id="{874A8BAB-2085-4221-90B4-777808D0E708}"/>
              </a:ext>
            </a:extLst>
          </p:cNvPr>
          <p:cNvSpPr txBox="1"/>
          <p:nvPr/>
        </p:nvSpPr>
        <p:spPr>
          <a:xfrm>
            <a:off x="1375346" y="2378171"/>
            <a:ext cx="6282696" cy="692497"/>
          </a:xfrm>
          <a:prstGeom prst="rect">
            <a:avLst/>
          </a:prstGeom>
          <a:noFill/>
        </p:spPr>
        <p:txBody>
          <a:bodyPr wrap="square" lIns="0" tIns="0" rIns="0" bIns="0" rtlCol="0">
            <a:spAutoFit/>
          </a:bodyPr>
          <a:lstStyle/>
          <a:p>
            <a:r>
              <a:rPr lang="en-US" sz="1500" dirty="0">
                <a:latin typeface="+mn-lt"/>
              </a:rPr>
              <a:t>Create mentoring networks of racially minoritized faculty, staff, alumni, and employers who will support racially minoritized students throughout their time in the public higher education system.</a:t>
            </a:r>
            <a:endParaRPr lang="en-US" altLang="en-US" sz="1500" dirty="0">
              <a:latin typeface="+mn-lt"/>
            </a:endParaRPr>
          </a:p>
        </p:txBody>
      </p:sp>
      <p:sp>
        <p:nvSpPr>
          <p:cNvPr id="83" name="TextBox 82">
            <a:extLst>
              <a:ext uri="{FF2B5EF4-FFF2-40B4-BE49-F238E27FC236}">
                <a16:creationId xmlns:a16="http://schemas.microsoft.com/office/drawing/2014/main" id="{238CD40D-B19F-4A5A-844E-E5F0E6C6877D}"/>
              </a:ext>
            </a:extLst>
          </p:cNvPr>
          <p:cNvSpPr txBox="1"/>
          <p:nvPr/>
        </p:nvSpPr>
        <p:spPr>
          <a:xfrm>
            <a:off x="440571" y="2634268"/>
            <a:ext cx="464694" cy="646331"/>
          </a:xfrm>
          <a:prstGeom prst="rect">
            <a:avLst/>
          </a:prstGeom>
          <a:noFill/>
        </p:spPr>
        <p:txBody>
          <a:bodyPr wrap="square" rtlCol="0">
            <a:spAutoFit/>
          </a:bodyPr>
          <a:lstStyle/>
          <a:p>
            <a:r>
              <a:rPr lang="en-US" sz="3600">
                <a:latin typeface="+mj-lt"/>
              </a:rPr>
              <a:t>1</a:t>
            </a:r>
            <a:endParaRPr lang="en-US">
              <a:latin typeface="+mj-lt"/>
            </a:endParaRPr>
          </a:p>
        </p:txBody>
      </p:sp>
      <p:sp>
        <p:nvSpPr>
          <p:cNvPr id="87" name="Oval 86">
            <a:extLst>
              <a:ext uri="{FF2B5EF4-FFF2-40B4-BE49-F238E27FC236}">
                <a16:creationId xmlns:a16="http://schemas.microsoft.com/office/drawing/2014/main" id="{02D1528A-3F26-4E7D-A652-D3F73A32AA0F}"/>
              </a:ext>
            </a:extLst>
          </p:cNvPr>
          <p:cNvSpPr/>
          <p:nvPr/>
        </p:nvSpPr>
        <p:spPr>
          <a:xfrm>
            <a:off x="377191" y="2696946"/>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3CDDAD1-6248-4FF6-982C-FFDFD8FE0980}"/>
              </a:ext>
            </a:extLst>
          </p:cNvPr>
          <p:cNvSpPr/>
          <p:nvPr/>
        </p:nvSpPr>
        <p:spPr>
          <a:xfrm rot="10800000">
            <a:off x="0" y="3884575"/>
            <a:ext cx="1613921" cy="903324"/>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11" name="Pentagon 10">
            <a:extLst>
              <a:ext uri="{FF2B5EF4-FFF2-40B4-BE49-F238E27FC236}">
                <a16:creationId xmlns:a16="http://schemas.microsoft.com/office/drawing/2014/main" id="{03392FF8-DBC1-43EE-A14A-D2334E112D12}"/>
              </a:ext>
            </a:extLst>
          </p:cNvPr>
          <p:cNvSpPr/>
          <p:nvPr/>
        </p:nvSpPr>
        <p:spPr>
          <a:xfrm rot="10800000" flipH="1">
            <a:off x="1159389" y="3624089"/>
            <a:ext cx="6841611" cy="903324"/>
          </a:xfrm>
          <a:prstGeom prst="homePlat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12" name="Right Triangle 11">
            <a:extLst>
              <a:ext uri="{FF2B5EF4-FFF2-40B4-BE49-F238E27FC236}">
                <a16:creationId xmlns:a16="http://schemas.microsoft.com/office/drawing/2014/main" id="{41180008-2294-47A4-B991-4F5D0519E1A0}"/>
              </a:ext>
            </a:extLst>
          </p:cNvPr>
          <p:cNvSpPr/>
          <p:nvPr/>
        </p:nvSpPr>
        <p:spPr>
          <a:xfrm rot="10800000">
            <a:off x="1143000" y="4518365"/>
            <a:ext cx="464693" cy="269535"/>
          </a:xfrm>
          <a:prstGeom prst="r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13" name="TextBox 12">
            <a:extLst>
              <a:ext uri="{FF2B5EF4-FFF2-40B4-BE49-F238E27FC236}">
                <a16:creationId xmlns:a16="http://schemas.microsoft.com/office/drawing/2014/main" id="{BC34B2B9-B0AD-4726-ADF9-9CB1F28E433B}"/>
              </a:ext>
            </a:extLst>
          </p:cNvPr>
          <p:cNvSpPr txBox="1"/>
          <p:nvPr/>
        </p:nvSpPr>
        <p:spPr>
          <a:xfrm>
            <a:off x="1402619" y="3721100"/>
            <a:ext cx="6172201" cy="692497"/>
          </a:xfrm>
          <a:prstGeom prst="rect">
            <a:avLst/>
          </a:prstGeom>
          <a:noFill/>
        </p:spPr>
        <p:txBody>
          <a:bodyPr wrap="square" lIns="0" tIns="0" rIns="0" bIns="0" rtlCol="0">
            <a:spAutoFit/>
          </a:bodyPr>
          <a:lstStyle/>
          <a:p>
            <a:pPr lvl="0" eaLnBrk="0" hangingPunct="0"/>
            <a:r>
              <a:rPr lang="en-US" altLang="en-US" sz="1500" dirty="0">
                <a:latin typeface="+mn-lt"/>
              </a:rPr>
              <a:t>Support faculty who choose to mentor by providing the appropriate training, course release or stipends, and having this work explicitly counted in consideration for promotion, tenure, and merit pay. </a:t>
            </a:r>
          </a:p>
        </p:txBody>
      </p:sp>
      <p:sp>
        <p:nvSpPr>
          <p:cNvPr id="14" name="TextBox 13">
            <a:extLst>
              <a:ext uri="{FF2B5EF4-FFF2-40B4-BE49-F238E27FC236}">
                <a16:creationId xmlns:a16="http://schemas.microsoft.com/office/drawing/2014/main" id="{B0CBC6A1-16FE-433D-A9BE-B817ECD3B29F}"/>
              </a:ext>
            </a:extLst>
          </p:cNvPr>
          <p:cNvSpPr txBox="1"/>
          <p:nvPr/>
        </p:nvSpPr>
        <p:spPr>
          <a:xfrm>
            <a:off x="432736" y="4006801"/>
            <a:ext cx="464694" cy="646331"/>
          </a:xfrm>
          <a:prstGeom prst="rect">
            <a:avLst/>
          </a:prstGeom>
          <a:noFill/>
        </p:spPr>
        <p:txBody>
          <a:bodyPr wrap="square" rtlCol="0">
            <a:spAutoFit/>
          </a:bodyPr>
          <a:lstStyle/>
          <a:p>
            <a:r>
              <a:rPr lang="en-US" sz="3600">
                <a:latin typeface="+mj-lt"/>
              </a:rPr>
              <a:t>2</a:t>
            </a:r>
            <a:endParaRPr lang="en-US">
              <a:latin typeface="+mj-lt"/>
            </a:endParaRPr>
          </a:p>
        </p:txBody>
      </p:sp>
      <p:sp>
        <p:nvSpPr>
          <p:cNvPr id="15" name="Oval 14">
            <a:extLst>
              <a:ext uri="{FF2B5EF4-FFF2-40B4-BE49-F238E27FC236}">
                <a16:creationId xmlns:a16="http://schemas.microsoft.com/office/drawing/2014/main" id="{42148DA4-8BF9-42E2-BF79-4BC84210DE42}"/>
              </a:ext>
            </a:extLst>
          </p:cNvPr>
          <p:cNvSpPr/>
          <p:nvPr/>
        </p:nvSpPr>
        <p:spPr>
          <a:xfrm>
            <a:off x="367679" y="4046451"/>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Isosceles Triangle 26">
            <a:extLst>
              <a:ext uri="{FF2B5EF4-FFF2-40B4-BE49-F238E27FC236}">
                <a16:creationId xmlns:a16="http://schemas.microsoft.com/office/drawing/2014/main" id="{254AE15E-40AD-4D2F-870B-6B681E3D9EAC}"/>
              </a:ext>
            </a:extLst>
          </p:cNvPr>
          <p:cNvSpPr/>
          <p:nvPr/>
        </p:nvSpPr>
        <p:spPr>
          <a:xfrm>
            <a:off x="28193" y="2600236"/>
            <a:ext cx="316512" cy="24836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Isosceles Triangle 27">
            <a:extLst>
              <a:ext uri="{FF2B5EF4-FFF2-40B4-BE49-F238E27FC236}">
                <a16:creationId xmlns:a16="http://schemas.microsoft.com/office/drawing/2014/main" id="{454FB01A-4909-4177-A374-B2FBCE9D5FD5}"/>
              </a:ext>
            </a:extLst>
          </p:cNvPr>
          <p:cNvSpPr/>
          <p:nvPr/>
        </p:nvSpPr>
        <p:spPr>
          <a:xfrm>
            <a:off x="25583" y="3922268"/>
            <a:ext cx="316512" cy="24836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84D25646-A16E-46DA-9AA1-E762F48BC4A5}"/>
              </a:ext>
            </a:extLst>
          </p:cNvPr>
          <p:cNvGrpSpPr/>
          <p:nvPr/>
        </p:nvGrpSpPr>
        <p:grpSpPr>
          <a:xfrm>
            <a:off x="1795514" y="6297806"/>
            <a:ext cx="5552972" cy="513808"/>
            <a:chOff x="1765206" y="6297806"/>
            <a:chExt cx="5552972" cy="513808"/>
          </a:xfrm>
        </p:grpSpPr>
        <p:sp>
          <p:nvSpPr>
            <p:cNvPr id="30" name="Star: 5 Points 29">
              <a:extLst>
                <a:ext uri="{FF2B5EF4-FFF2-40B4-BE49-F238E27FC236}">
                  <a16:creationId xmlns:a16="http://schemas.microsoft.com/office/drawing/2014/main" id="{B5634CC9-1741-448D-A548-1B3214CDD83C}"/>
                </a:ext>
              </a:extLst>
            </p:cNvPr>
            <p:cNvSpPr/>
            <p:nvPr/>
          </p:nvSpPr>
          <p:spPr>
            <a:xfrm>
              <a:off x="4216672" y="6601667"/>
              <a:ext cx="130550" cy="126823"/>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9B538663-F19E-41AB-917B-30AE6014A508}"/>
                </a:ext>
              </a:extLst>
            </p:cNvPr>
            <p:cNvSpPr txBox="1"/>
            <p:nvPr/>
          </p:nvSpPr>
          <p:spPr>
            <a:xfrm>
              <a:off x="2010071" y="6546709"/>
              <a:ext cx="2168320" cy="261610"/>
            </a:xfrm>
            <a:prstGeom prst="rect">
              <a:avLst/>
            </a:prstGeom>
            <a:noFill/>
          </p:spPr>
          <p:txBody>
            <a:bodyPr wrap="square" rtlCol="0">
              <a:spAutoFit/>
            </a:bodyPr>
            <a:lstStyle/>
            <a:p>
              <a:r>
                <a:rPr lang="en-US" sz="1100">
                  <a:latin typeface="+mn-lt"/>
                </a:rPr>
                <a:t>= DHE/Institution Collaboration</a:t>
              </a:r>
            </a:p>
          </p:txBody>
        </p:sp>
        <p:sp>
          <p:nvSpPr>
            <p:cNvPr id="32" name="TextBox 31">
              <a:extLst>
                <a:ext uri="{FF2B5EF4-FFF2-40B4-BE49-F238E27FC236}">
                  <a16:creationId xmlns:a16="http://schemas.microsoft.com/office/drawing/2014/main" id="{139BEADF-BA59-4553-AA9E-D2EB9C7B49F2}"/>
                </a:ext>
              </a:extLst>
            </p:cNvPr>
            <p:cNvSpPr txBox="1"/>
            <p:nvPr/>
          </p:nvSpPr>
          <p:spPr>
            <a:xfrm>
              <a:off x="4289775" y="6546709"/>
              <a:ext cx="1213377" cy="261610"/>
            </a:xfrm>
            <a:prstGeom prst="rect">
              <a:avLst/>
            </a:prstGeom>
            <a:noFill/>
          </p:spPr>
          <p:txBody>
            <a:bodyPr wrap="square" rtlCol="0">
              <a:spAutoFit/>
            </a:bodyPr>
            <a:lstStyle/>
            <a:p>
              <a:r>
                <a:rPr lang="en-US" sz="1100">
                  <a:latin typeface="+mn-lt"/>
                </a:rPr>
                <a:t>= DHE/BHE Led</a:t>
              </a:r>
            </a:p>
          </p:txBody>
        </p:sp>
        <p:sp>
          <p:nvSpPr>
            <p:cNvPr id="33" name="TextBox 32">
              <a:extLst>
                <a:ext uri="{FF2B5EF4-FFF2-40B4-BE49-F238E27FC236}">
                  <a16:creationId xmlns:a16="http://schemas.microsoft.com/office/drawing/2014/main" id="{90186624-D78A-44A2-B37B-A95F4E507501}"/>
                </a:ext>
              </a:extLst>
            </p:cNvPr>
            <p:cNvSpPr txBox="1"/>
            <p:nvPr/>
          </p:nvSpPr>
          <p:spPr>
            <a:xfrm>
              <a:off x="5623381" y="6525308"/>
              <a:ext cx="1694797" cy="261610"/>
            </a:xfrm>
            <a:prstGeom prst="rect">
              <a:avLst/>
            </a:prstGeom>
            <a:noFill/>
          </p:spPr>
          <p:txBody>
            <a:bodyPr wrap="square" rtlCol="0">
              <a:spAutoFit/>
            </a:bodyPr>
            <a:lstStyle/>
            <a:p>
              <a:r>
                <a:rPr lang="en-US" sz="1100">
                  <a:latin typeface="+mn-lt"/>
                </a:rPr>
                <a:t>= Individual Institutions</a:t>
              </a:r>
            </a:p>
          </p:txBody>
        </p:sp>
        <p:sp>
          <p:nvSpPr>
            <p:cNvPr id="34" name="Rectangle 33">
              <a:extLst>
                <a:ext uri="{FF2B5EF4-FFF2-40B4-BE49-F238E27FC236}">
                  <a16:creationId xmlns:a16="http://schemas.microsoft.com/office/drawing/2014/main" id="{E665FF56-4344-410A-835C-BA0609917803}"/>
                </a:ext>
              </a:extLst>
            </p:cNvPr>
            <p:cNvSpPr/>
            <p:nvPr/>
          </p:nvSpPr>
          <p:spPr>
            <a:xfrm>
              <a:off x="1900978" y="6605069"/>
              <a:ext cx="154014" cy="1419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Isosceles Triangle 34">
              <a:extLst>
                <a:ext uri="{FF2B5EF4-FFF2-40B4-BE49-F238E27FC236}">
                  <a16:creationId xmlns:a16="http://schemas.microsoft.com/office/drawing/2014/main" id="{74AC2C25-FA14-42F3-86BD-451124E79DB0}"/>
                </a:ext>
              </a:extLst>
            </p:cNvPr>
            <p:cNvSpPr/>
            <p:nvPr/>
          </p:nvSpPr>
          <p:spPr>
            <a:xfrm>
              <a:off x="5514289" y="6565187"/>
              <a:ext cx="184248" cy="18185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B7B306E2-8F44-4F99-9F54-EF3556E81CC1}"/>
                </a:ext>
              </a:extLst>
            </p:cNvPr>
            <p:cNvSpPr/>
            <p:nvPr/>
          </p:nvSpPr>
          <p:spPr>
            <a:xfrm>
              <a:off x="1765206" y="6408438"/>
              <a:ext cx="5552972" cy="403176"/>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F2EF33E2-0850-4D0F-BAF1-304374CD672F}"/>
                </a:ext>
              </a:extLst>
            </p:cNvPr>
            <p:cNvSpPr txBox="1"/>
            <p:nvPr/>
          </p:nvSpPr>
          <p:spPr>
            <a:xfrm>
              <a:off x="3701873" y="6297806"/>
              <a:ext cx="1737260" cy="261610"/>
            </a:xfrm>
            <a:prstGeom prst="rect">
              <a:avLst/>
            </a:prstGeom>
            <a:solidFill>
              <a:schemeClr val="bg1"/>
            </a:solidFill>
          </p:spPr>
          <p:txBody>
            <a:bodyPr wrap="square" rtlCol="0">
              <a:spAutoFit/>
            </a:bodyPr>
            <a:lstStyle/>
            <a:p>
              <a:r>
                <a:rPr lang="en-US" sz="1100" b="1">
                  <a:latin typeface="+mn-lt"/>
                </a:rPr>
                <a:t>Recommended Owners</a:t>
              </a:r>
            </a:p>
          </p:txBody>
        </p:sp>
      </p:grpSp>
    </p:spTree>
    <p:extLst>
      <p:ext uri="{BB962C8B-B14F-4D97-AF65-F5344CB8AC3E}">
        <p14:creationId xmlns:p14="http://schemas.microsoft.com/office/powerpoint/2010/main" val="18378154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B9D450F-B491-4C46-B5F9-CBC891D328BD}"/>
              </a:ext>
            </a:extLst>
          </p:cNvPr>
          <p:cNvSpPr>
            <a:spLocks noGrp="1"/>
          </p:cNvSpPr>
          <p:nvPr>
            <p:ph type="title"/>
          </p:nvPr>
        </p:nvSpPr>
        <p:spPr>
          <a:xfrm>
            <a:off x="287118" y="351712"/>
            <a:ext cx="8740038" cy="838200"/>
          </a:xfrm>
        </p:spPr>
        <p:txBody>
          <a:bodyPr/>
          <a:lstStyle/>
          <a:p>
            <a:r>
              <a:rPr lang="en-US" sz="3200" b="1" dirty="0"/>
              <a:t>Equitable Access to Co-curricular and High-Impact Experiences </a:t>
            </a:r>
            <a:r>
              <a:rPr lang="en-US" sz="3200" dirty="0"/>
              <a:t>Recommendations (1 of 2)</a:t>
            </a:r>
          </a:p>
        </p:txBody>
      </p:sp>
      <p:sp>
        <p:nvSpPr>
          <p:cNvPr id="25" name="Rectangle 24">
            <a:extLst>
              <a:ext uri="{FF2B5EF4-FFF2-40B4-BE49-F238E27FC236}">
                <a16:creationId xmlns:a16="http://schemas.microsoft.com/office/drawing/2014/main" id="{64C7B811-2047-4DCE-8670-18B3D484C687}"/>
              </a:ext>
            </a:extLst>
          </p:cNvPr>
          <p:cNvSpPr/>
          <p:nvPr/>
        </p:nvSpPr>
        <p:spPr>
          <a:xfrm rot="10800000">
            <a:off x="0" y="1860688"/>
            <a:ext cx="1613921" cy="903324"/>
          </a:xfrm>
          <a:prstGeom prst="rect">
            <a:avLst/>
          </a:prstGeom>
          <a:solidFill>
            <a:srgbClr val="DD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nvGrpSpPr>
          <p:cNvPr id="26" name="Group 25">
            <a:extLst>
              <a:ext uri="{FF2B5EF4-FFF2-40B4-BE49-F238E27FC236}">
                <a16:creationId xmlns:a16="http://schemas.microsoft.com/office/drawing/2014/main" id="{22416E45-583A-4752-8884-6297BD8E4925}"/>
              </a:ext>
            </a:extLst>
          </p:cNvPr>
          <p:cNvGrpSpPr/>
          <p:nvPr/>
        </p:nvGrpSpPr>
        <p:grpSpPr>
          <a:xfrm>
            <a:off x="1159387" y="1600200"/>
            <a:ext cx="6841613" cy="1163811"/>
            <a:chOff x="712330" y="1117960"/>
            <a:chExt cx="4240669" cy="872858"/>
          </a:xfrm>
          <a:solidFill>
            <a:srgbClr val="FFC627"/>
          </a:solidFill>
        </p:grpSpPr>
        <p:sp>
          <p:nvSpPr>
            <p:cNvPr id="27" name="Pentagon 6">
              <a:extLst>
                <a:ext uri="{FF2B5EF4-FFF2-40B4-BE49-F238E27FC236}">
                  <a16:creationId xmlns:a16="http://schemas.microsoft.com/office/drawing/2014/main" id="{A8E000F8-64B5-4684-AD6D-C200CA4ABFF2}"/>
                </a:ext>
              </a:extLst>
            </p:cNvPr>
            <p:cNvSpPr/>
            <p:nvPr/>
          </p:nvSpPr>
          <p:spPr>
            <a:xfrm rot="10800000" flipH="1">
              <a:off x="712330" y="1117960"/>
              <a:ext cx="4240669" cy="677493"/>
            </a:xfrm>
            <a:prstGeom prst="homePlat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28" name="Right Triangle 27">
              <a:extLst>
                <a:ext uri="{FF2B5EF4-FFF2-40B4-BE49-F238E27FC236}">
                  <a16:creationId xmlns:a16="http://schemas.microsoft.com/office/drawing/2014/main" id="{C370F90C-5C92-4ADA-B96F-66FA207174FF}"/>
                </a:ext>
              </a:extLst>
            </p:cNvPr>
            <p:cNvSpPr/>
            <p:nvPr/>
          </p:nvSpPr>
          <p:spPr>
            <a:xfrm rot="10800000">
              <a:off x="712330" y="1788667"/>
              <a:ext cx="288033" cy="202151"/>
            </a:xfrm>
            <a:prstGeom prst="rtTriangle">
              <a:avLst/>
            </a:prstGeom>
            <a:solidFill>
              <a:srgbClr val="936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sp>
        <p:nvSpPr>
          <p:cNvPr id="29" name="Rectangle 28">
            <a:extLst>
              <a:ext uri="{FF2B5EF4-FFF2-40B4-BE49-F238E27FC236}">
                <a16:creationId xmlns:a16="http://schemas.microsoft.com/office/drawing/2014/main" id="{13093849-4C64-4876-BCBC-A7B90AD6E9C8}"/>
              </a:ext>
            </a:extLst>
          </p:cNvPr>
          <p:cNvSpPr/>
          <p:nvPr/>
        </p:nvSpPr>
        <p:spPr>
          <a:xfrm rot="10800000">
            <a:off x="0" y="3083302"/>
            <a:ext cx="1613921" cy="903324"/>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30" name="Pentagon 10">
            <a:extLst>
              <a:ext uri="{FF2B5EF4-FFF2-40B4-BE49-F238E27FC236}">
                <a16:creationId xmlns:a16="http://schemas.microsoft.com/office/drawing/2014/main" id="{CE1B3CFA-F470-4290-AB6D-D186417E5672}"/>
              </a:ext>
            </a:extLst>
          </p:cNvPr>
          <p:cNvSpPr/>
          <p:nvPr/>
        </p:nvSpPr>
        <p:spPr>
          <a:xfrm rot="10800000" flipH="1">
            <a:off x="1159389" y="2822816"/>
            <a:ext cx="6841611" cy="903324"/>
          </a:xfrm>
          <a:prstGeom prst="homePlat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31" name="Right Triangle 30">
            <a:extLst>
              <a:ext uri="{FF2B5EF4-FFF2-40B4-BE49-F238E27FC236}">
                <a16:creationId xmlns:a16="http://schemas.microsoft.com/office/drawing/2014/main" id="{ECBEBA1B-BB90-4578-B0EA-121C25EF920B}"/>
              </a:ext>
            </a:extLst>
          </p:cNvPr>
          <p:cNvSpPr/>
          <p:nvPr/>
        </p:nvSpPr>
        <p:spPr>
          <a:xfrm rot="10800000">
            <a:off x="1143000" y="3717092"/>
            <a:ext cx="464693" cy="269535"/>
          </a:xfrm>
          <a:prstGeom prst="r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32" name="Rectangle 31">
            <a:extLst>
              <a:ext uri="{FF2B5EF4-FFF2-40B4-BE49-F238E27FC236}">
                <a16:creationId xmlns:a16="http://schemas.microsoft.com/office/drawing/2014/main" id="{E86A225E-5185-42D6-982C-A1DC2C584884}"/>
              </a:ext>
            </a:extLst>
          </p:cNvPr>
          <p:cNvSpPr/>
          <p:nvPr/>
        </p:nvSpPr>
        <p:spPr>
          <a:xfrm rot="10800000">
            <a:off x="0" y="4305917"/>
            <a:ext cx="1613921" cy="903324"/>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nvGrpSpPr>
          <p:cNvPr id="33" name="Group 32">
            <a:extLst>
              <a:ext uri="{FF2B5EF4-FFF2-40B4-BE49-F238E27FC236}">
                <a16:creationId xmlns:a16="http://schemas.microsoft.com/office/drawing/2014/main" id="{36EFDB81-9B55-47FA-BD90-7F6817427348}"/>
              </a:ext>
            </a:extLst>
          </p:cNvPr>
          <p:cNvGrpSpPr/>
          <p:nvPr/>
        </p:nvGrpSpPr>
        <p:grpSpPr>
          <a:xfrm>
            <a:off x="1159387" y="4045430"/>
            <a:ext cx="6841613" cy="1163811"/>
            <a:chOff x="712330" y="2951882"/>
            <a:chExt cx="4240669" cy="872858"/>
          </a:xfrm>
        </p:grpSpPr>
        <p:sp>
          <p:nvSpPr>
            <p:cNvPr id="34" name="Pentagon 14">
              <a:extLst>
                <a:ext uri="{FF2B5EF4-FFF2-40B4-BE49-F238E27FC236}">
                  <a16:creationId xmlns:a16="http://schemas.microsoft.com/office/drawing/2014/main" id="{3D616872-D911-4610-A01C-D4E60F2C7255}"/>
                </a:ext>
              </a:extLst>
            </p:cNvPr>
            <p:cNvSpPr/>
            <p:nvPr/>
          </p:nvSpPr>
          <p:spPr>
            <a:xfrm rot="10800000" flipH="1">
              <a:off x="712331" y="2951882"/>
              <a:ext cx="4240668" cy="677493"/>
            </a:xfrm>
            <a:prstGeom prst="homePlat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35" name="Right Triangle 34">
              <a:extLst>
                <a:ext uri="{FF2B5EF4-FFF2-40B4-BE49-F238E27FC236}">
                  <a16:creationId xmlns:a16="http://schemas.microsoft.com/office/drawing/2014/main" id="{B9A9595D-3793-4452-92A4-D2C87AE3E026}"/>
                </a:ext>
              </a:extLst>
            </p:cNvPr>
            <p:cNvSpPr/>
            <p:nvPr/>
          </p:nvSpPr>
          <p:spPr>
            <a:xfrm rot="10800000">
              <a:off x="712330" y="3622589"/>
              <a:ext cx="288033" cy="202151"/>
            </a:xfrm>
            <a:prstGeom prst="r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sp>
        <p:nvSpPr>
          <p:cNvPr id="36" name="TextBox 35">
            <a:extLst>
              <a:ext uri="{FF2B5EF4-FFF2-40B4-BE49-F238E27FC236}">
                <a16:creationId xmlns:a16="http://schemas.microsoft.com/office/drawing/2014/main" id="{73AB8A7E-862B-4F80-A3E6-9B8305613892}"/>
              </a:ext>
            </a:extLst>
          </p:cNvPr>
          <p:cNvSpPr txBox="1"/>
          <p:nvPr/>
        </p:nvSpPr>
        <p:spPr>
          <a:xfrm>
            <a:off x="1375346" y="1594809"/>
            <a:ext cx="6282696" cy="923330"/>
          </a:xfrm>
          <a:prstGeom prst="rect">
            <a:avLst/>
          </a:prstGeom>
          <a:noFill/>
        </p:spPr>
        <p:txBody>
          <a:bodyPr wrap="square" lIns="0" tIns="0" rIns="0" bIns="0" rtlCol="0">
            <a:spAutoFit/>
          </a:bodyPr>
          <a:lstStyle/>
          <a:p>
            <a:pPr lvl="0" eaLnBrk="0" hangingPunct="0"/>
            <a:r>
              <a:rPr lang="en-US" altLang="en-US" sz="1500" dirty="0">
                <a:latin typeface="+mn-lt"/>
                <a:ea typeface="Calibri" panose="020F0502020204030204" pitchFamily="34" charset="0"/>
              </a:rPr>
              <a:t>Create a system-wide community of practice in which campuses, employers, and community leaders are engaged in developing shared language, definitions, essential elements, and learning objectives for HIPs and the co-curriculum. </a:t>
            </a:r>
          </a:p>
        </p:txBody>
      </p:sp>
      <p:sp>
        <p:nvSpPr>
          <p:cNvPr id="37" name="TextBox 36">
            <a:extLst>
              <a:ext uri="{FF2B5EF4-FFF2-40B4-BE49-F238E27FC236}">
                <a16:creationId xmlns:a16="http://schemas.microsoft.com/office/drawing/2014/main" id="{B562090F-04D6-4C0C-996E-6519833AD869}"/>
              </a:ext>
            </a:extLst>
          </p:cNvPr>
          <p:cNvSpPr txBox="1"/>
          <p:nvPr/>
        </p:nvSpPr>
        <p:spPr>
          <a:xfrm>
            <a:off x="1375346" y="3043535"/>
            <a:ext cx="6172201" cy="461665"/>
          </a:xfrm>
          <a:prstGeom prst="rect">
            <a:avLst/>
          </a:prstGeom>
          <a:noFill/>
        </p:spPr>
        <p:txBody>
          <a:bodyPr wrap="square" lIns="0" tIns="0" rIns="0" bIns="0" rtlCol="0">
            <a:spAutoFit/>
          </a:bodyPr>
          <a:lstStyle/>
          <a:p>
            <a:pPr>
              <a:spcBef>
                <a:spcPct val="20000"/>
              </a:spcBef>
              <a:defRPr/>
            </a:pPr>
            <a:r>
              <a:rPr lang="en-US" altLang="en-US" sz="1500">
                <a:latin typeface="+mn-lt"/>
                <a:ea typeface="Calibri" panose="020F0502020204030204" pitchFamily="34" charset="0"/>
              </a:rPr>
              <a:t>Re-envision faculty and staff workloads to allow for effective implementation of HIPs.</a:t>
            </a:r>
            <a:endParaRPr lang="en-US" sz="1500">
              <a:latin typeface="+mn-lt"/>
            </a:endParaRPr>
          </a:p>
        </p:txBody>
      </p:sp>
      <p:sp>
        <p:nvSpPr>
          <p:cNvPr id="38" name="TextBox 37">
            <a:extLst>
              <a:ext uri="{FF2B5EF4-FFF2-40B4-BE49-F238E27FC236}">
                <a16:creationId xmlns:a16="http://schemas.microsoft.com/office/drawing/2014/main" id="{D4E5A11E-4982-4239-9CF6-2F3794AAD020}"/>
              </a:ext>
            </a:extLst>
          </p:cNvPr>
          <p:cNvSpPr txBox="1"/>
          <p:nvPr/>
        </p:nvSpPr>
        <p:spPr>
          <a:xfrm>
            <a:off x="1404779" y="4178455"/>
            <a:ext cx="6126379" cy="692497"/>
          </a:xfrm>
          <a:prstGeom prst="rect">
            <a:avLst/>
          </a:prstGeom>
          <a:noFill/>
        </p:spPr>
        <p:txBody>
          <a:bodyPr wrap="square" lIns="0" tIns="0" rIns="0" bIns="0" rtlCol="0">
            <a:spAutoFit/>
          </a:bodyPr>
          <a:lstStyle/>
          <a:p>
            <a:r>
              <a:rPr lang="en-US" sz="1500">
                <a:latin typeface="+mn-lt"/>
              </a:rPr>
              <a:t>Establish innovative experiential learning opportunities that count toward degree completion, including rethinking the separation between “internship” and “work”. </a:t>
            </a:r>
            <a:endParaRPr lang="en-US" sz="1600"/>
          </a:p>
        </p:txBody>
      </p:sp>
      <p:sp>
        <p:nvSpPr>
          <p:cNvPr id="39" name="TextBox 38">
            <a:extLst>
              <a:ext uri="{FF2B5EF4-FFF2-40B4-BE49-F238E27FC236}">
                <a16:creationId xmlns:a16="http://schemas.microsoft.com/office/drawing/2014/main" id="{8CDE8E61-490A-4B42-BE8E-28B3031331F0}"/>
              </a:ext>
            </a:extLst>
          </p:cNvPr>
          <p:cNvSpPr txBox="1"/>
          <p:nvPr/>
        </p:nvSpPr>
        <p:spPr>
          <a:xfrm>
            <a:off x="462346" y="4403635"/>
            <a:ext cx="464694" cy="646331"/>
          </a:xfrm>
          <a:prstGeom prst="rect">
            <a:avLst/>
          </a:prstGeom>
          <a:noFill/>
        </p:spPr>
        <p:txBody>
          <a:bodyPr wrap="square" rtlCol="0">
            <a:spAutoFit/>
          </a:bodyPr>
          <a:lstStyle/>
          <a:p>
            <a:r>
              <a:rPr lang="en-US" sz="3600">
                <a:latin typeface="+mj-lt"/>
              </a:rPr>
              <a:t>3</a:t>
            </a:r>
            <a:endParaRPr lang="en-US">
              <a:latin typeface="+mj-lt"/>
            </a:endParaRPr>
          </a:p>
        </p:txBody>
      </p:sp>
      <p:sp>
        <p:nvSpPr>
          <p:cNvPr id="40" name="TextBox 39">
            <a:extLst>
              <a:ext uri="{FF2B5EF4-FFF2-40B4-BE49-F238E27FC236}">
                <a16:creationId xmlns:a16="http://schemas.microsoft.com/office/drawing/2014/main" id="{F0CF86E6-8DF2-444F-AEF3-FF40D8B1A47E}"/>
              </a:ext>
            </a:extLst>
          </p:cNvPr>
          <p:cNvSpPr txBox="1"/>
          <p:nvPr/>
        </p:nvSpPr>
        <p:spPr>
          <a:xfrm>
            <a:off x="440571" y="1943880"/>
            <a:ext cx="464694" cy="646331"/>
          </a:xfrm>
          <a:prstGeom prst="rect">
            <a:avLst/>
          </a:prstGeom>
          <a:noFill/>
        </p:spPr>
        <p:txBody>
          <a:bodyPr wrap="square" rtlCol="0">
            <a:spAutoFit/>
          </a:bodyPr>
          <a:lstStyle/>
          <a:p>
            <a:r>
              <a:rPr lang="en-US" sz="3600">
                <a:latin typeface="+mj-lt"/>
              </a:rPr>
              <a:t>1</a:t>
            </a:r>
            <a:endParaRPr lang="en-US">
              <a:latin typeface="+mj-lt"/>
            </a:endParaRPr>
          </a:p>
        </p:txBody>
      </p:sp>
      <p:sp>
        <p:nvSpPr>
          <p:cNvPr id="41" name="TextBox 40">
            <a:extLst>
              <a:ext uri="{FF2B5EF4-FFF2-40B4-BE49-F238E27FC236}">
                <a16:creationId xmlns:a16="http://schemas.microsoft.com/office/drawing/2014/main" id="{E98C8031-4844-4B11-ACD6-C9CF1C16CD59}"/>
              </a:ext>
            </a:extLst>
          </p:cNvPr>
          <p:cNvSpPr txBox="1"/>
          <p:nvPr/>
        </p:nvSpPr>
        <p:spPr>
          <a:xfrm>
            <a:off x="432736" y="3205528"/>
            <a:ext cx="464694" cy="646331"/>
          </a:xfrm>
          <a:prstGeom prst="rect">
            <a:avLst/>
          </a:prstGeom>
          <a:noFill/>
        </p:spPr>
        <p:txBody>
          <a:bodyPr wrap="square" rtlCol="0">
            <a:spAutoFit/>
          </a:bodyPr>
          <a:lstStyle/>
          <a:p>
            <a:r>
              <a:rPr lang="en-US" sz="3600">
                <a:latin typeface="+mj-lt"/>
              </a:rPr>
              <a:t>2</a:t>
            </a:r>
            <a:endParaRPr lang="en-US">
              <a:latin typeface="+mj-lt"/>
            </a:endParaRPr>
          </a:p>
        </p:txBody>
      </p:sp>
      <p:sp>
        <p:nvSpPr>
          <p:cNvPr id="42" name="Oval 41">
            <a:extLst>
              <a:ext uri="{FF2B5EF4-FFF2-40B4-BE49-F238E27FC236}">
                <a16:creationId xmlns:a16="http://schemas.microsoft.com/office/drawing/2014/main" id="{D767FDE6-9DD0-4E16-8ACF-0A1BA78AC8A7}"/>
              </a:ext>
            </a:extLst>
          </p:cNvPr>
          <p:cNvSpPr/>
          <p:nvPr/>
        </p:nvSpPr>
        <p:spPr>
          <a:xfrm>
            <a:off x="377191" y="2006558"/>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a:extLst>
              <a:ext uri="{FF2B5EF4-FFF2-40B4-BE49-F238E27FC236}">
                <a16:creationId xmlns:a16="http://schemas.microsoft.com/office/drawing/2014/main" id="{0846D5D2-C848-408A-B1CF-3D677FBC55C2}"/>
              </a:ext>
            </a:extLst>
          </p:cNvPr>
          <p:cNvSpPr/>
          <p:nvPr/>
        </p:nvSpPr>
        <p:spPr>
          <a:xfrm>
            <a:off x="367679" y="3245178"/>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id="{563DD2B7-6ABC-419E-B779-43B2512C1F47}"/>
              </a:ext>
            </a:extLst>
          </p:cNvPr>
          <p:cNvSpPr/>
          <p:nvPr/>
        </p:nvSpPr>
        <p:spPr>
          <a:xfrm>
            <a:off x="414178" y="4447241"/>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AAFC25AC-1F70-4B44-A7F6-1ED7DB973993}"/>
              </a:ext>
            </a:extLst>
          </p:cNvPr>
          <p:cNvSpPr/>
          <p:nvPr/>
        </p:nvSpPr>
        <p:spPr>
          <a:xfrm rot="10800000">
            <a:off x="-16389" y="5567445"/>
            <a:ext cx="1613921" cy="903324"/>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53" name="Pentagon 10">
            <a:extLst>
              <a:ext uri="{FF2B5EF4-FFF2-40B4-BE49-F238E27FC236}">
                <a16:creationId xmlns:a16="http://schemas.microsoft.com/office/drawing/2014/main" id="{A2003789-92D9-4C32-BB56-DF94F512DCAE}"/>
              </a:ext>
            </a:extLst>
          </p:cNvPr>
          <p:cNvSpPr/>
          <p:nvPr/>
        </p:nvSpPr>
        <p:spPr>
          <a:xfrm rot="10800000" flipH="1">
            <a:off x="1143000" y="5306959"/>
            <a:ext cx="6841611" cy="903324"/>
          </a:xfrm>
          <a:prstGeom prst="homePlat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54" name="Right Triangle 53">
            <a:extLst>
              <a:ext uri="{FF2B5EF4-FFF2-40B4-BE49-F238E27FC236}">
                <a16:creationId xmlns:a16="http://schemas.microsoft.com/office/drawing/2014/main" id="{88CE0DE4-6F6C-4E75-A24E-464C7C980741}"/>
              </a:ext>
            </a:extLst>
          </p:cNvPr>
          <p:cNvSpPr/>
          <p:nvPr/>
        </p:nvSpPr>
        <p:spPr>
          <a:xfrm rot="10800000">
            <a:off x="1126611" y="6201235"/>
            <a:ext cx="464693" cy="269535"/>
          </a:xfrm>
          <a:prstGeom prst="r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55" name="TextBox 54">
            <a:extLst>
              <a:ext uri="{FF2B5EF4-FFF2-40B4-BE49-F238E27FC236}">
                <a16:creationId xmlns:a16="http://schemas.microsoft.com/office/drawing/2014/main" id="{323A59B4-37BC-4C26-8332-D3C0293B4A80}"/>
              </a:ext>
            </a:extLst>
          </p:cNvPr>
          <p:cNvSpPr txBox="1"/>
          <p:nvPr/>
        </p:nvSpPr>
        <p:spPr>
          <a:xfrm>
            <a:off x="1358957" y="5527678"/>
            <a:ext cx="6172201" cy="461665"/>
          </a:xfrm>
          <a:prstGeom prst="rect">
            <a:avLst/>
          </a:prstGeom>
          <a:noFill/>
        </p:spPr>
        <p:txBody>
          <a:bodyPr wrap="square" lIns="0" tIns="0" rIns="0" bIns="0" rtlCol="0">
            <a:spAutoFit/>
          </a:bodyPr>
          <a:lstStyle/>
          <a:p>
            <a:pPr>
              <a:spcBef>
                <a:spcPct val="20000"/>
              </a:spcBef>
              <a:defRPr/>
            </a:pPr>
            <a:r>
              <a:rPr lang="en-US" altLang="en-US" sz="1500" dirty="0">
                <a:latin typeface="+mn-lt"/>
                <a:ea typeface="Calibri" panose="020F0502020204030204" pitchFamily="34" charset="0"/>
              </a:rPr>
              <a:t>Create anti-racist civic engagement opportunities for students across both the core curriculum and degree programs.</a:t>
            </a:r>
            <a:endParaRPr lang="en-US" sz="1500" dirty="0">
              <a:latin typeface="+mn-lt"/>
            </a:endParaRPr>
          </a:p>
        </p:txBody>
      </p:sp>
      <p:sp>
        <p:nvSpPr>
          <p:cNvPr id="56" name="TextBox 55">
            <a:extLst>
              <a:ext uri="{FF2B5EF4-FFF2-40B4-BE49-F238E27FC236}">
                <a16:creationId xmlns:a16="http://schemas.microsoft.com/office/drawing/2014/main" id="{E40B0C8E-EC23-49C2-827A-1A4EDC98ADE0}"/>
              </a:ext>
            </a:extLst>
          </p:cNvPr>
          <p:cNvSpPr txBox="1"/>
          <p:nvPr/>
        </p:nvSpPr>
        <p:spPr>
          <a:xfrm>
            <a:off x="416347" y="5689671"/>
            <a:ext cx="464694" cy="646331"/>
          </a:xfrm>
          <a:prstGeom prst="rect">
            <a:avLst/>
          </a:prstGeom>
          <a:noFill/>
        </p:spPr>
        <p:txBody>
          <a:bodyPr wrap="square" rtlCol="0">
            <a:spAutoFit/>
          </a:bodyPr>
          <a:lstStyle/>
          <a:p>
            <a:r>
              <a:rPr lang="en-US" sz="3600">
                <a:latin typeface="+mj-lt"/>
              </a:rPr>
              <a:t>4</a:t>
            </a:r>
            <a:endParaRPr lang="en-US">
              <a:latin typeface="+mj-lt"/>
            </a:endParaRPr>
          </a:p>
        </p:txBody>
      </p:sp>
      <p:sp>
        <p:nvSpPr>
          <p:cNvPr id="57" name="Oval 56">
            <a:extLst>
              <a:ext uri="{FF2B5EF4-FFF2-40B4-BE49-F238E27FC236}">
                <a16:creationId xmlns:a16="http://schemas.microsoft.com/office/drawing/2014/main" id="{4E669BE4-961D-4809-9375-26DE3AA8FAD8}"/>
              </a:ext>
            </a:extLst>
          </p:cNvPr>
          <p:cNvSpPr/>
          <p:nvPr/>
        </p:nvSpPr>
        <p:spPr>
          <a:xfrm>
            <a:off x="351290" y="5729321"/>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43FFD0A1-0DD7-44D0-87AB-9B046C820FDB}"/>
              </a:ext>
            </a:extLst>
          </p:cNvPr>
          <p:cNvSpPr/>
          <p:nvPr/>
        </p:nvSpPr>
        <p:spPr>
          <a:xfrm>
            <a:off x="39856" y="1918161"/>
            <a:ext cx="267143" cy="2474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1C848D37-E61B-471D-AA09-69168CDB2F19}"/>
              </a:ext>
            </a:extLst>
          </p:cNvPr>
          <p:cNvSpPr/>
          <p:nvPr/>
        </p:nvSpPr>
        <p:spPr>
          <a:xfrm>
            <a:off x="54174" y="3133233"/>
            <a:ext cx="267143" cy="2474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Isosceles Triangle 60">
            <a:extLst>
              <a:ext uri="{FF2B5EF4-FFF2-40B4-BE49-F238E27FC236}">
                <a16:creationId xmlns:a16="http://schemas.microsoft.com/office/drawing/2014/main" id="{DF19FA8E-EA29-46A9-8320-D66B089D7CEB}"/>
              </a:ext>
            </a:extLst>
          </p:cNvPr>
          <p:cNvSpPr/>
          <p:nvPr/>
        </p:nvSpPr>
        <p:spPr>
          <a:xfrm>
            <a:off x="34106" y="4356452"/>
            <a:ext cx="316512" cy="24836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Isosceles Triangle 61">
            <a:extLst>
              <a:ext uri="{FF2B5EF4-FFF2-40B4-BE49-F238E27FC236}">
                <a16:creationId xmlns:a16="http://schemas.microsoft.com/office/drawing/2014/main" id="{D5053736-B769-44CB-A1AD-37A308BF1451}"/>
              </a:ext>
            </a:extLst>
          </p:cNvPr>
          <p:cNvSpPr/>
          <p:nvPr/>
        </p:nvSpPr>
        <p:spPr>
          <a:xfrm>
            <a:off x="24917" y="5605138"/>
            <a:ext cx="316512" cy="24836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9" name="Group 58">
            <a:extLst>
              <a:ext uri="{FF2B5EF4-FFF2-40B4-BE49-F238E27FC236}">
                <a16:creationId xmlns:a16="http://schemas.microsoft.com/office/drawing/2014/main" id="{5FCF7C22-FCB7-4798-B16C-48FD15B6DE4B}"/>
              </a:ext>
            </a:extLst>
          </p:cNvPr>
          <p:cNvGrpSpPr/>
          <p:nvPr/>
        </p:nvGrpSpPr>
        <p:grpSpPr>
          <a:xfrm>
            <a:off x="1795514" y="6297806"/>
            <a:ext cx="5552972" cy="513808"/>
            <a:chOff x="1765206" y="6297806"/>
            <a:chExt cx="5552972" cy="513808"/>
          </a:xfrm>
        </p:grpSpPr>
        <p:sp>
          <p:nvSpPr>
            <p:cNvPr id="60" name="Star: 5 Points 59">
              <a:extLst>
                <a:ext uri="{FF2B5EF4-FFF2-40B4-BE49-F238E27FC236}">
                  <a16:creationId xmlns:a16="http://schemas.microsoft.com/office/drawing/2014/main" id="{1315B1BA-8CF4-4AF3-B3BA-3D4273FE8C93}"/>
                </a:ext>
              </a:extLst>
            </p:cNvPr>
            <p:cNvSpPr/>
            <p:nvPr/>
          </p:nvSpPr>
          <p:spPr>
            <a:xfrm>
              <a:off x="4216672" y="6601667"/>
              <a:ext cx="130550" cy="126823"/>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Box 62">
              <a:extLst>
                <a:ext uri="{FF2B5EF4-FFF2-40B4-BE49-F238E27FC236}">
                  <a16:creationId xmlns:a16="http://schemas.microsoft.com/office/drawing/2014/main" id="{0F0913BA-30AA-4B72-9EEA-ADEE2D19ABC2}"/>
                </a:ext>
              </a:extLst>
            </p:cNvPr>
            <p:cNvSpPr txBox="1"/>
            <p:nvPr/>
          </p:nvSpPr>
          <p:spPr>
            <a:xfrm>
              <a:off x="2010071" y="6546709"/>
              <a:ext cx="2168320" cy="261610"/>
            </a:xfrm>
            <a:prstGeom prst="rect">
              <a:avLst/>
            </a:prstGeom>
            <a:noFill/>
          </p:spPr>
          <p:txBody>
            <a:bodyPr wrap="square" rtlCol="0">
              <a:spAutoFit/>
            </a:bodyPr>
            <a:lstStyle/>
            <a:p>
              <a:r>
                <a:rPr lang="en-US" sz="1100">
                  <a:latin typeface="+mn-lt"/>
                </a:rPr>
                <a:t>= DHE/Institution Collaboration</a:t>
              </a:r>
            </a:p>
          </p:txBody>
        </p:sp>
        <p:sp>
          <p:nvSpPr>
            <p:cNvPr id="64" name="TextBox 63">
              <a:extLst>
                <a:ext uri="{FF2B5EF4-FFF2-40B4-BE49-F238E27FC236}">
                  <a16:creationId xmlns:a16="http://schemas.microsoft.com/office/drawing/2014/main" id="{3C45B49C-B9C2-4374-92B7-A5A91C9F5D3B}"/>
                </a:ext>
              </a:extLst>
            </p:cNvPr>
            <p:cNvSpPr txBox="1"/>
            <p:nvPr/>
          </p:nvSpPr>
          <p:spPr>
            <a:xfrm>
              <a:off x="4289775" y="6546709"/>
              <a:ext cx="1213377" cy="261610"/>
            </a:xfrm>
            <a:prstGeom prst="rect">
              <a:avLst/>
            </a:prstGeom>
            <a:noFill/>
          </p:spPr>
          <p:txBody>
            <a:bodyPr wrap="square" rtlCol="0">
              <a:spAutoFit/>
            </a:bodyPr>
            <a:lstStyle/>
            <a:p>
              <a:r>
                <a:rPr lang="en-US" sz="1100">
                  <a:latin typeface="+mn-lt"/>
                </a:rPr>
                <a:t>= DHE/BHE Led</a:t>
              </a:r>
            </a:p>
          </p:txBody>
        </p:sp>
        <p:sp>
          <p:nvSpPr>
            <p:cNvPr id="65" name="TextBox 64">
              <a:extLst>
                <a:ext uri="{FF2B5EF4-FFF2-40B4-BE49-F238E27FC236}">
                  <a16:creationId xmlns:a16="http://schemas.microsoft.com/office/drawing/2014/main" id="{74CBC618-ECFD-4E5F-8483-8941DCB32555}"/>
                </a:ext>
              </a:extLst>
            </p:cNvPr>
            <p:cNvSpPr txBox="1"/>
            <p:nvPr/>
          </p:nvSpPr>
          <p:spPr>
            <a:xfrm>
              <a:off x="5623381" y="6525308"/>
              <a:ext cx="1694797" cy="261610"/>
            </a:xfrm>
            <a:prstGeom prst="rect">
              <a:avLst/>
            </a:prstGeom>
            <a:noFill/>
          </p:spPr>
          <p:txBody>
            <a:bodyPr wrap="square" rtlCol="0">
              <a:spAutoFit/>
            </a:bodyPr>
            <a:lstStyle/>
            <a:p>
              <a:r>
                <a:rPr lang="en-US" sz="1100">
                  <a:latin typeface="+mn-lt"/>
                </a:rPr>
                <a:t>= Individual Institutions</a:t>
              </a:r>
            </a:p>
          </p:txBody>
        </p:sp>
        <p:sp>
          <p:nvSpPr>
            <p:cNvPr id="66" name="Rectangle 65">
              <a:extLst>
                <a:ext uri="{FF2B5EF4-FFF2-40B4-BE49-F238E27FC236}">
                  <a16:creationId xmlns:a16="http://schemas.microsoft.com/office/drawing/2014/main" id="{495E798B-E89A-4DB1-AB10-FE0B59B276F1}"/>
                </a:ext>
              </a:extLst>
            </p:cNvPr>
            <p:cNvSpPr/>
            <p:nvPr/>
          </p:nvSpPr>
          <p:spPr>
            <a:xfrm>
              <a:off x="1900978" y="6605069"/>
              <a:ext cx="154014" cy="1419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Isosceles Triangle 66">
              <a:extLst>
                <a:ext uri="{FF2B5EF4-FFF2-40B4-BE49-F238E27FC236}">
                  <a16:creationId xmlns:a16="http://schemas.microsoft.com/office/drawing/2014/main" id="{87A63103-E281-43AF-8848-A92D8DA80C45}"/>
                </a:ext>
              </a:extLst>
            </p:cNvPr>
            <p:cNvSpPr/>
            <p:nvPr/>
          </p:nvSpPr>
          <p:spPr>
            <a:xfrm>
              <a:off x="5514289" y="6565187"/>
              <a:ext cx="184248" cy="18185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a:extLst>
                <a:ext uri="{FF2B5EF4-FFF2-40B4-BE49-F238E27FC236}">
                  <a16:creationId xmlns:a16="http://schemas.microsoft.com/office/drawing/2014/main" id="{40BEEB73-9974-42E4-BB2D-D30887839C80}"/>
                </a:ext>
              </a:extLst>
            </p:cNvPr>
            <p:cNvSpPr/>
            <p:nvPr/>
          </p:nvSpPr>
          <p:spPr>
            <a:xfrm>
              <a:off x="1765206" y="6408438"/>
              <a:ext cx="5552972" cy="403176"/>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TextBox 68">
              <a:extLst>
                <a:ext uri="{FF2B5EF4-FFF2-40B4-BE49-F238E27FC236}">
                  <a16:creationId xmlns:a16="http://schemas.microsoft.com/office/drawing/2014/main" id="{A8F14EEF-FDE0-4FF0-9700-5924CBC624A5}"/>
                </a:ext>
              </a:extLst>
            </p:cNvPr>
            <p:cNvSpPr txBox="1"/>
            <p:nvPr/>
          </p:nvSpPr>
          <p:spPr>
            <a:xfrm>
              <a:off x="3701873" y="6297806"/>
              <a:ext cx="1737260" cy="261610"/>
            </a:xfrm>
            <a:prstGeom prst="rect">
              <a:avLst/>
            </a:prstGeom>
            <a:solidFill>
              <a:schemeClr val="bg1"/>
            </a:solidFill>
          </p:spPr>
          <p:txBody>
            <a:bodyPr wrap="square" rtlCol="0">
              <a:spAutoFit/>
            </a:bodyPr>
            <a:lstStyle/>
            <a:p>
              <a:r>
                <a:rPr lang="en-US" sz="1100" b="1">
                  <a:latin typeface="+mn-lt"/>
                </a:rPr>
                <a:t>Recommended Owners</a:t>
              </a:r>
            </a:p>
          </p:txBody>
        </p:sp>
      </p:grpSp>
    </p:spTree>
    <p:extLst>
      <p:ext uri="{BB962C8B-B14F-4D97-AF65-F5344CB8AC3E}">
        <p14:creationId xmlns:p14="http://schemas.microsoft.com/office/powerpoint/2010/main" val="14898549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B9D450F-B491-4C46-B5F9-CBC891D328BD}"/>
              </a:ext>
            </a:extLst>
          </p:cNvPr>
          <p:cNvSpPr>
            <a:spLocks noGrp="1"/>
          </p:cNvSpPr>
          <p:nvPr>
            <p:ph type="title"/>
          </p:nvPr>
        </p:nvSpPr>
        <p:spPr>
          <a:xfrm>
            <a:off x="287118" y="351712"/>
            <a:ext cx="8740038" cy="838200"/>
          </a:xfrm>
        </p:spPr>
        <p:txBody>
          <a:bodyPr/>
          <a:lstStyle/>
          <a:p>
            <a:r>
              <a:rPr lang="en-US" sz="3200" b="1" dirty="0"/>
              <a:t>Equitable Access to Co-curricular and High-Impact Experiences </a:t>
            </a:r>
            <a:r>
              <a:rPr lang="en-US" sz="3200" dirty="0"/>
              <a:t>Recommendations (2 of 2)</a:t>
            </a:r>
          </a:p>
        </p:txBody>
      </p:sp>
      <p:sp>
        <p:nvSpPr>
          <p:cNvPr id="25" name="Rectangle 24">
            <a:extLst>
              <a:ext uri="{FF2B5EF4-FFF2-40B4-BE49-F238E27FC236}">
                <a16:creationId xmlns:a16="http://schemas.microsoft.com/office/drawing/2014/main" id="{64C7B811-2047-4DCE-8670-18B3D484C687}"/>
              </a:ext>
            </a:extLst>
          </p:cNvPr>
          <p:cNvSpPr/>
          <p:nvPr/>
        </p:nvSpPr>
        <p:spPr>
          <a:xfrm rot="10800000">
            <a:off x="0" y="1860688"/>
            <a:ext cx="1613921" cy="903324"/>
          </a:xfrm>
          <a:prstGeom prst="rect">
            <a:avLst/>
          </a:prstGeom>
          <a:solidFill>
            <a:srgbClr val="DD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nvGrpSpPr>
          <p:cNvPr id="26" name="Group 25">
            <a:extLst>
              <a:ext uri="{FF2B5EF4-FFF2-40B4-BE49-F238E27FC236}">
                <a16:creationId xmlns:a16="http://schemas.microsoft.com/office/drawing/2014/main" id="{22416E45-583A-4752-8884-6297BD8E4925}"/>
              </a:ext>
            </a:extLst>
          </p:cNvPr>
          <p:cNvGrpSpPr/>
          <p:nvPr/>
        </p:nvGrpSpPr>
        <p:grpSpPr>
          <a:xfrm>
            <a:off x="1159387" y="1600200"/>
            <a:ext cx="6841613" cy="1163811"/>
            <a:chOff x="712330" y="1117960"/>
            <a:chExt cx="4240669" cy="872858"/>
          </a:xfrm>
          <a:solidFill>
            <a:srgbClr val="FFC627"/>
          </a:solidFill>
        </p:grpSpPr>
        <p:sp>
          <p:nvSpPr>
            <p:cNvPr id="27" name="Pentagon 6">
              <a:extLst>
                <a:ext uri="{FF2B5EF4-FFF2-40B4-BE49-F238E27FC236}">
                  <a16:creationId xmlns:a16="http://schemas.microsoft.com/office/drawing/2014/main" id="{A8E000F8-64B5-4684-AD6D-C200CA4ABFF2}"/>
                </a:ext>
              </a:extLst>
            </p:cNvPr>
            <p:cNvSpPr/>
            <p:nvPr/>
          </p:nvSpPr>
          <p:spPr>
            <a:xfrm rot="10800000" flipH="1">
              <a:off x="712330" y="1117960"/>
              <a:ext cx="4240669" cy="677493"/>
            </a:xfrm>
            <a:prstGeom prst="homePlat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28" name="Right Triangle 27">
              <a:extLst>
                <a:ext uri="{FF2B5EF4-FFF2-40B4-BE49-F238E27FC236}">
                  <a16:creationId xmlns:a16="http://schemas.microsoft.com/office/drawing/2014/main" id="{C370F90C-5C92-4ADA-B96F-66FA207174FF}"/>
                </a:ext>
              </a:extLst>
            </p:cNvPr>
            <p:cNvSpPr/>
            <p:nvPr/>
          </p:nvSpPr>
          <p:spPr>
            <a:xfrm rot="10800000">
              <a:off x="712330" y="1788667"/>
              <a:ext cx="288033" cy="202151"/>
            </a:xfrm>
            <a:prstGeom prst="rtTriangle">
              <a:avLst/>
            </a:prstGeom>
            <a:solidFill>
              <a:srgbClr val="936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sp>
        <p:nvSpPr>
          <p:cNvPr id="29" name="Rectangle 28">
            <a:extLst>
              <a:ext uri="{FF2B5EF4-FFF2-40B4-BE49-F238E27FC236}">
                <a16:creationId xmlns:a16="http://schemas.microsoft.com/office/drawing/2014/main" id="{13093849-4C64-4876-BCBC-A7B90AD6E9C8}"/>
              </a:ext>
            </a:extLst>
          </p:cNvPr>
          <p:cNvSpPr/>
          <p:nvPr/>
        </p:nvSpPr>
        <p:spPr>
          <a:xfrm rot="10800000">
            <a:off x="0" y="3083302"/>
            <a:ext cx="1613921" cy="903324"/>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30" name="Pentagon 10">
            <a:extLst>
              <a:ext uri="{FF2B5EF4-FFF2-40B4-BE49-F238E27FC236}">
                <a16:creationId xmlns:a16="http://schemas.microsoft.com/office/drawing/2014/main" id="{CE1B3CFA-F470-4290-AB6D-D186417E5672}"/>
              </a:ext>
            </a:extLst>
          </p:cNvPr>
          <p:cNvSpPr/>
          <p:nvPr/>
        </p:nvSpPr>
        <p:spPr>
          <a:xfrm rot="10800000" flipH="1">
            <a:off x="1159389" y="2822816"/>
            <a:ext cx="6841611" cy="903324"/>
          </a:xfrm>
          <a:prstGeom prst="homePlat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31" name="Right Triangle 30">
            <a:extLst>
              <a:ext uri="{FF2B5EF4-FFF2-40B4-BE49-F238E27FC236}">
                <a16:creationId xmlns:a16="http://schemas.microsoft.com/office/drawing/2014/main" id="{ECBEBA1B-BB90-4578-B0EA-121C25EF920B}"/>
              </a:ext>
            </a:extLst>
          </p:cNvPr>
          <p:cNvSpPr/>
          <p:nvPr/>
        </p:nvSpPr>
        <p:spPr>
          <a:xfrm rot="10800000">
            <a:off x="1143000" y="3717092"/>
            <a:ext cx="464693" cy="269535"/>
          </a:xfrm>
          <a:prstGeom prst="r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32" name="Rectangle 31">
            <a:extLst>
              <a:ext uri="{FF2B5EF4-FFF2-40B4-BE49-F238E27FC236}">
                <a16:creationId xmlns:a16="http://schemas.microsoft.com/office/drawing/2014/main" id="{E86A225E-5185-42D6-982C-A1DC2C584884}"/>
              </a:ext>
            </a:extLst>
          </p:cNvPr>
          <p:cNvSpPr/>
          <p:nvPr/>
        </p:nvSpPr>
        <p:spPr>
          <a:xfrm rot="10800000">
            <a:off x="0" y="4305917"/>
            <a:ext cx="1613921" cy="903324"/>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nvGrpSpPr>
          <p:cNvPr id="33" name="Group 32">
            <a:extLst>
              <a:ext uri="{FF2B5EF4-FFF2-40B4-BE49-F238E27FC236}">
                <a16:creationId xmlns:a16="http://schemas.microsoft.com/office/drawing/2014/main" id="{36EFDB81-9B55-47FA-BD90-7F6817427348}"/>
              </a:ext>
            </a:extLst>
          </p:cNvPr>
          <p:cNvGrpSpPr/>
          <p:nvPr/>
        </p:nvGrpSpPr>
        <p:grpSpPr>
          <a:xfrm>
            <a:off x="1159387" y="4045430"/>
            <a:ext cx="6841613" cy="1163811"/>
            <a:chOff x="712330" y="2951882"/>
            <a:chExt cx="4240669" cy="872858"/>
          </a:xfrm>
        </p:grpSpPr>
        <p:sp>
          <p:nvSpPr>
            <p:cNvPr id="34" name="Pentagon 14">
              <a:extLst>
                <a:ext uri="{FF2B5EF4-FFF2-40B4-BE49-F238E27FC236}">
                  <a16:creationId xmlns:a16="http://schemas.microsoft.com/office/drawing/2014/main" id="{3D616872-D911-4610-A01C-D4E60F2C7255}"/>
                </a:ext>
              </a:extLst>
            </p:cNvPr>
            <p:cNvSpPr/>
            <p:nvPr/>
          </p:nvSpPr>
          <p:spPr>
            <a:xfrm rot="10800000" flipH="1">
              <a:off x="712331" y="2951882"/>
              <a:ext cx="4240668" cy="677493"/>
            </a:xfrm>
            <a:prstGeom prst="homePlat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35" name="Right Triangle 34">
              <a:extLst>
                <a:ext uri="{FF2B5EF4-FFF2-40B4-BE49-F238E27FC236}">
                  <a16:creationId xmlns:a16="http://schemas.microsoft.com/office/drawing/2014/main" id="{B9A9595D-3793-4452-92A4-D2C87AE3E026}"/>
                </a:ext>
              </a:extLst>
            </p:cNvPr>
            <p:cNvSpPr/>
            <p:nvPr/>
          </p:nvSpPr>
          <p:spPr>
            <a:xfrm rot="10800000">
              <a:off x="712330" y="3622589"/>
              <a:ext cx="288033" cy="202151"/>
            </a:xfrm>
            <a:prstGeom prst="r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sp>
        <p:nvSpPr>
          <p:cNvPr id="36" name="TextBox 35">
            <a:extLst>
              <a:ext uri="{FF2B5EF4-FFF2-40B4-BE49-F238E27FC236}">
                <a16:creationId xmlns:a16="http://schemas.microsoft.com/office/drawing/2014/main" id="{73AB8A7E-862B-4F80-A3E6-9B8305613892}"/>
              </a:ext>
            </a:extLst>
          </p:cNvPr>
          <p:cNvSpPr txBox="1"/>
          <p:nvPr/>
        </p:nvSpPr>
        <p:spPr>
          <a:xfrm>
            <a:off x="1391733" y="1789337"/>
            <a:ext cx="6282696" cy="461665"/>
          </a:xfrm>
          <a:prstGeom prst="rect">
            <a:avLst/>
          </a:prstGeom>
          <a:noFill/>
        </p:spPr>
        <p:txBody>
          <a:bodyPr wrap="square" lIns="0" tIns="0" rIns="0" bIns="0" rtlCol="0">
            <a:spAutoFit/>
          </a:bodyPr>
          <a:lstStyle/>
          <a:p>
            <a:pPr lvl="0" eaLnBrk="0" hangingPunct="0"/>
            <a:r>
              <a:rPr lang="en-US" altLang="en-US" sz="1500" dirty="0">
                <a:latin typeface="+mn-lt"/>
                <a:ea typeface="Calibri" panose="020F0502020204030204" pitchFamily="34" charset="0"/>
              </a:rPr>
              <a:t>Institute capstones and learning communities at all community colleges and build on existing ones at universities. </a:t>
            </a:r>
          </a:p>
        </p:txBody>
      </p:sp>
      <p:sp>
        <p:nvSpPr>
          <p:cNvPr id="37" name="TextBox 36">
            <a:extLst>
              <a:ext uri="{FF2B5EF4-FFF2-40B4-BE49-F238E27FC236}">
                <a16:creationId xmlns:a16="http://schemas.microsoft.com/office/drawing/2014/main" id="{B562090F-04D6-4C0C-996E-6519833AD869}"/>
              </a:ext>
            </a:extLst>
          </p:cNvPr>
          <p:cNvSpPr txBox="1"/>
          <p:nvPr/>
        </p:nvSpPr>
        <p:spPr>
          <a:xfrm>
            <a:off x="1375346" y="2929235"/>
            <a:ext cx="6172201" cy="692497"/>
          </a:xfrm>
          <a:prstGeom prst="rect">
            <a:avLst/>
          </a:prstGeom>
          <a:noFill/>
        </p:spPr>
        <p:txBody>
          <a:bodyPr wrap="square" lIns="0" tIns="0" rIns="0" bIns="0" rtlCol="0">
            <a:spAutoFit/>
          </a:bodyPr>
          <a:lstStyle/>
          <a:p>
            <a:pPr>
              <a:spcBef>
                <a:spcPct val="20000"/>
              </a:spcBef>
              <a:defRPr/>
            </a:pPr>
            <a:r>
              <a:rPr lang="en-US" altLang="en-US" sz="1500">
                <a:latin typeface="+mn-lt"/>
                <a:ea typeface="Calibri" panose="020F0502020204030204" pitchFamily="34" charset="0"/>
              </a:rPr>
              <a:t>Develop opportunities that connect faculty, staff, employers, and students to partner with each other and the DHE in collaborative cross-campus projects.</a:t>
            </a:r>
            <a:endParaRPr lang="en-US" sz="1500">
              <a:latin typeface="+mn-lt"/>
            </a:endParaRPr>
          </a:p>
        </p:txBody>
      </p:sp>
      <p:sp>
        <p:nvSpPr>
          <p:cNvPr id="38" name="TextBox 37">
            <a:extLst>
              <a:ext uri="{FF2B5EF4-FFF2-40B4-BE49-F238E27FC236}">
                <a16:creationId xmlns:a16="http://schemas.microsoft.com/office/drawing/2014/main" id="{D4E5A11E-4982-4239-9CF6-2F3794AAD020}"/>
              </a:ext>
            </a:extLst>
          </p:cNvPr>
          <p:cNvSpPr txBox="1"/>
          <p:nvPr/>
        </p:nvSpPr>
        <p:spPr>
          <a:xfrm>
            <a:off x="1391733" y="4265136"/>
            <a:ext cx="5923465" cy="461665"/>
          </a:xfrm>
          <a:prstGeom prst="rect">
            <a:avLst/>
          </a:prstGeom>
          <a:noFill/>
        </p:spPr>
        <p:txBody>
          <a:bodyPr wrap="square" lIns="0" tIns="0" rIns="0" bIns="0" rtlCol="0">
            <a:spAutoFit/>
          </a:bodyPr>
          <a:lstStyle/>
          <a:p>
            <a:r>
              <a:rPr lang="en-US" sz="1500" dirty="0">
                <a:latin typeface="+mn-lt"/>
              </a:rPr>
              <a:t>Assess existing honors programs to identify opportunities to improve recruitment of, access for, and support of racially minoritized students. </a:t>
            </a:r>
            <a:endParaRPr lang="en-US" sz="1600" dirty="0"/>
          </a:p>
        </p:txBody>
      </p:sp>
      <p:sp>
        <p:nvSpPr>
          <p:cNvPr id="39" name="TextBox 38">
            <a:extLst>
              <a:ext uri="{FF2B5EF4-FFF2-40B4-BE49-F238E27FC236}">
                <a16:creationId xmlns:a16="http://schemas.microsoft.com/office/drawing/2014/main" id="{8CDE8E61-490A-4B42-BE8E-28B3031331F0}"/>
              </a:ext>
            </a:extLst>
          </p:cNvPr>
          <p:cNvSpPr txBox="1"/>
          <p:nvPr/>
        </p:nvSpPr>
        <p:spPr>
          <a:xfrm>
            <a:off x="487746" y="4429035"/>
            <a:ext cx="464694" cy="646331"/>
          </a:xfrm>
          <a:prstGeom prst="rect">
            <a:avLst/>
          </a:prstGeom>
          <a:noFill/>
        </p:spPr>
        <p:txBody>
          <a:bodyPr wrap="square" rtlCol="0">
            <a:spAutoFit/>
          </a:bodyPr>
          <a:lstStyle/>
          <a:p>
            <a:r>
              <a:rPr lang="en-US" sz="3600">
                <a:latin typeface="+mj-lt"/>
              </a:rPr>
              <a:t>7</a:t>
            </a:r>
            <a:endParaRPr lang="en-US">
              <a:latin typeface="+mj-lt"/>
            </a:endParaRPr>
          </a:p>
        </p:txBody>
      </p:sp>
      <p:sp>
        <p:nvSpPr>
          <p:cNvPr id="40" name="TextBox 39">
            <a:extLst>
              <a:ext uri="{FF2B5EF4-FFF2-40B4-BE49-F238E27FC236}">
                <a16:creationId xmlns:a16="http://schemas.microsoft.com/office/drawing/2014/main" id="{F0CF86E6-8DF2-444F-AEF3-FF40D8B1A47E}"/>
              </a:ext>
            </a:extLst>
          </p:cNvPr>
          <p:cNvSpPr txBox="1"/>
          <p:nvPr/>
        </p:nvSpPr>
        <p:spPr>
          <a:xfrm>
            <a:off x="440571" y="1943880"/>
            <a:ext cx="464694" cy="646331"/>
          </a:xfrm>
          <a:prstGeom prst="rect">
            <a:avLst/>
          </a:prstGeom>
          <a:noFill/>
        </p:spPr>
        <p:txBody>
          <a:bodyPr wrap="square" rtlCol="0">
            <a:spAutoFit/>
          </a:bodyPr>
          <a:lstStyle/>
          <a:p>
            <a:r>
              <a:rPr lang="en-US" sz="3600">
                <a:latin typeface="+mj-lt"/>
              </a:rPr>
              <a:t>5</a:t>
            </a:r>
            <a:endParaRPr lang="en-US">
              <a:latin typeface="+mj-lt"/>
            </a:endParaRPr>
          </a:p>
        </p:txBody>
      </p:sp>
      <p:sp>
        <p:nvSpPr>
          <p:cNvPr id="41" name="TextBox 40">
            <a:extLst>
              <a:ext uri="{FF2B5EF4-FFF2-40B4-BE49-F238E27FC236}">
                <a16:creationId xmlns:a16="http://schemas.microsoft.com/office/drawing/2014/main" id="{E98C8031-4844-4B11-ACD6-C9CF1C16CD59}"/>
              </a:ext>
            </a:extLst>
          </p:cNvPr>
          <p:cNvSpPr txBox="1"/>
          <p:nvPr/>
        </p:nvSpPr>
        <p:spPr>
          <a:xfrm>
            <a:off x="432736" y="3205528"/>
            <a:ext cx="464694" cy="646331"/>
          </a:xfrm>
          <a:prstGeom prst="rect">
            <a:avLst/>
          </a:prstGeom>
          <a:noFill/>
        </p:spPr>
        <p:txBody>
          <a:bodyPr wrap="square" rtlCol="0">
            <a:spAutoFit/>
          </a:bodyPr>
          <a:lstStyle/>
          <a:p>
            <a:r>
              <a:rPr lang="en-US" sz="3600">
                <a:latin typeface="+mj-lt"/>
              </a:rPr>
              <a:t>6</a:t>
            </a:r>
            <a:endParaRPr lang="en-US">
              <a:latin typeface="+mj-lt"/>
            </a:endParaRPr>
          </a:p>
        </p:txBody>
      </p:sp>
      <p:sp>
        <p:nvSpPr>
          <p:cNvPr id="42" name="Oval 41">
            <a:extLst>
              <a:ext uri="{FF2B5EF4-FFF2-40B4-BE49-F238E27FC236}">
                <a16:creationId xmlns:a16="http://schemas.microsoft.com/office/drawing/2014/main" id="{D767FDE6-9DD0-4E16-8ACF-0A1BA78AC8A7}"/>
              </a:ext>
            </a:extLst>
          </p:cNvPr>
          <p:cNvSpPr/>
          <p:nvPr/>
        </p:nvSpPr>
        <p:spPr>
          <a:xfrm>
            <a:off x="377191" y="2006558"/>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a:extLst>
              <a:ext uri="{FF2B5EF4-FFF2-40B4-BE49-F238E27FC236}">
                <a16:creationId xmlns:a16="http://schemas.microsoft.com/office/drawing/2014/main" id="{0846D5D2-C848-408A-B1CF-3D677FBC55C2}"/>
              </a:ext>
            </a:extLst>
          </p:cNvPr>
          <p:cNvSpPr/>
          <p:nvPr/>
        </p:nvSpPr>
        <p:spPr>
          <a:xfrm>
            <a:off x="367679" y="3245178"/>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id="{563DD2B7-6ABC-419E-B779-43B2512C1F47}"/>
              </a:ext>
            </a:extLst>
          </p:cNvPr>
          <p:cNvSpPr/>
          <p:nvPr/>
        </p:nvSpPr>
        <p:spPr>
          <a:xfrm>
            <a:off x="414178" y="4447241"/>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AAFC25AC-1F70-4B44-A7F6-1ED7DB973993}"/>
              </a:ext>
            </a:extLst>
          </p:cNvPr>
          <p:cNvSpPr/>
          <p:nvPr/>
        </p:nvSpPr>
        <p:spPr>
          <a:xfrm rot="10800000">
            <a:off x="-16389" y="5567445"/>
            <a:ext cx="1613921" cy="903324"/>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53" name="Pentagon 10">
            <a:extLst>
              <a:ext uri="{FF2B5EF4-FFF2-40B4-BE49-F238E27FC236}">
                <a16:creationId xmlns:a16="http://schemas.microsoft.com/office/drawing/2014/main" id="{A2003789-92D9-4C32-BB56-DF94F512DCAE}"/>
              </a:ext>
            </a:extLst>
          </p:cNvPr>
          <p:cNvSpPr/>
          <p:nvPr/>
        </p:nvSpPr>
        <p:spPr>
          <a:xfrm rot="10800000" flipH="1">
            <a:off x="1143000" y="5306959"/>
            <a:ext cx="6841611" cy="903324"/>
          </a:xfrm>
          <a:prstGeom prst="homePlat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54" name="Right Triangle 53">
            <a:extLst>
              <a:ext uri="{FF2B5EF4-FFF2-40B4-BE49-F238E27FC236}">
                <a16:creationId xmlns:a16="http://schemas.microsoft.com/office/drawing/2014/main" id="{88CE0DE4-6F6C-4E75-A24E-464C7C980741}"/>
              </a:ext>
            </a:extLst>
          </p:cNvPr>
          <p:cNvSpPr/>
          <p:nvPr/>
        </p:nvSpPr>
        <p:spPr>
          <a:xfrm rot="10800000">
            <a:off x="1126611" y="6201235"/>
            <a:ext cx="464693" cy="269535"/>
          </a:xfrm>
          <a:prstGeom prst="r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55" name="TextBox 54">
            <a:extLst>
              <a:ext uri="{FF2B5EF4-FFF2-40B4-BE49-F238E27FC236}">
                <a16:creationId xmlns:a16="http://schemas.microsoft.com/office/drawing/2014/main" id="{323A59B4-37BC-4C26-8332-D3C0293B4A80}"/>
              </a:ext>
            </a:extLst>
          </p:cNvPr>
          <p:cNvSpPr txBox="1"/>
          <p:nvPr/>
        </p:nvSpPr>
        <p:spPr>
          <a:xfrm>
            <a:off x="1358957" y="5400678"/>
            <a:ext cx="6172201" cy="692497"/>
          </a:xfrm>
          <a:prstGeom prst="rect">
            <a:avLst/>
          </a:prstGeom>
          <a:noFill/>
        </p:spPr>
        <p:txBody>
          <a:bodyPr wrap="square" lIns="0" tIns="0" rIns="0" bIns="0" rtlCol="0">
            <a:spAutoFit/>
          </a:bodyPr>
          <a:lstStyle/>
          <a:p>
            <a:pPr>
              <a:spcBef>
                <a:spcPct val="20000"/>
              </a:spcBef>
              <a:defRPr/>
            </a:pPr>
            <a:r>
              <a:rPr lang="en-US" altLang="en-US" sz="1500">
                <a:latin typeface="+mn-lt"/>
                <a:ea typeface="Calibri" panose="020F0502020204030204" pitchFamily="34" charset="0"/>
              </a:rPr>
              <a:t>Identify institutional barriers to accessing HIPs for racially minoritized students, assess the impact of these barriers on the students, and remedy the barriers. </a:t>
            </a:r>
            <a:endParaRPr lang="en-US" sz="1500">
              <a:latin typeface="+mn-lt"/>
            </a:endParaRPr>
          </a:p>
        </p:txBody>
      </p:sp>
      <p:sp>
        <p:nvSpPr>
          <p:cNvPr id="56" name="TextBox 55">
            <a:extLst>
              <a:ext uri="{FF2B5EF4-FFF2-40B4-BE49-F238E27FC236}">
                <a16:creationId xmlns:a16="http://schemas.microsoft.com/office/drawing/2014/main" id="{E40B0C8E-EC23-49C2-827A-1A4EDC98ADE0}"/>
              </a:ext>
            </a:extLst>
          </p:cNvPr>
          <p:cNvSpPr txBox="1"/>
          <p:nvPr/>
        </p:nvSpPr>
        <p:spPr>
          <a:xfrm>
            <a:off x="416347" y="5689671"/>
            <a:ext cx="464694" cy="646331"/>
          </a:xfrm>
          <a:prstGeom prst="rect">
            <a:avLst/>
          </a:prstGeom>
          <a:noFill/>
        </p:spPr>
        <p:txBody>
          <a:bodyPr wrap="square" rtlCol="0">
            <a:spAutoFit/>
          </a:bodyPr>
          <a:lstStyle/>
          <a:p>
            <a:r>
              <a:rPr lang="en-US" sz="3600">
                <a:latin typeface="+mj-lt"/>
              </a:rPr>
              <a:t>8</a:t>
            </a:r>
            <a:endParaRPr lang="en-US">
              <a:latin typeface="+mj-lt"/>
            </a:endParaRPr>
          </a:p>
        </p:txBody>
      </p:sp>
      <p:sp>
        <p:nvSpPr>
          <p:cNvPr id="57" name="Oval 56">
            <a:extLst>
              <a:ext uri="{FF2B5EF4-FFF2-40B4-BE49-F238E27FC236}">
                <a16:creationId xmlns:a16="http://schemas.microsoft.com/office/drawing/2014/main" id="{4E669BE4-961D-4809-9375-26DE3AA8FAD8}"/>
              </a:ext>
            </a:extLst>
          </p:cNvPr>
          <p:cNvSpPr/>
          <p:nvPr/>
        </p:nvSpPr>
        <p:spPr>
          <a:xfrm>
            <a:off x="351290" y="5729321"/>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Isosceles Triangle 51">
            <a:extLst>
              <a:ext uri="{FF2B5EF4-FFF2-40B4-BE49-F238E27FC236}">
                <a16:creationId xmlns:a16="http://schemas.microsoft.com/office/drawing/2014/main" id="{A32E29A3-42FF-471E-AD7C-97E3D3F85BA7}"/>
              </a:ext>
            </a:extLst>
          </p:cNvPr>
          <p:cNvSpPr/>
          <p:nvPr/>
        </p:nvSpPr>
        <p:spPr>
          <a:xfrm>
            <a:off x="38645" y="1913855"/>
            <a:ext cx="316512" cy="24836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CE6B0469-496F-4496-B176-BC8092455922}"/>
              </a:ext>
            </a:extLst>
          </p:cNvPr>
          <p:cNvSpPr/>
          <p:nvPr/>
        </p:nvSpPr>
        <p:spPr>
          <a:xfrm>
            <a:off x="54174" y="3133233"/>
            <a:ext cx="267143" cy="2474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2956B459-A821-47B7-B2BD-9018DC1E247A}"/>
              </a:ext>
            </a:extLst>
          </p:cNvPr>
          <p:cNvSpPr/>
          <p:nvPr/>
        </p:nvSpPr>
        <p:spPr>
          <a:xfrm>
            <a:off x="54173" y="4372248"/>
            <a:ext cx="267143" cy="2474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Isosceles Triangle 60">
            <a:extLst>
              <a:ext uri="{FF2B5EF4-FFF2-40B4-BE49-F238E27FC236}">
                <a16:creationId xmlns:a16="http://schemas.microsoft.com/office/drawing/2014/main" id="{81A9A5A0-20F8-4AF7-A736-59242F6C0809}"/>
              </a:ext>
            </a:extLst>
          </p:cNvPr>
          <p:cNvSpPr/>
          <p:nvPr/>
        </p:nvSpPr>
        <p:spPr>
          <a:xfrm>
            <a:off x="13240" y="5605138"/>
            <a:ext cx="316512" cy="24836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9" name="Group 58">
            <a:extLst>
              <a:ext uri="{FF2B5EF4-FFF2-40B4-BE49-F238E27FC236}">
                <a16:creationId xmlns:a16="http://schemas.microsoft.com/office/drawing/2014/main" id="{CAD81742-1283-41F2-AC2B-504E758DEB5C}"/>
              </a:ext>
            </a:extLst>
          </p:cNvPr>
          <p:cNvGrpSpPr/>
          <p:nvPr/>
        </p:nvGrpSpPr>
        <p:grpSpPr>
          <a:xfrm>
            <a:off x="1795514" y="6297806"/>
            <a:ext cx="5552972" cy="513808"/>
            <a:chOff x="1765206" y="6297806"/>
            <a:chExt cx="5552972" cy="513808"/>
          </a:xfrm>
        </p:grpSpPr>
        <p:sp>
          <p:nvSpPr>
            <p:cNvPr id="62" name="Star: 5 Points 61">
              <a:extLst>
                <a:ext uri="{FF2B5EF4-FFF2-40B4-BE49-F238E27FC236}">
                  <a16:creationId xmlns:a16="http://schemas.microsoft.com/office/drawing/2014/main" id="{2DF1F170-C2B9-43DE-89AC-950EB6D8E0EF}"/>
                </a:ext>
              </a:extLst>
            </p:cNvPr>
            <p:cNvSpPr/>
            <p:nvPr/>
          </p:nvSpPr>
          <p:spPr>
            <a:xfrm>
              <a:off x="4216672" y="6601667"/>
              <a:ext cx="130550" cy="126823"/>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Box 62">
              <a:extLst>
                <a:ext uri="{FF2B5EF4-FFF2-40B4-BE49-F238E27FC236}">
                  <a16:creationId xmlns:a16="http://schemas.microsoft.com/office/drawing/2014/main" id="{A6927773-1B08-4C5F-8DC9-F39D6F77E8EF}"/>
                </a:ext>
              </a:extLst>
            </p:cNvPr>
            <p:cNvSpPr txBox="1"/>
            <p:nvPr/>
          </p:nvSpPr>
          <p:spPr>
            <a:xfrm>
              <a:off x="2010071" y="6546709"/>
              <a:ext cx="2168320" cy="261610"/>
            </a:xfrm>
            <a:prstGeom prst="rect">
              <a:avLst/>
            </a:prstGeom>
            <a:noFill/>
          </p:spPr>
          <p:txBody>
            <a:bodyPr wrap="square" rtlCol="0">
              <a:spAutoFit/>
            </a:bodyPr>
            <a:lstStyle/>
            <a:p>
              <a:r>
                <a:rPr lang="en-US" sz="1100">
                  <a:latin typeface="+mn-lt"/>
                </a:rPr>
                <a:t>= DHE/Institution Collaboration</a:t>
              </a:r>
            </a:p>
          </p:txBody>
        </p:sp>
        <p:sp>
          <p:nvSpPr>
            <p:cNvPr id="64" name="TextBox 63">
              <a:extLst>
                <a:ext uri="{FF2B5EF4-FFF2-40B4-BE49-F238E27FC236}">
                  <a16:creationId xmlns:a16="http://schemas.microsoft.com/office/drawing/2014/main" id="{F470AE42-79D9-47D1-B5B5-1C49E81929FA}"/>
                </a:ext>
              </a:extLst>
            </p:cNvPr>
            <p:cNvSpPr txBox="1"/>
            <p:nvPr/>
          </p:nvSpPr>
          <p:spPr>
            <a:xfrm>
              <a:off x="4289775" y="6546709"/>
              <a:ext cx="1213377" cy="261610"/>
            </a:xfrm>
            <a:prstGeom prst="rect">
              <a:avLst/>
            </a:prstGeom>
            <a:noFill/>
          </p:spPr>
          <p:txBody>
            <a:bodyPr wrap="square" rtlCol="0">
              <a:spAutoFit/>
            </a:bodyPr>
            <a:lstStyle/>
            <a:p>
              <a:r>
                <a:rPr lang="en-US" sz="1100">
                  <a:latin typeface="+mn-lt"/>
                </a:rPr>
                <a:t>= DHE/BHE Led</a:t>
              </a:r>
            </a:p>
          </p:txBody>
        </p:sp>
        <p:sp>
          <p:nvSpPr>
            <p:cNvPr id="65" name="TextBox 64">
              <a:extLst>
                <a:ext uri="{FF2B5EF4-FFF2-40B4-BE49-F238E27FC236}">
                  <a16:creationId xmlns:a16="http://schemas.microsoft.com/office/drawing/2014/main" id="{499F66D8-0346-4387-B07F-61C78DD1517A}"/>
                </a:ext>
              </a:extLst>
            </p:cNvPr>
            <p:cNvSpPr txBox="1"/>
            <p:nvPr/>
          </p:nvSpPr>
          <p:spPr>
            <a:xfrm>
              <a:off x="5623381" y="6525308"/>
              <a:ext cx="1694797" cy="261610"/>
            </a:xfrm>
            <a:prstGeom prst="rect">
              <a:avLst/>
            </a:prstGeom>
            <a:noFill/>
          </p:spPr>
          <p:txBody>
            <a:bodyPr wrap="square" rtlCol="0">
              <a:spAutoFit/>
            </a:bodyPr>
            <a:lstStyle/>
            <a:p>
              <a:r>
                <a:rPr lang="en-US" sz="1100">
                  <a:latin typeface="+mn-lt"/>
                </a:rPr>
                <a:t>= Individual Institutions</a:t>
              </a:r>
            </a:p>
          </p:txBody>
        </p:sp>
        <p:sp>
          <p:nvSpPr>
            <p:cNvPr id="66" name="Rectangle 65">
              <a:extLst>
                <a:ext uri="{FF2B5EF4-FFF2-40B4-BE49-F238E27FC236}">
                  <a16:creationId xmlns:a16="http://schemas.microsoft.com/office/drawing/2014/main" id="{56E6F8CD-63A1-4779-8886-D35D63CD5EC5}"/>
                </a:ext>
              </a:extLst>
            </p:cNvPr>
            <p:cNvSpPr/>
            <p:nvPr/>
          </p:nvSpPr>
          <p:spPr>
            <a:xfrm>
              <a:off x="1900978" y="6605069"/>
              <a:ext cx="154014" cy="1419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Isosceles Triangle 66">
              <a:extLst>
                <a:ext uri="{FF2B5EF4-FFF2-40B4-BE49-F238E27FC236}">
                  <a16:creationId xmlns:a16="http://schemas.microsoft.com/office/drawing/2014/main" id="{3E4F03D6-A528-42AD-A055-CA0A675513CF}"/>
                </a:ext>
              </a:extLst>
            </p:cNvPr>
            <p:cNvSpPr/>
            <p:nvPr/>
          </p:nvSpPr>
          <p:spPr>
            <a:xfrm>
              <a:off x="5514289" y="6565187"/>
              <a:ext cx="184248" cy="18185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a:extLst>
                <a:ext uri="{FF2B5EF4-FFF2-40B4-BE49-F238E27FC236}">
                  <a16:creationId xmlns:a16="http://schemas.microsoft.com/office/drawing/2014/main" id="{62137D2C-5EA6-4C77-B0E2-CA340FFA1CB2}"/>
                </a:ext>
              </a:extLst>
            </p:cNvPr>
            <p:cNvSpPr/>
            <p:nvPr/>
          </p:nvSpPr>
          <p:spPr>
            <a:xfrm>
              <a:off x="1765206" y="6408438"/>
              <a:ext cx="5552972" cy="403176"/>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TextBox 68">
              <a:extLst>
                <a:ext uri="{FF2B5EF4-FFF2-40B4-BE49-F238E27FC236}">
                  <a16:creationId xmlns:a16="http://schemas.microsoft.com/office/drawing/2014/main" id="{6B376165-42D7-42D6-90F6-1D91C4F4D251}"/>
                </a:ext>
              </a:extLst>
            </p:cNvPr>
            <p:cNvSpPr txBox="1"/>
            <p:nvPr/>
          </p:nvSpPr>
          <p:spPr>
            <a:xfrm>
              <a:off x="3701873" y="6297806"/>
              <a:ext cx="1737260" cy="261610"/>
            </a:xfrm>
            <a:prstGeom prst="rect">
              <a:avLst/>
            </a:prstGeom>
            <a:solidFill>
              <a:schemeClr val="bg1"/>
            </a:solidFill>
          </p:spPr>
          <p:txBody>
            <a:bodyPr wrap="square" rtlCol="0">
              <a:spAutoFit/>
            </a:bodyPr>
            <a:lstStyle/>
            <a:p>
              <a:r>
                <a:rPr lang="en-US" sz="1100" b="1">
                  <a:latin typeface="+mn-lt"/>
                </a:rPr>
                <a:t>Recommended Owners</a:t>
              </a:r>
            </a:p>
          </p:txBody>
        </p:sp>
      </p:grpSp>
    </p:spTree>
    <p:extLst>
      <p:ext uri="{BB962C8B-B14F-4D97-AF65-F5344CB8AC3E}">
        <p14:creationId xmlns:p14="http://schemas.microsoft.com/office/powerpoint/2010/main" val="30812590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E6778A9-0ACB-4218-9DDF-49F48DE92EC7}"/>
              </a:ext>
            </a:extLst>
          </p:cNvPr>
          <p:cNvSpPr/>
          <p:nvPr/>
        </p:nvSpPr>
        <p:spPr>
          <a:xfrm>
            <a:off x="303061" y="1493118"/>
            <a:ext cx="8294689" cy="923330"/>
          </a:xfrm>
          <a:prstGeom prst="rect">
            <a:avLst/>
          </a:prstGeom>
        </p:spPr>
        <p:txBody>
          <a:bodyPr wrap="square">
            <a:spAutoFit/>
          </a:bodyPr>
          <a:lstStyle/>
          <a:p>
            <a:pPr lvl="0"/>
            <a:r>
              <a:rPr lang="en-US" i="1" dirty="0">
                <a:solidFill>
                  <a:srgbClr val="001F5B"/>
                </a:solidFill>
                <a:latin typeface="Segoe UI"/>
              </a:rPr>
              <a:t>The New Undergraduate Experience (NUE</a:t>
            </a:r>
            <a:r>
              <a:rPr lang="en-US" dirty="0">
                <a:solidFill>
                  <a:srgbClr val="001F5B"/>
                </a:solidFill>
                <a:latin typeface="Segoe UI"/>
              </a:rPr>
              <a:t>) report is a visioning document for the 10-year statewide strategic plan focused on racial equity. It is one of several inputs that will influence the development of the strategic plan:</a:t>
            </a:r>
            <a:endParaRPr lang="en-US" dirty="0">
              <a:solidFill>
                <a:schemeClr val="tx2"/>
              </a:solidFill>
              <a:latin typeface="+mn-lt"/>
            </a:endParaRPr>
          </a:p>
        </p:txBody>
      </p:sp>
      <p:sp>
        <p:nvSpPr>
          <p:cNvPr id="20" name="Title 2">
            <a:extLst>
              <a:ext uri="{FF2B5EF4-FFF2-40B4-BE49-F238E27FC236}">
                <a16:creationId xmlns:a16="http://schemas.microsoft.com/office/drawing/2014/main" id="{35521D3C-3B6A-4C93-9F26-E88C29636DE1}"/>
              </a:ext>
            </a:extLst>
          </p:cNvPr>
          <p:cNvSpPr txBox="1">
            <a:spLocks/>
          </p:cNvSpPr>
          <p:nvPr/>
        </p:nvSpPr>
        <p:spPr bwMode="auto">
          <a:xfrm>
            <a:off x="396606" y="351712"/>
            <a:ext cx="8120111" cy="838200"/>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lvl1pPr algn="l" rtl="0" eaLnBrk="1" fontAlgn="base" hangingPunct="1">
              <a:spcBef>
                <a:spcPct val="0"/>
              </a:spcBef>
              <a:spcAft>
                <a:spcPct val="0"/>
              </a:spcAft>
              <a:defRPr sz="4050" b="0" i="0" kern="1200">
                <a:solidFill>
                  <a:schemeClr val="tx1"/>
                </a:solidFill>
                <a:latin typeface="Calibri Light"/>
                <a:ea typeface="+mj-ea"/>
                <a:cs typeface="Calibri Light"/>
              </a:defRPr>
            </a:lvl1pPr>
            <a:lvl2pPr algn="l" rtl="0" eaLnBrk="1" fontAlgn="base" hangingPunct="1">
              <a:spcBef>
                <a:spcPct val="0"/>
              </a:spcBef>
              <a:spcAft>
                <a:spcPct val="0"/>
              </a:spcAft>
              <a:defRPr sz="4500">
                <a:solidFill>
                  <a:schemeClr val="bg1"/>
                </a:solidFill>
                <a:latin typeface="Corbel" pitchFamily="34" charset="0"/>
              </a:defRPr>
            </a:lvl2pPr>
            <a:lvl3pPr algn="l" rtl="0" eaLnBrk="1" fontAlgn="base" hangingPunct="1">
              <a:spcBef>
                <a:spcPct val="0"/>
              </a:spcBef>
              <a:spcAft>
                <a:spcPct val="0"/>
              </a:spcAft>
              <a:defRPr sz="4500">
                <a:solidFill>
                  <a:schemeClr val="bg1"/>
                </a:solidFill>
                <a:latin typeface="Corbel" pitchFamily="34" charset="0"/>
              </a:defRPr>
            </a:lvl3pPr>
            <a:lvl4pPr algn="l" rtl="0" eaLnBrk="1" fontAlgn="base" hangingPunct="1">
              <a:spcBef>
                <a:spcPct val="0"/>
              </a:spcBef>
              <a:spcAft>
                <a:spcPct val="0"/>
              </a:spcAft>
              <a:defRPr sz="4500">
                <a:solidFill>
                  <a:schemeClr val="bg1"/>
                </a:solidFill>
                <a:latin typeface="Corbel" pitchFamily="34" charset="0"/>
              </a:defRPr>
            </a:lvl4pPr>
            <a:lvl5pPr algn="l" rtl="0" eaLnBrk="1" fontAlgn="base" hangingPunct="1">
              <a:spcBef>
                <a:spcPct val="0"/>
              </a:spcBef>
              <a:spcAft>
                <a:spcPct val="0"/>
              </a:spcAft>
              <a:defRPr sz="4500">
                <a:solidFill>
                  <a:schemeClr val="bg1"/>
                </a:solidFill>
                <a:latin typeface="Corbel" pitchFamily="34" charset="0"/>
              </a:defRPr>
            </a:lvl5pPr>
            <a:lvl6pPr marL="457200" algn="l" rtl="0" eaLnBrk="1" fontAlgn="base" hangingPunct="1">
              <a:spcBef>
                <a:spcPct val="0"/>
              </a:spcBef>
              <a:spcAft>
                <a:spcPct val="0"/>
              </a:spcAft>
              <a:defRPr sz="4500">
                <a:solidFill>
                  <a:schemeClr val="bg1"/>
                </a:solidFill>
                <a:latin typeface="Corbel" pitchFamily="34" charset="0"/>
              </a:defRPr>
            </a:lvl6pPr>
            <a:lvl7pPr marL="914400" algn="l" rtl="0" eaLnBrk="1" fontAlgn="base" hangingPunct="1">
              <a:spcBef>
                <a:spcPct val="0"/>
              </a:spcBef>
              <a:spcAft>
                <a:spcPct val="0"/>
              </a:spcAft>
              <a:defRPr sz="4500">
                <a:solidFill>
                  <a:schemeClr val="bg1"/>
                </a:solidFill>
                <a:latin typeface="Corbel" pitchFamily="34" charset="0"/>
              </a:defRPr>
            </a:lvl7pPr>
            <a:lvl8pPr marL="1371600" algn="l" rtl="0" eaLnBrk="1" fontAlgn="base" hangingPunct="1">
              <a:spcBef>
                <a:spcPct val="0"/>
              </a:spcBef>
              <a:spcAft>
                <a:spcPct val="0"/>
              </a:spcAft>
              <a:defRPr sz="4500">
                <a:solidFill>
                  <a:schemeClr val="bg1"/>
                </a:solidFill>
                <a:latin typeface="Corbel" pitchFamily="34" charset="0"/>
              </a:defRPr>
            </a:lvl8pPr>
            <a:lvl9pPr marL="1828800" algn="l" rtl="0" eaLnBrk="1" fontAlgn="base" hangingPunct="1">
              <a:spcBef>
                <a:spcPct val="0"/>
              </a:spcBef>
              <a:spcAft>
                <a:spcPct val="0"/>
              </a:spcAft>
              <a:defRPr sz="4500">
                <a:solidFill>
                  <a:schemeClr val="bg1"/>
                </a:solidFill>
                <a:latin typeface="Corbel" pitchFamily="34" charset="0"/>
              </a:defRPr>
            </a:lvl9pPr>
            <a:extLst/>
          </a:lstStyle>
          <a:p>
            <a:r>
              <a:rPr lang="en-US" sz="4000" dirty="0">
                <a:solidFill>
                  <a:schemeClr val="bg1"/>
                </a:solidFill>
                <a:latin typeface="+mj-lt"/>
              </a:rPr>
              <a:t>Development of the Strategic Plan for Racial Equity</a:t>
            </a:r>
            <a:endParaRPr lang="en-US" sz="4000" b="1" dirty="0">
              <a:solidFill>
                <a:schemeClr val="bg1"/>
              </a:solidFill>
              <a:latin typeface="+mj-lt"/>
            </a:endParaRPr>
          </a:p>
        </p:txBody>
      </p:sp>
      <p:grpSp>
        <p:nvGrpSpPr>
          <p:cNvPr id="16" name="Group 15">
            <a:extLst>
              <a:ext uri="{FF2B5EF4-FFF2-40B4-BE49-F238E27FC236}">
                <a16:creationId xmlns:a16="http://schemas.microsoft.com/office/drawing/2014/main" id="{D1186FAB-D630-453E-BD88-B90FB86E68B9}"/>
              </a:ext>
            </a:extLst>
          </p:cNvPr>
          <p:cNvGrpSpPr/>
          <p:nvPr/>
        </p:nvGrpSpPr>
        <p:grpSpPr>
          <a:xfrm>
            <a:off x="155407" y="2624056"/>
            <a:ext cx="1904041" cy="1859067"/>
            <a:chOff x="701893" y="1937336"/>
            <a:chExt cx="2076032" cy="1664550"/>
          </a:xfrm>
        </p:grpSpPr>
        <p:sp>
          <p:nvSpPr>
            <p:cNvPr id="17" name="Rectangle 16">
              <a:extLst>
                <a:ext uri="{FF2B5EF4-FFF2-40B4-BE49-F238E27FC236}">
                  <a16:creationId xmlns:a16="http://schemas.microsoft.com/office/drawing/2014/main" id="{C28AA6E1-7CE0-4A1D-BC19-BDB568933769}"/>
                </a:ext>
              </a:extLst>
            </p:cNvPr>
            <p:cNvSpPr/>
            <p:nvPr/>
          </p:nvSpPr>
          <p:spPr bwMode="gray">
            <a:xfrm>
              <a:off x="726617" y="1937336"/>
              <a:ext cx="2051308" cy="1664550"/>
            </a:xfrm>
            <a:prstGeom prst="rect">
              <a:avLst/>
            </a:prstGeom>
            <a:noFill/>
            <a:ln w="19050" algn="ctr">
              <a:solidFill>
                <a:srgbClr val="FFC921"/>
              </a:solidFill>
              <a:miter lim="800000"/>
              <a:headEnd/>
              <a:tailEnd/>
            </a:ln>
          </p:spPr>
          <p:txBody>
            <a:bodyPr wrap="square" lIns="88900" tIns="88900" rIns="88900" bIns="88900" rtlCol="0" anchor="ctr"/>
            <a:lstStyle/>
            <a:p>
              <a:pPr algn="ctr" defTabSz="1219170" fontAlgn="auto">
                <a:lnSpc>
                  <a:spcPct val="106000"/>
                </a:lnSpc>
                <a:spcBef>
                  <a:spcPts val="0"/>
                </a:spcBef>
                <a:spcAft>
                  <a:spcPts val="0"/>
                </a:spcAft>
                <a:buFont typeface="Wingdings 2" pitchFamily="18" charset="2"/>
                <a:buNone/>
              </a:pPr>
              <a:endParaRPr lang="en-US" sz="1600" b="1">
                <a:solidFill>
                  <a:prstClr val="white"/>
                </a:solidFill>
                <a:latin typeface="+mn-lt"/>
              </a:endParaRPr>
            </a:p>
          </p:txBody>
        </p:sp>
        <p:sp>
          <p:nvSpPr>
            <p:cNvPr id="21" name="TextBox 20">
              <a:extLst>
                <a:ext uri="{FF2B5EF4-FFF2-40B4-BE49-F238E27FC236}">
                  <a16:creationId xmlns:a16="http://schemas.microsoft.com/office/drawing/2014/main" id="{6716DDFD-B834-4A4C-BBCF-B3D672837869}"/>
                </a:ext>
              </a:extLst>
            </p:cNvPr>
            <p:cNvSpPr txBox="1"/>
            <p:nvPr/>
          </p:nvSpPr>
          <p:spPr>
            <a:xfrm>
              <a:off x="701893" y="2544527"/>
              <a:ext cx="2021895" cy="826721"/>
            </a:xfrm>
            <a:prstGeom prst="rect">
              <a:avLst/>
            </a:prstGeom>
            <a:noFill/>
          </p:spPr>
          <p:txBody>
            <a:bodyPr wrap="square" lIns="0" tIns="0" rIns="0" bIns="0" rtlCol="0">
              <a:spAutoFit/>
            </a:bodyPr>
            <a:lstStyle/>
            <a:p>
              <a:pPr marL="288925" indent="-112713" defTabSz="1219170" fontAlgn="auto">
                <a:spcBef>
                  <a:spcPts val="0"/>
                </a:spcBef>
                <a:spcAft>
                  <a:spcPts val="0"/>
                </a:spcAft>
                <a:buSzPct val="100000"/>
                <a:buFont typeface="Arial" panose="020B0604020202020204" pitchFamily="34" charset="0"/>
                <a:buChar char="•"/>
              </a:pPr>
              <a:r>
                <a:rPr lang="en-US" sz="1200" dirty="0">
                  <a:solidFill>
                    <a:prstClr val="black"/>
                  </a:solidFill>
                  <a:latin typeface="+mn-lt"/>
                </a:rPr>
                <a:t>System-Wide Data Analysis</a:t>
              </a:r>
            </a:p>
            <a:p>
              <a:pPr marL="288925" indent="-112713" defTabSz="1219170" fontAlgn="auto">
                <a:spcBef>
                  <a:spcPts val="0"/>
                </a:spcBef>
                <a:spcAft>
                  <a:spcPts val="0"/>
                </a:spcAft>
                <a:buSzPct val="100000"/>
                <a:buFont typeface="Arial" panose="020B0604020202020204" pitchFamily="34" charset="0"/>
                <a:buChar char="•"/>
              </a:pPr>
              <a:r>
                <a:rPr lang="en-US" sz="1200" dirty="0">
                  <a:solidFill>
                    <a:prstClr val="black"/>
                  </a:solidFill>
                  <a:latin typeface="+mn-lt"/>
                </a:rPr>
                <a:t>System-Wide Survey</a:t>
              </a:r>
            </a:p>
            <a:p>
              <a:pPr marL="288925" indent="-112713" defTabSz="1219170" fontAlgn="auto">
                <a:spcBef>
                  <a:spcPts val="0"/>
                </a:spcBef>
                <a:spcAft>
                  <a:spcPts val="0"/>
                </a:spcAft>
                <a:buSzPct val="100000"/>
                <a:buFont typeface="Arial" panose="020B0604020202020204" pitchFamily="34" charset="0"/>
                <a:buChar char="•"/>
              </a:pPr>
              <a:r>
                <a:rPr lang="en-US" sz="1200" dirty="0">
                  <a:solidFill>
                    <a:prstClr val="black"/>
                  </a:solidFill>
                  <a:latin typeface="+mn-lt"/>
                </a:rPr>
                <a:t>Stakeholder Interviews and Focus Groups</a:t>
              </a:r>
            </a:p>
          </p:txBody>
        </p:sp>
      </p:grpSp>
      <p:sp>
        <p:nvSpPr>
          <p:cNvPr id="22" name="Plus 8">
            <a:extLst>
              <a:ext uri="{FF2B5EF4-FFF2-40B4-BE49-F238E27FC236}">
                <a16:creationId xmlns:a16="http://schemas.microsoft.com/office/drawing/2014/main" id="{E042F2C1-0518-461E-9932-D3056F3CB202}"/>
              </a:ext>
            </a:extLst>
          </p:cNvPr>
          <p:cNvSpPr>
            <a:spLocks/>
          </p:cNvSpPr>
          <p:nvPr/>
        </p:nvSpPr>
        <p:spPr bwMode="gray">
          <a:xfrm>
            <a:off x="2077936" y="3548161"/>
            <a:ext cx="393378" cy="379116"/>
          </a:xfrm>
          <a:prstGeom prst="mathPlus">
            <a:avLst/>
          </a:prstGeom>
          <a:solidFill>
            <a:srgbClr val="FFC921"/>
          </a:solidFill>
          <a:ln w="19050" algn="ctr">
            <a:noFill/>
            <a:miter lim="800000"/>
            <a:headEnd/>
            <a:tailEnd/>
          </a:ln>
        </p:spPr>
        <p:txBody>
          <a:bodyPr wrap="square" lIns="88900" tIns="88900" rIns="88900" bIns="88900" rtlCol="0" anchor="ctr"/>
          <a:lstStyle/>
          <a:p>
            <a:pPr algn="ctr" fontAlgn="auto">
              <a:lnSpc>
                <a:spcPct val="106000"/>
              </a:lnSpc>
              <a:spcBef>
                <a:spcPts val="0"/>
              </a:spcBef>
              <a:spcAft>
                <a:spcPts val="0"/>
              </a:spcAft>
              <a:buFont typeface="Wingdings 2" pitchFamily="18" charset="2"/>
              <a:buNone/>
              <a:defRPr/>
            </a:pPr>
            <a:endParaRPr lang="en-US" sz="1600" b="1" kern="0">
              <a:solidFill>
                <a:srgbClr val="FFFFFF"/>
              </a:solidFill>
              <a:latin typeface="+mn-lt"/>
            </a:endParaRPr>
          </a:p>
        </p:txBody>
      </p:sp>
      <p:sp>
        <p:nvSpPr>
          <p:cNvPr id="23" name="Rectangle 22">
            <a:extLst>
              <a:ext uri="{FF2B5EF4-FFF2-40B4-BE49-F238E27FC236}">
                <a16:creationId xmlns:a16="http://schemas.microsoft.com/office/drawing/2014/main" id="{762DDD9B-E498-4C6D-883F-B7C061B9AC5F}"/>
              </a:ext>
            </a:extLst>
          </p:cNvPr>
          <p:cNvSpPr/>
          <p:nvPr/>
        </p:nvSpPr>
        <p:spPr bwMode="gray">
          <a:xfrm>
            <a:off x="508003" y="5633441"/>
            <a:ext cx="8038754" cy="936324"/>
          </a:xfrm>
          <a:prstGeom prst="rect">
            <a:avLst/>
          </a:prstGeom>
          <a:solidFill>
            <a:srgbClr val="001F5B"/>
          </a:solidFill>
          <a:ln w="19050" algn="ctr">
            <a:noFill/>
            <a:miter lim="800000"/>
            <a:headEnd/>
            <a:tailEnd/>
          </a:ln>
        </p:spPr>
        <p:txBody>
          <a:bodyPr wrap="square" lIns="88900" tIns="88900" rIns="88900" bIns="88900" rtlCol="0" anchor="ctr"/>
          <a:lstStyle/>
          <a:p>
            <a:pPr algn="ctr" defTabSz="1219170" fontAlgn="auto">
              <a:lnSpc>
                <a:spcPct val="106000"/>
              </a:lnSpc>
              <a:spcBef>
                <a:spcPts val="0"/>
              </a:spcBef>
              <a:spcAft>
                <a:spcPts val="0"/>
              </a:spcAft>
              <a:buFont typeface="Wingdings 2" pitchFamily="18" charset="2"/>
              <a:buNone/>
            </a:pPr>
            <a:r>
              <a:rPr lang="en-US" sz="2400" b="1">
                <a:solidFill>
                  <a:prstClr val="white"/>
                </a:solidFill>
                <a:latin typeface="+mn-lt"/>
              </a:rPr>
              <a:t>Statewide Strategic Plan for Racial Equity</a:t>
            </a:r>
          </a:p>
        </p:txBody>
      </p:sp>
      <p:sp>
        <p:nvSpPr>
          <p:cNvPr id="24" name="Isosceles Triangle 23">
            <a:extLst>
              <a:ext uri="{FF2B5EF4-FFF2-40B4-BE49-F238E27FC236}">
                <a16:creationId xmlns:a16="http://schemas.microsoft.com/office/drawing/2014/main" id="{CAC5CF8A-51D7-464C-A020-DD20DEDA1476}"/>
              </a:ext>
            </a:extLst>
          </p:cNvPr>
          <p:cNvSpPr/>
          <p:nvPr/>
        </p:nvSpPr>
        <p:spPr bwMode="gray">
          <a:xfrm rot="10800000">
            <a:off x="153485" y="4806201"/>
            <a:ext cx="9026657" cy="589904"/>
          </a:xfrm>
          <a:prstGeom prst="triangle">
            <a:avLst/>
          </a:prstGeom>
          <a:solidFill>
            <a:srgbClr val="7A8C8E">
              <a:lumMod val="20000"/>
              <a:lumOff val="80000"/>
            </a:srgbClr>
          </a:solidFill>
          <a:ln w="19050" algn="ctr">
            <a:noFill/>
            <a:miter lim="800000"/>
            <a:headEnd/>
            <a:tailEnd/>
          </a:ln>
        </p:spPr>
        <p:txBody>
          <a:bodyPr wrap="square" lIns="88900" tIns="88900" rIns="88900" bIns="88900" rtlCol="0" anchor="ctr"/>
          <a:lstStyle/>
          <a:p>
            <a:pPr marL="0" marR="0" lvl="0" indent="0" algn="ctr" defTabSz="1219170" eaLnBrk="1" fontAlgn="auto" latinLnBrk="0" hangingPunct="1">
              <a:lnSpc>
                <a:spcPct val="106000"/>
              </a:lnSpc>
              <a:spcBef>
                <a:spcPts val="0"/>
              </a:spcBef>
              <a:spcAft>
                <a:spcPts val="0"/>
              </a:spcAft>
              <a:buClrTx/>
              <a:buSzTx/>
              <a:buFont typeface="Wingdings 2" pitchFamily="18" charset="2"/>
              <a:buNone/>
              <a:tabLst/>
              <a:defRPr/>
            </a:pPr>
            <a:endParaRPr kumimoji="0" lang="en-US" sz="1600" b="1" i="0" u="none" strike="noStrike" kern="0" cap="none" spc="0" normalizeH="0" baseline="0" noProof="0">
              <a:ln>
                <a:noFill/>
              </a:ln>
              <a:solidFill>
                <a:prstClr val="white"/>
              </a:solidFill>
              <a:effectLst/>
              <a:uLnTx/>
              <a:uFillTx/>
              <a:latin typeface="+mn-lt"/>
            </a:endParaRPr>
          </a:p>
        </p:txBody>
      </p:sp>
      <p:sp>
        <p:nvSpPr>
          <p:cNvPr id="25" name="Rectangle 24">
            <a:extLst>
              <a:ext uri="{FF2B5EF4-FFF2-40B4-BE49-F238E27FC236}">
                <a16:creationId xmlns:a16="http://schemas.microsoft.com/office/drawing/2014/main" id="{CB80660A-8CDE-4231-8E4C-631EE4A882BB}"/>
              </a:ext>
            </a:extLst>
          </p:cNvPr>
          <p:cNvSpPr/>
          <p:nvPr/>
        </p:nvSpPr>
        <p:spPr bwMode="gray">
          <a:xfrm>
            <a:off x="2486653" y="2620653"/>
            <a:ext cx="1881365" cy="1859067"/>
          </a:xfrm>
          <a:prstGeom prst="rect">
            <a:avLst/>
          </a:prstGeom>
          <a:noFill/>
          <a:ln w="19050" algn="ctr">
            <a:solidFill>
              <a:srgbClr val="FFC921"/>
            </a:solidFill>
            <a:miter lim="800000"/>
            <a:headEnd/>
            <a:tailEnd/>
          </a:ln>
        </p:spPr>
        <p:txBody>
          <a:bodyPr wrap="square" lIns="88900" tIns="88900" rIns="88900" bIns="88900" rtlCol="0" anchor="ctr"/>
          <a:lstStyle/>
          <a:p>
            <a:pPr algn="ctr" defTabSz="1219170" fontAlgn="auto">
              <a:lnSpc>
                <a:spcPct val="106000"/>
              </a:lnSpc>
              <a:spcBef>
                <a:spcPts val="0"/>
              </a:spcBef>
              <a:spcAft>
                <a:spcPts val="0"/>
              </a:spcAft>
              <a:buFont typeface="Wingdings 2" pitchFamily="18" charset="2"/>
              <a:buNone/>
            </a:pPr>
            <a:endParaRPr lang="en-US" sz="1600" b="1">
              <a:solidFill>
                <a:prstClr val="white"/>
              </a:solidFill>
              <a:latin typeface="+mn-lt"/>
            </a:endParaRPr>
          </a:p>
        </p:txBody>
      </p:sp>
      <p:sp>
        <p:nvSpPr>
          <p:cNvPr id="26" name="Rectangle 25">
            <a:extLst>
              <a:ext uri="{FF2B5EF4-FFF2-40B4-BE49-F238E27FC236}">
                <a16:creationId xmlns:a16="http://schemas.microsoft.com/office/drawing/2014/main" id="{5C97CD1C-A7B3-4823-9C5B-378E54D0E3F3}"/>
              </a:ext>
            </a:extLst>
          </p:cNvPr>
          <p:cNvSpPr/>
          <p:nvPr/>
        </p:nvSpPr>
        <p:spPr bwMode="gray">
          <a:xfrm>
            <a:off x="4795223" y="2620652"/>
            <a:ext cx="1881365" cy="1859067"/>
          </a:xfrm>
          <a:prstGeom prst="rect">
            <a:avLst/>
          </a:prstGeom>
          <a:noFill/>
          <a:ln w="19050" algn="ctr">
            <a:solidFill>
              <a:srgbClr val="FFC921"/>
            </a:solidFill>
            <a:miter lim="800000"/>
            <a:headEnd/>
            <a:tailEnd/>
          </a:ln>
        </p:spPr>
        <p:txBody>
          <a:bodyPr wrap="square" lIns="88900" tIns="88900" rIns="88900" bIns="88900" rtlCol="0" anchor="ctr"/>
          <a:lstStyle/>
          <a:p>
            <a:pPr algn="ctr" defTabSz="1219170" fontAlgn="auto">
              <a:lnSpc>
                <a:spcPct val="106000"/>
              </a:lnSpc>
              <a:spcBef>
                <a:spcPts val="0"/>
              </a:spcBef>
              <a:spcAft>
                <a:spcPts val="0"/>
              </a:spcAft>
              <a:buFont typeface="Wingdings 2" pitchFamily="18" charset="2"/>
              <a:buNone/>
            </a:pPr>
            <a:endParaRPr lang="en-US" sz="1600" b="1">
              <a:solidFill>
                <a:prstClr val="white"/>
              </a:solidFill>
              <a:latin typeface="+mn-lt"/>
            </a:endParaRPr>
          </a:p>
        </p:txBody>
      </p:sp>
      <p:sp>
        <p:nvSpPr>
          <p:cNvPr id="27" name="Rectangle 26">
            <a:extLst>
              <a:ext uri="{FF2B5EF4-FFF2-40B4-BE49-F238E27FC236}">
                <a16:creationId xmlns:a16="http://schemas.microsoft.com/office/drawing/2014/main" id="{B2946E47-F0E4-4422-A283-3DE44EC182B6}"/>
              </a:ext>
            </a:extLst>
          </p:cNvPr>
          <p:cNvSpPr/>
          <p:nvPr/>
        </p:nvSpPr>
        <p:spPr bwMode="gray">
          <a:xfrm>
            <a:off x="7103793" y="2620652"/>
            <a:ext cx="1881365" cy="1859067"/>
          </a:xfrm>
          <a:prstGeom prst="rect">
            <a:avLst/>
          </a:prstGeom>
          <a:noFill/>
          <a:ln w="19050" algn="ctr">
            <a:solidFill>
              <a:srgbClr val="FFC921"/>
            </a:solidFill>
            <a:miter lim="800000"/>
            <a:headEnd/>
            <a:tailEnd/>
          </a:ln>
        </p:spPr>
        <p:txBody>
          <a:bodyPr wrap="square" lIns="88900" tIns="88900" rIns="88900" bIns="88900" rtlCol="0" anchor="ctr"/>
          <a:lstStyle/>
          <a:p>
            <a:pPr algn="ctr" defTabSz="1219170" fontAlgn="auto">
              <a:lnSpc>
                <a:spcPct val="106000"/>
              </a:lnSpc>
              <a:spcBef>
                <a:spcPts val="0"/>
              </a:spcBef>
              <a:spcAft>
                <a:spcPts val="0"/>
              </a:spcAft>
              <a:buFont typeface="Wingdings 2" pitchFamily="18" charset="2"/>
              <a:buNone/>
            </a:pPr>
            <a:endParaRPr lang="en-US" sz="1600" b="1">
              <a:solidFill>
                <a:prstClr val="white"/>
              </a:solidFill>
              <a:latin typeface="+mn-lt"/>
            </a:endParaRPr>
          </a:p>
        </p:txBody>
      </p:sp>
      <p:sp>
        <p:nvSpPr>
          <p:cNvPr id="28" name="Plus 8">
            <a:extLst>
              <a:ext uri="{FF2B5EF4-FFF2-40B4-BE49-F238E27FC236}">
                <a16:creationId xmlns:a16="http://schemas.microsoft.com/office/drawing/2014/main" id="{1A43E8B4-87D1-46C4-8F9F-0BD978A8B5EA}"/>
              </a:ext>
            </a:extLst>
          </p:cNvPr>
          <p:cNvSpPr>
            <a:spLocks/>
          </p:cNvSpPr>
          <p:nvPr/>
        </p:nvSpPr>
        <p:spPr bwMode="gray">
          <a:xfrm>
            <a:off x="4419600" y="3548161"/>
            <a:ext cx="393378" cy="379116"/>
          </a:xfrm>
          <a:prstGeom prst="mathPlus">
            <a:avLst/>
          </a:prstGeom>
          <a:solidFill>
            <a:srgbClr val="FFC921"/>
          </a:solidFill>
          <a:ln w="19050" algn="ctr">
            <a:noFill/>
            <a:miter lim="800000"/>
            <a:headEnd/>
            <a:tailEnd/>
          </a:ln>
        </p:spPr>
        <p:txBody>
          <a:bodyPr wrap="square" lIns="88900" tIns="88900" rIns="88900" bIns="88900" rtlCol="0" anchor="ctr"/>
          <a:lstStyle/>
          <a:p>
            <a:pPr algn="ctr" fontAlgn="auto">
              <a:lnSpc>
                <a:spcPct val="106000"/>
              </a:lnSpc>
              <a:spcBef>
                <a:spcPts val="0"/>
              </a:spcBef>
              <a:spcAft>
                <a:spcPts val="0"/>
              </a:spcAft>
              <a:buFont typeface="Wingdings 2" pitchFamily="18" charset="2"/>
              <a:buNone/>
              <a:defRPr/>
            </a:pPr>
            <a:endParaRPr lang="en-US" sz="1600" b="1" kern="0">
              <a:solidFill>
                <a:srgbClr val="FFFFFF"/>
              </a:solidFill>
              <a:latin typeface="+mn-lt"/>
            </a:endParaRPr>
          </a:p>
        </p:txBody>
      </p:sp>
      <p:sp>
        <p:nvSpPr>
          <p:cNvPr id="29" name="Plus 8">
            <a:extLst>
              <a:ext uri="{FF2B5EF4-FFF2-40B4-BE49-F238E27FC236}">
                <a16:creationId xmlns:a16="http://schemas.microsoft.com/office/drawing/2014/main" id="{D2FBA994-7DBA-4954-86EB-FC4D83FF64E8}"/>
              </a:ext>
            </a:extLst>
          </p:cNvPr>
          <p:cNvSpPr>
            <a:spLocks/>
          </p:cNvSpPr>
          <p:nvPr/>
        </p:nvSpPr>
        <p:spPr bwMode="gray">
          <a:xfrm>
            <a:off x="6672686" y="3548161"/>
            <a:ext cx="393378" cy="379116"/>
          </a:xfrm>
          <a:prstGeom prst="mathPlus">
            <a:avLst/>
          </a:prstGeom>
          <a:solidFill>
            <a:srgbClr val="FFC921"/>
          </a:solidFill>
          <a:ln w="19050" algn="ctr">
            <a:noFill/>
            <a:miter lim="800000"/>
            <a:headEnd/>
            <a:tailEnd/>
          </a:ln>
        </p:spPr>
        <p:txBody>
          <a:bodyPr wrap="square" lIns="88900" tIns="88900" rIns="88900" bIns="88900" rtlCol="0" anchor="ctr"/>
          <a:lstStyle/>
          <a:p>
            <a:pPr algn="ctr" fontAlgn="auto">
              <a:lnSpc>
                <a:spcPct val="106000"/>
              </a:lnSpc>
              <a:spcBef>
                <a:spcPts val="0"/>
              </a:spcBef>
              <a:spcAft>
                <a:spcPts val="0"/>
              </a:spcAft>
              <a:buFont typeface="Wingdings 2" pitchFamily="18" charset="2"/>
              <a:buNone/>
              <a:defRPr/>
            </a:pPr>
            <a:endParaRPr lang="en-US" sz="1600" b="1" kern="0">
              <a:solidFill>
                <a:srgbClr val="FFFFFF"/>
              </a:solidFill>
              <a:latin typeface="+mn-lt"/>
            </a:endParaRPr>
          </a:p>
        </p:txBody>
      </p:sp>
      <p:sp>
        <p:nvSpPr>
          <p:cNvPr id="30" name="TextBox 29">
            <a:extLst>
              <a:ext uri="{FF2B5EF4-FFF2-40B4-BE49-F238E27FC236}">
                <a16:creationId xmlns:a16="http://schemas.microsoft.com/office/drawing/2014/main" id="{F17AD92B-7BA7-4F7A-871B-B777C3527CB8}"/>
              </a:ext>
            </a:extLst>
          </p:cNvPr>
          <p:cNvSpPr txBox="1"/>
          <p:nvPr/>
        </p:nvSpPr>
        <p:spPr>
          <a:xfrm>
            <a:off x="2499103" y="3440439"/>
            <a:ext cx="1854389" cy="215444"/>
          </a:xfrm>
          <a:prstGeom prst="rect">
            <a:avLst/>
          </a:prstGeom>
          <a:noFill/>
        </p:spPr>
        <p:txBody>
          <a:bodyPr wrap="square" lIns="0" tIns="0" rIns="0" bIns="0" rtlCol="0">
            <a:spAutoFit/>
          </a:bodyPr>
          <a:lstStyle/>
          <a:p>
            <a:pPr algn="ctr" defTabSz="1219170" fontAlgn="auto">
              <a:spcBef>
                <a:spcPts val="600"/>
              </a:spcBef>
              <a:spcAft>
                <a:spcPts val="0"/>
              </a:spcAft>
              <a:buSzPct val="100000"/>
            </a:pPr>
            <a:r>
              <a:rPr lang="en-US" sz="1400" b="1">
                <a:solidFill>
                  <a:prstClr val="black"/>
                </a:solidFill>
                <a:latin typeface="+mn-lt"/>
              </a:rPr>
              <a:t>NUE Report </a:t>
            </a:r>
          </a:p>
        </p:txBody>
      </p:sp>
      <p:sp>
        <p:nvSpPr>
          <p:cNvPr id="31" name="TextBox 30">
            <a:extLst>
              <a:ext uri="{FF2B5EF4-FFF2-40B4-BE49-F238E27FC236}">
                <a16:creationId xmlns:a16="http://schemas.microsoft.com/office/drawing/2014/main" id="{777076BD-3D72-4009-8BD2-0706259C68FD}"/>
              </a:ext>
            </a:extLst>
          </p:cNvPr>
          <p:cNvSpPr txBox="1"/>
          <p:nvPr/>
        </p:nvSpPr>
        <p:spPr>
          <a:xfrm>
            <a:off x="190440" y="2890650"/>
            <a:ext cx="1854389" cy="215444"/>
          </a:xfrm>
          <a:prstGeom prst="rect">
            <a:avLst/>
          </a:prstGeom>
          <a:noFill/>
        </p:spPr>
        <p:txBody>
          <a:bodyPr wrap="square" lIns="0" tIns="0" rIns="0" bIns="0" rtlCol="0">
            <a:spAutoFit/>
          </a:bodyPr>
          <a:lstStyle/>
          <a:p>
            <a:pPr algn="ctr" defTabSz="1219170" fontAlgn="auto">
              <a:spcBef>
                <a:spcPts val="600"/>
              </a:spcBef>
              <a:spcAft>
                <a:spcPts val="0"/>
              </a:spcAft>
              <a:buSzPct val="100000"/>
            </a:pPr>
            <a:r>
              <a:rPr lang="en-US" sz="1400" b="1">
                <a:solidFill>
                  <a:prstClr val="black"/>
                </a:solidFill>
                <a:latin typeface="+mn-lt"/>
              </a:rPr>
              <a:t>Environmental Scan</a:t>
            </a:r>
          </a:p>
        </p:txBody>
      </p:sp>
      <p:sp>
        <p:nvSpPr>
          <p:cNvPr id="32" name="TextBox 31">
            <a:extLst>
              <a:ext uri="{FF2B5EF4-FFF2-40B4-BE49-F238E27FC236}">
                <a16:creationId xmlns:a16="http://schemas.microsoft.com/office/drawing/2014/main" id="{EE47E106-DD87-4366-A926-CF07FA4B6376}"/>
              </a:ext>
            </a:extLst>
          </p:cNvPr>
          <p:cNvSpPr txBox="1"/>
          <p:nvPr/>
        </p:nvSpPr>
        <p:spPr>
          <a:xfrm>
            <a:off x="4852203" y="3243980"/>
            <a:ext cx="1758277" cy="646331"/>
          </a:xfrm>
          <a:prstGeom prst="rect">
            <a:avLst/>
          </a:prstGeom>
          <a:noFill/>
        </p:spPr>
        <p:txBody>
          <a:bodyPr wrap="square" lIns="0" tIns="0" rIns="0" bIns="0" rtlCol="0">
            <a:spAutoFit/>
          </a:bodyPr>
          <a:lstStyle/>
          <a:p>
            <a:pPr algn="ctr" defTabSz="1219170" fontAlgn="auto">
              <a:spcBef>
                <a:spcPts val="600"/>
              </a:spcBef>
              <a:spcAft>
                <a:spcPts val="0"/>
              </a:spcAft>
              <a:buSzPct val="100000"/>
            </a:pPr>
            <a:r>
              <a:rPr lang="en-US" sz="1400" b="1">
                <a:solidFill>
                  <a:prstClr val="black"/>
                </a:solidFill>
                <a:latin typeface="+mn-lt"/>
              </a:rPr>
              <a:t>Stakeholder Input via Strategy Labs &amp; Review Sessions</a:t>
            </a:r>
          </a:p>
        </p:txBody>
      </p:sp>
      <p:sp>
        <p:nvSpPr>
          <p:cNvPr id="33" name="TextBox 32">
            <a:extLst>
              <a:ext uri="{FF2B5EF4-FFF2-40B4-BE49-F238E27FC236}">
                <a16:creationId xmlns:a16="http://schemas.microsoft.com/office/drawing/2014/main" id="{46AB7479-A0CF-484B-95C7-3B7202780BEE}"/>
              </a:ext>
            </a:extLst>
          </p:cNvPr>
          <p:cNvSpPr txBox="1"/>
          <p:nvPr/>
        </p:nvSpPr>
        <p:spPr>
          <a:xfrm>
            <a:off x="7167495" y="3356636"/>
            <a:ext cx="1758277" cy="430887"/>
          </a:xfrm>
          <a:prstGeom prst="rect">
            <a:avLst/>
          </a:prstGeom>
          <a:noFill/>
        </p:spPr>
        <p:txBody>
          <a:bodyPr wrap="square" lIns="0" tIns="0" rIns="0" bIns="0" rtlCol="0">
            <a:spAutoFit/>
          </a:bodyPr>
          <a:lstStyle/>
          <a:p>
            <a:pPr algn="ctr" defTabSz="1219170" fontAlgn="auto">
              <a:spcBef>
                <a:spcPts val="0"/>
              </a:spcBef>
              <a:spcAft>
                <a:spcPts val="0"/>
              </a:spcAft>
              <a:buSzPct val="100000"/>
            </a:pPr>
            <a:r>
              <a:rPr lang="en-US" sz="1400" b="1">
                <a:solidFill>
                  <a:prstClr val="black"/>
                </a:solidFill>
                <a:latin typeface="+mn-lt"/>
              </a:rPr>
              <a:t>Leading Best </a:t>
            </a:r>
          </a:p>
          <a:p>
            <a:pPr algn="ctr" defTabSz="1219170" fontAlgn="auto">
              <a:spcBef>
                <a:spcPts val="0"/>
              </a:spcBef>
              <a:spcAft>
                <a:spcPts val="0"/>
              </a:spcAft>
              <a:buSzPct val="100000"/>
            </a:pPr>
            <a:r>
              <a:rPr lang="en-US" sz="1400" b="1">
                <a:solidFill>
                  <a:prstClr val="black"/>
                </a:solidFill>
                <a:latin typeface="+mn-lt"/>
              </a:rPr>
              <a:t>Practices</a:t>
            </a:r>
          </a:p>
        </p:txBody>
      </p:sp>
      <p:sp>
        <p:nvSpPr>
          <p:cNvPr id="2" name="Star: 5 Points 1">
            <a:extLst>
              <a:ext uri="{FF2B5EF4-FFF2-40B4-BE49-F238E27FC236}">
                <a16:creationId xmlns:a16="http://schemas.microsoft.com/office/drawing/2014/main" id="{F126C4A5-4974-4260-95FF-BCE4163B9103}"/>
              </a:ext>
            </a:extLst>
          </p:cNvPr>
          <p:cNvSpPr/>
          <p:nvPr/>
        </p:nvSpPr>
        <p:spPr>
          <a:xfrm>
            <a:off x="3244710" y="2879280"/>
            <a:ext cx="363173" cy="353681"/>
          </a:xfrm>
          <a:prstGeom prst="star5">
            <a:avLst>
              <a:gd name="adj" fmla="val 19098"/>
              <a:gd name="hf" fmla="val 105146"/>
              <a:gd name="vf" fmla="val 110557"/>
            </a:avLst>
          </a:prstGeom>
          <a:solidFill>
            <a:srgbClr val="FFC627"/>
          </a:solidFill>
          <a:ln>
            <a:solidFill>
              <a:srgbClr val="FFC6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2570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9628580-BF89-4EFD-AE0E-C8FC40851AC5}"/>
              </a:ext>
            </a:extLst>
          </p:cNvPr>
          <p:cNvSpPr>
            <a:spLocks noGrp="1"/>
          </p:cNvSpPr>
          <p:nvPr>
            <p:ph type="title"/>
          </p:nvPr>
        </p:nvSpPr>
        <p:spPr>
          <a:xfrm>
            <a:off x="287118" y="351712"/>
            <a:ext cx="8704482" cy="838200"/>
          </a:xfrm>
        </p:spPr>
        <p:txBody>
          <a:bodyPr/>
          <a:lstStyle/>
          <a:p>
            <a:r>
              <a:rPr lang="en-US" b="1"/>
              <a:t>Hiring, Supporting, and Retaining Faculty of Color </a:t>
            </a:r>
            <a:r>
              <a:rPr lang="en-US"/>
              <a:t>Overview</a:t>
            </a:r>
          </a:p>
        </p:txBody>
      </p:sp>
      <p:sp>
        <p:nvSpPr>
          <p:cNvPr id="13" name="Trapezoid 12">
            <a:extLst>
              <a:ext uri="{FF2B5EF4-FFF2-40B4-BE49-F238E27FC236}">
                <a16:creationId xmlns:a16="http://schemas.microsoft.com/office/drawing/2014/main" id="{A53F26AF-AE49-4453-B178-23E111D88A41}"/>
              </a:ext>
            </a:extLst>
          </p:cNvPr>
          <p:cNvSpPr/>
          <p:nvPr/>
        </p:nvSpPr>
        <p:spPr>
          <a:xfrm rot="16200000">
            <a:off x="2313754" y="3706254"/>
            <a:ext cx="3864482" cy="900382"/>
          </a:xfrm>
          <a:prstGeom prst="trapezoid">
            <a:avLst>
              <a:gd name="adj" fmla="val 109680"/>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Rounded Corners 13">
            <a:extLst>
              <a:ext uri="{FF2B5EF4-FFF2-40B4-BE49-F238E27FC236}">
                <a16:creationId xmlns:a16="http://schemas.microsoft.com/office/drawing/2014/main" id="{AAE0795D-59C2-4CCF-B19C-E36BC703C3CB}"/>
              </a:ext>
            </a:extLst>
          </p:cNvPr>
          <p:cNvSpPr/>
          <p:nvPr/>
        </p:nvSpPr>
        <p:spPr>
          <a:xfrm>
            <a:off x="486796" y="3044145"/>
            <a:ext cx="3310365" cy="2255287"/>
          </a:xfrm>
          <a:prstGeom prst="roundRect">
            <a:avLst/>
          </a:prstGeom>
          <a:solidFill>
            <a:schemeClr val="bg1"/>
          </a:solidFill>
          <a:ln w="12700">
            <a:solidFill>
              <a:srgbClr val="001F5B"/>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4AE35EC9-0D2A-45C3-B6DB-81A1C246DC12}"/>
              </a:ext>
            </a:extLst>
          </p:cNvPr>
          <p:cNvGrpSpPr/>
          <p:nvPr/>
        </p:nvGrpSpPr>
        <p:grpSpPr>
          <a:xfrm>
            <a:off x="4696184" y="1703748"/>
            <a:ext cx="3973259" cy="4905393"/>
            <a:chOff x="1219200" y="1567959"/>
            <a:chExt cx="3890563" cy="4652066"/>
          </a:xfrm>
        </p:grpSpPr>
        <p:sp>
          <p:nvSpPr>
            <p:cNvPr id="20" name="Rectangle 19">
              <a:extLst>
                <a:ext uri="{FF2B5EF4-FFF2-40B4-BE49-F238E27FC236}">
                  <a16:creationId xmlns:a16="http://schemas.microsoft.com/office/drawing/2014/main" id="{67D64561-E7D9-470A-8C37-A22DD19C7A91}"/>
                </a:ext>
              </a:extLst>
            </p:cNvPr>
            <p:cNvSpPr/>
            <p:nvPr/>
          </p:nvSpPr>
          <p:spPr>
            <a:xfrm>
              <a:off x="1339743" y="2896989"/>
              <a:ext cx="3649480" cy="2889634"/>
            </a:xfrm>
            <a:prstGeom prst="rect">
              <a:avLst/>
            </a:prstGeom>
          </p:spPr>
          <p:txBody>
            <a:bodyPr wrap="square">
              <a:spAutoFit/>
            </a:bodyPr>
            <a:lstStyle/>
            <a:p>
              <a:pPr lvl="0" eaLnBrk="0" hangingPunct="0"/>
              <a:r>
                <a:rPr lang="en-US" altLang="en-US" sz="1600" b="1" dirty="0">
                  <a:latin typeface="+mn-lt"/>
                  <a:ea typeface="Calibri" panose="020F0502020204030204" pitchFamily="34" charset="0"/>
                </a:rPr>
                <a:t>Faculty diversity at Massachusetts public higher education institutions does not reflect the diversity of the student body nor the diversity of the state</a:t>
              </a:r>
              <a:r>
                <a:rPr lang="en-US" altLang="en-US" sz="1600" dirty="0">
                  <a:latin typeface="+mn-lt"/>
                  <a:ea typeface="Calibri" panose="020F0502020204030204" pitchFamily="34" charset="0"/>
                </a:rPr>
                <a:t>. In order to achieve a more diverse faculty, institutions must create cultures that support faculty of color and that recognize and reward invisible labor that faculty of color take on. The recommendations in this section focus on hiring, supporting, and retaining faculty of color. </a:t>
              </a:r>
            </a:p>
          </p:txBody>
        </p:sp>
        <p:sp>
          <p:nvSpPr>
            <p:cNvPr id="21" name="Rectangle: Rounded Corners 20">
              <a:extLst>
                <a:ext uri="{FF2B5EF4-FFF2-40B4-BE49-F238E27FC236}">
                  <a16:creationId xmlns:a16="http://schemas.microsoft.com/office/drawing/2014/main" id="{8A55F72F-92DB-420F-B1D6-8D00A2137081}"/>
                </a:ext>
              </a:extLst>
            </p:cNvPr>
            <p:cNvSpPr/>
            <p:nvPr/>
          </p:nvSpPr>
          <p:spPr>
            <a:xfrm>
              <a:off x="2462352" y="1758279"/>
              <a:ext cx="1404258" cy="1088798"/>
            </a:xfrm>
            <a:prstGeom prst="roundRect">
              <a:avLst/>
            </a:prstGeom>
            <a:solidFill>
              <a:srgbClr val="001F5B"/>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Rounded Corners 21">
              <a:extLst>
                <a:ext uri="{FF2B5EF4-FFF2-40B4-BE49-F238E27FC236}">
                  <a16:creationId xmlns:a16="http://schemas.microsoft.com/office/drawing/2014/main" id="{D2645A38-F12C-4F49-A056-B4B00CFC5C68}"/>
                </a:ext>
              </a:extLst>
            </p:cNvPr>
            <p:cNvSpPr/>
            <p:nvPr/>
          </p:nvSpPr>
          <p:spPr>
            <a:xfrm>
              <a:off x="1219200" y="1567959"/>
              <a:ext cx="3890563" cy="4652066"/>
            </a:xfrm>
            <a:prstGeom prst="roundRect">
              <a:avLst/>
            </a:prstGeom>
            <a:noFill/>
            <a:ln w="12700">
              <a:solidFill>
                <a:srgbClr val="001F5B"/>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 name="TextBox 22">
            <a:extLst>
              <a:ext uri="{FF2B5EF4-FFF2-40B4-BE49-F238E27FC236}">
                <a16:creationId xmlns:a16="http://schemas.microsoft.com/office/drawing/2014/main" id="{68131A96-0464-45BB-897C-79D84D4B9434}"/>
              </a:ext>
            </a:extLst>
          </p:cNvPr>
          <p:cNvSpPr txBox="1"/>
          <p:nvPr/>
        </p:nvSpPr>
        <p:spPr>
          <a:xfrm>
            <a:off x="1583871" y="6119698"/>
            <a:ext cx="184731" cy="369332"/>
          </a:xfrm>
          <a:prstGeom prst="rect">
            <a:avLst/>
          </a:prstGeom>
          <a:noFill/>
        </p:spPr>
        <p:txBody>
          <a:bodyPr wrap="none" rtlCol="0">
            <a:spAutoFit/>
          </a:bodyPr>
          <a:lstStyle/>
          <a:p>
            <a:endParaRPr lang="en-US"/>
          </a:p>
        </p:txBody>
      </p:sp>
      <p:sp>
        <p:nvSpPr>
          <p:cNvPr id="24" name="TextBox 23">
            <a:extLst>
              <a:ext uri="{FF2B5EF4-FFF2-40B4-BE49-F238E27FC236}">
                <a16:creationId xmlns:a16="http://schemas.microsoft.com/office/drawing/2014/main" id="{C8F43697-5321-4D22-AFE0-08F48B992FD5}"/>
              </a:ext>
            </a:extLst>
          </p:cNvPr>
          <p:cNvSpPr txBox="1"/>
          <p:nvPr/>
        </p:nvSpPr>
        <p:spPr>
          <a:xfrm>
            <a:off x="5994654" y="5689990"/>
            <a:ext cx="184731" cy="369332"/>
          </a:xfrm>
          <a:prstGeom prst="rect">
            <a:avLst/>
          </a:prstGeom>
          <a:noFill/>
        </p:spPr>
        <p:txBody>
          <a:bodyPr wrap="none" rtlCol="0">
            <a:spAutoFit/>
          </a:bodyPr>
          <a:lstStyle/>
          <a:p>
            <a:endParaRPr lang="en-US" dirty="0"/>
          </a:p>
        </p:txBody>
      </p:sp>
      <p:sp>
        <p:nvSpPr>
          <p:cNvPr id="25" name="TextBox 24">
            <a:extLst>
              <a:ext uri="{FF2B5EF4-FFF2-40B4-BE49-F238E27FC236}">
                <a16:creationId xmlns:a16="http://schemas.microsoft.com/office/drawing/2014/main" id="{8AC94B35-A9C2-4A67-8D90-0A737F4FBBFD}"/>
              </a:ext>
            </a:extLst>
          </p:cNvPr>
          <p:cNvSpPr txBox="1"/>
          <p:nvPr/>
        </p:nvSpPr>
        <p:spPr>
          <a:xfrm>
            <a:off x="486795" y="3855697"/>
            <a:ext cx="3310365" cy="1323439"/>
          </a:xfrm>
          <a:prstGeom prst="rect">
            <a:avLst/>
          </a:prstGeom>
          <a:noFill/>
        </p:spPr>
        <p:txBody>
          <a:bodyPr wrap="square" rtlCol="0">
            <a:spAutoFit/>
          </a:bodyPr>
          <a:lstStyle/>
          <a:p>
            <a:r>
              <a:rPr lang="en-US" sz="1600" dirty="0">
                <a:latin typeface="+mj-lt"/>
              </a:rPr>
              <a:t>#4: Students have the right to diverse and supportive faculty and staff who are equity-minded educational practitioners.</a:t>
            </a:r>
          </a:p>
        </p:txBody>
      </p:sp>
      <p:grpSp>
        <p:nvGrpSpPr>
          <p:cNvPr id="26" name="Group 331">
            <a:extLst>
              <a:ext uri="{FF2B5EF4-FFF2-40B4-BE49-F238E27FC236}">
                <a16:creationId xmlns:a16="http://schemas.microsoft.com/office/drawing/2014/main" id="{550B2579-BAA1-4F89-A91B-964DD93DB714}"/>
              </a:ext>
            </a:extLst>
          </p:cNvPr>
          <p:cNvGrpSpPr>
            <a:grpSpLocks noChangeAspect="1"/>
          </p:cNvGrpSpPr>
          <p:nvPr/>
        </p:nvGrpSpPr>
        <p:grpSpPr bwMode="auto">
          <a:xfrm>
            <a:off x="1803277" y="3095944"/>
            <a:ext cx="677402" cy="677402"/>
            <a:chOff x="3832" y="1197"/>
            <a:chExt cx="340" cy="340"/>
          </a:xfrm>
          <a:solidFill>
            <a:srgbClr val="001F5B"/>
          </a:solidFill>
        </p:grpSpPr>
        <p:sp>
          <p:nvSpPr>
            <p:cNvPr id="27" name="Freeform 332">
              <a:extLst>
                <a:ext uri="{FF2B5EF4-FFF2-40B4-BE49-F238E27FC236}">
                  <a16:creationId xmlns:a16="http://schemas.microsoft.com/office/drawing/2014/main" id="{22484ADA-8B2E-4FC4-8EB4-C0EF982F03D8}"/>
                </a:ext>
              </a:extLst>
            </p:cNvPr>
            <p:cNvSpPr>
              <a:spLocks noEditPoints="1"/>
            </p:cNvSpPr>
            <p:nvPr/>
          </p:nvSpPr>
          <p:spPr bwMode="auto">
            <a:xfrm>
              <a:off x="3832" y="1197"/>
              <a:ext cx="340" cy="340"/>
            </a:xfrm>
            <a:custGeom>
              <a:avLst/>
              <a:gdLst>
                <a:gd name="T0" fmla="*/ 337 w 512"/>
                <a:gd name="T1" fmla="*/ 171 h 512"/>
                <a:gd name="T2" fmla="*/ 299 w 512"/>
                <a:gd name="T3" fmla="*/ 171 h 512"/>
                <a:gd name="T4" fmla="*/ 299 w 512"/>
                <a:gd name="T5" fmla="*/ 133 h 512"/>
                <a:gd name="T6" fmla="*/ 337 w 512"/>
                <a:gd name="T7" fmla="*/ 171 h 512"/>
                <a:gd name="T8" fmla="*/ 288 w 512"/>
                <a:gd name="T9" fmla="*/ 192 h 512"/>
                <a:gd name="T10" fmla="*/ 352 w 512"/>
                <a:gd name="T11" fmla="*/ 192 h 512"/>
                <a:gd name="T12" fmla="*/ 352 w 512"/>
                <a:gd name="T13" fmla="*/ 395 h 512"/>
                <a:gd name="T14" fmla="*/ 160 w 512"/>
                <a:gd name="T15" fmla="*/ 395 h 512"/>
                <a:gd name="T16" fmla="*/ 160 w 512"/>
                <a:gd name="T17" fmla="*/ 118 h 512"/>
                <a:gd name="T18" fmla="*/ 277 w 512"/>
                <a:gd name="T19" fmla="*/ 118 h 512"/>
                <a:gd name="T20" fmla="*/ 277 w 512"/>
                <a:gd name="T21" fmla="*/ 182 h 512"/>
                <a:gd name="T22" fmla="*/ 288 w 512"/>
                <a:gd name="T23" fmla="*/ 192 h 512"/>
                <a:gd name="T24" fmla="*/ 331 w 512"/>
                <a:gd name="T25" fmla="*/ 363 h 512"/>
                <a:gd name="T26" fmla="*/ 320 w 512"/>
                <a:gd name="T27" fmla="*/ 352 h 512"/>
                <a:gd name="T28" fmla="*/ 192 w 512"/>
                <a:gd name="T29" fmla="*/ 352 h 512"/>
                <a:gd name="T30" fmla="*/ 181 w 512"/>
                <a:gd name="T31" fmla="*/ 363 h 512"/>
                <a:gd name="T32" fmla="*/ 192 w 512"/>
                <a:gd name="T33" fmla="*/ 374 h 512"/>
                <a:gd name="T34" fmla="*/ 320 w 512"/>
                <a:gd name="T35" fmla="*/ 374 h 512"/>
                <a:gd name="T36" fmla="*/ 331 w 512"/>
                <a:gd name="T37" fmla="*/ 363 h 512"/>
                <a:gd name="T38" fmla="*/ 331 w 512"/>
                <a:gd name="T39" fmla="*/ 320 h 512"/>
                <a:gd name="T40" fmla="*/ 320 w 512"/>
                <a:gd name="T41" fmla="*/ 310 h 512"/>
                <a:gd name="T42" fmla="*/ 192 w 512"/>
                <a:gd name="T43" fmla="*/ 310 h 512"/>
                <a:gd name="T44" fmla="*/ 181 w 512"/>
                <a:gd name="T45" fmla="*/ 320 h 512"/>
                <a:gd name="T46" fmla="*/ 192 w 512"/>
                <a:gd name="T47" fmla="*/ 331 h 512"/>
                <a:gd name="T48" fmla="*/ 320 w 512"/>
                <a:gd name="T49" fmla="*/ 331 h 512"/>
                <a:gd name="T50" fmla="*/ 331 w 512"/>
                <a:gd name="T51" fmla="*/ 320 h 512"/>
                <a:gd name="T52" fmla="*/ 331 w 512"/>
                <a:gd name="T53" fmla="*/ 278 h 512"/>
                <a:gd name="T54" fmla="*/ 320 w 512"/>
                <a:gd name="T55" fmla="*/ 267 h 512"/>
                <a:gd name="T56" fmla="*/ 192 w 512"/>
                <a:gd name="T57" fmla="*/ 267 h 512"/>
                <a:gd name="T58" fmla="*/ 181 w 512"/>
                <a:gd name="T59" fmla="*/ 278 h 512"/>
                <a:gd name="T60" fmla="*/ 192 w 512"/>
                <a:gd name="T61" fmla="*/ 288 h 512"/>
                <a:gd name="T62" fmla="*/ 320 w 512"/>
                <a:gd name="T63" fmla="*/ 288 h 512"/>
                <a:gd name="T64" fmla="*/ 331 w 512"/>
                <a:gd name="T65" fmla="*/ 278 h 512"/>
                <a:gd name="T66" fmla="*/ 320 w 512"/>
                <a:gd name="T67" fmla="*/ 224 h 512"/>
                <a:gd name="T68" fmla="*/ 192 w 512"/>
                <a:gd name="T69" fmla="*/ 224 h 512"/>
                <a:gd name="T70" fmla="*/ 181 w 512"/>
                <a:gd name="T71" fmla="*/ 235 h 512"/>
                <a:gd name="T72" fmla="*/ 192 w 512"/>
                <a:gd name="T73" fmla="*/ 246 h 512"/>
                <a:gd name="T74" fmla="*/ 320 w 512"/>
                <a:gd name="T75" fmla="*/ 246 h 512"/>
                <a:gd name="T76" fmla="*/ 331 w 512"/>
                <a:gd name="T77" fmla="*/ 235 h 512"/>
                <a:gd name="T78" fmla="*/ 320 w 512"/>
                <a:gd name="T79" fmla="*/ 224 h 512"/>
                <a:gd name="T80" fmla="*/ 512 w 512"/>
                <a:gd name="T81" fmla="*/ 256 h 512"/>
                <a:gd name="T82" fmla="*/ 256 w 512"/>
                <a:gd name="T83" fmla="*/ 512 h 512"/>
                <a:gd name="T84" fmla="*/ 0 w 512"/>
                <a:gd name="T85" fmla="*/ 256 h 512"/>
                <a:gd name="T86" fmla="*/ 256 w 512"/>
                <a:gd name="T87" fmla="*/ 0 h 512"/>
                <a:gd name="T88" fmla="*/ 512 w 512"/>
                <a:gd name="T89" fmla="*/ 256 h 512"/>
                <a:gd name="T90" fmla="*/ 373 w 512"/>
                <a:gd name="T91" fmla="*/ 182 h 512"/>
                <a:gd name="T92" fmla="*/ 373 w 512"/>
                <a:gd name="T93" fmla="*/ 178 h 512"/>
                <a:gd name="T94" fmla="*/ 370 w 512"/>
                <a:gd name="T95" fmla="*/ 174 h 512"/>
                <a:gd name="T96" fmla="*/ 296 w 512"/>
                <a:gd name="T97" fmla="*/ 99 h 512"/>
                <a:gd name="T98" fmla="*/ 292 w 512"/>
                <a:gd name="T99" fmla="*/ 97 h 512"/>
                <a:gd name="T100" fmla="*/ 288 w 512"/>
                <a:gd name="T101" fmla="*/ 96 h 512"/>
                <a:gd name="T102" fmla="*/ 149 w 512"/>
                <a:gd name="T103" fmla="*/ 96 h 512"/>
                <a:gd name="T104" fmla="*/ 139 w 512"/>
                <a:gd name="T105" fmla="*/ 107 h 512"/>
                <a:gd name="T106" fmla="*/ 139 w 512"/>
                <a:gd name="T107" fmla="*/ 406 h 512"/>
                <a:gd name="T108" fmla="*/ 149 w 512"/>
                <a:gd name="T109" fmla="*/ 416 h 512"/>
                <a:gd name="T110" fmla="*/ 363 w 512"/>
                <a:gd name="T111" fmla="*/ 416 h 512"/>
                <a:gd name="T112" fmla="*/ 373 w 512"/>
                <a:gd name="T113" fmla="*/ 406 h 512"/>
                <a:gd name="T114" fmla="*/ 373 w 512"/>
                <a:gd name="T115" fmla="*/ 182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12" h="512">
                  <a:moveTo>
                    <a:pt x="337" y="171"/>
                  </a:moveTo>
                  <a:cubicBezTo>
                    <a:pt x="299" y="171"/>
                    <a:pt x="299" y="171"/>
                    <a:pt x="299" y="171"/>
                  </a:cubicBezTo>
                  <a:cubicBezTo>
                    <a:pt x="299" y="133"/>
                    <a:pt x="299" y="133"/>
                    <a:pt x="299" y="133"/>
                  </a:cubicBezTo>
                  <a:lnTo>
                    <a:pt x="337" y="171"/>
                  </a:lnTo>
                  <a:close/>
                  <a:moveTo>
                    <a:pt x="288" y="192"/>
                  </a:moveTo>
                  <a:cubicBezTo>
                    <a:pt x="352" y="192"/>
                    <a:pt x="352" y="192"/>
                    <a:pt x="352" y="192"/>
                  </a:cubicBezTo>
                  <a:cubicBezTo>
                    <a:pt x="352" y="395"/>
                    <a:pt x="352" y="395"/>
                    <a:pt x="352" y="395"/>
                  </a:cubicBezTo>
                  <a:cubicBezTo>
                    <a:pt x="160" y="395"/>
                    <a:pt x="160" y="395"/>
                    <a:pt x="160" y="395"/>
                  </a:cubicBezTo>
                  <a:cubicBezTo>
                    <a:pt x="160" y="118"/>
                    <a:pt x="160" y="118"/>
                    <a:pt x="160" y="118"/>
                  </a:cubicBezTo>
                  <a:cubicBezTo>
                    <a:pt x="277" y="118"/>
                    <a:pt x="277" y="118"/>
                    <a:pt x="277" y="118"/>
                  </a:cubicBezTo>
                  <a:cubicBezTo>
                    <a:pt x="277" y="182"/>
                    <a:pt x="277" y="182"/>
                    <a:pt x="277" y="182"/>
                  </a:cubicBezTo>
                  <a:cubicBezTo>
                    <a:pt x="277" y="188"/>
                    <a:pt x="282" y="192"/>
                    <a:pt x="288" y="192"/>
                  </a:cubicBezTo>
                  <a:close/>
                  <a:moveTo>
                    <a:pt x="331" y="363"/>
                  </a:moveTo>
                  <a:cubicBezTo>
                    <a:pt x="331" y="357"/>
                    <a:pt x="326" y="352"/>
                    <a:pt x="320" y="352"/>
                  </a:cubicBezTo>
                  <a:cubicBezTo>
                    <a:pt x="192" y="352"/>
                    <a:pt x="192" y="352"/>
                    <a:pt x="192" y="352"/>
                  </a:cubicBezTo>
                  <a:cubicBezTo>
                    <a:pt x="186" y="352"/>
                    <a:pt x="181" y="357"/>
                    <a:pt x="181" y="363"/>
                  </a:cubicBezTo>
                  <a:cubicBezTo>
                    <a:pt x="181" y="369"/>
                    <a:pt x="186" y="374"/>
                    <a:pt x="192" y="374"/>
                  </a:cubicBezTo>
                  <a:cubicBezTo>
                    <a:pt x="320" y="374"/>
                    <a:pt x="320" y="374"/>
                    <a:pt x="320" y="374"/>
                  </a:cubicBezTo>
                  <a:cubicBezTo>
                    <a:pt x="326" y="374"/>
                    <a:pt x="331" y="369"/>
                    <a:pt x="331" y="363"/>
                  </a:cubicBezTo>
                  <a:close/>
                  <a:moveTo>
                    <a:pt x="331" y="320"/>
                  </a:moveTo>
                  <a:cubicBezTo>
                    <a:pt x="331" y="314"/>
                    <a:pt x="326" y="310"/>
                    <a:pt x="320" y="310"/>
                  </a:cubicBezTo>
                  <a:cubicBezTo>
                    <a:pt x="192" y="310"/>
                    <a:pt x="192" y="310"/>
                    <a:pt x="192" y="310"/>
                  </a:cubicBezTo>
                  <a:cubicBezTo>
                    <a:pt x="186" y="310"/>
                    <a:pt x="181" y="314"/>
                    <a:pt x="181" y="320"/>
                  </a:cubicBezTo>
                  <a:cubicBezTo>
                    <a:pt x="181" y="326"/>
                    <a:pt x="186" y="331"/>
                    <a:pt x="192" y="331"/>
                  </a:cubicBezTo>
                  <a:cubicBezTo>
                    <a:pt x="320" y="331"/>
                    <a:pt x="320" y="331"/>
                    <a:pt x="320" y="331"/>
                  </a:cubicBezTo>
                  <a:cubicBezTo>
                    <a:pt x="326" y="331"/>
                    <a:pt x="331" y="326"/>
                    <a:pt x="331" y="320"/>
                  </a:cubicBezTo>
                  <a:close/>
                  <a:moveTo>
                    <a:pt x="331" y="278"/>
                  </a:moveTo>
                  <a:cubicBezTo>
                    <a:pt x="331" y="272"/>
                    <a:pt x="326" y="267"/>
                    <a:pt x="320" y="267"/>
                  </a:cubicBezTo>
                  <a:cubicBezTo>
                    <a:pt x="192" y="267"/>
                    <a:pt x="192" y="267"/>
                    <a:pt x="192" y="267"/>
                  </a:cubicBezTo>
                  <a:cubicBezTo>
                    <a:pt x="186" y="267"/>
                    <a:pt x="181" y="272"/>
                    <a:pt x="181" y="278"/>
                  </a:cubicBezTo>
                  <a:cubicBezTo>
                    <a:pt x="181" y="284"/>
                    <a:pt x="186" y="288"/>
                    <a:pt x="192" y="288"/>
                  </a:cubicBezTo>
                  <a:cubicBezTo>
                    <a:pt x="320" y="288"/>
                    <a:pt x="320" y="288"/>
                    <a:pt x="320" y="288"/>
                  </a:cubicBezTo>
                  <a:cubicBezTo>
                    <a:pt x="326" y="288"/>
                    <a:pt x="331" y="284"/>
                    <a:pt x="331" y="278"/>
                  </a:cubicBezTo>
                  <a:close/>
                  <a:moveTo>
                    <a:pt x="320" y="224"/>
                  </a:moveTo>
                  <a:cubicBezTo>
                    <a:pt x="192" y="224"/>
                    <a:pt x="192" y="224"/>
                    <a:pt x="192" y="224"/>
                  </a:cubicBezTo>
                  <a:cubicBezTo>
                    <a:pt x="186" y="224"/>
                    <a:pt x="181" y="229"/>
                    <a:pt x="181" y="235"/>
                  </a:cubicBezTo>
                  <a:cubicBezTo>
                    <a:pt x="181" y="241"/>
                    <a:pt x="186" y="246"/>
                    <a:pt x="192" y="246"/>
                  </a:cubicBezTo>
                  <a:cubicBezTo>
                    <a:pt x="320" y="246"/>
                    <a:pt x="320" y="246"/>
                    <a:pt x="320" y="246"/>
                  </a:cubicBezTo>
                  <a:cubicBezTo>
                    <a:pt x="326" y="246"/>
                    <a:pt x="331" y="241"/>
                    <a:pt x="331" y="235"/>
                  </a:cubicBezTo>
                  <a:cubicBezTo>
                    <a:pt x="331" y="229"/>
                    <a:pt x="326" y="224"/>
                    <a:pt x="320" y="224"/>
                  </a:cubicBezTo>
                  <a:close/>
                  <a:moveTo>
                    <a:pt x="512" y="256"/>
                  </a:moveTo>
                  <a:cubicBezTo>
                    <a:pt x="512" y="398"/>
                    <a:pt x="397" y="512"/>
                    <a:pt x="256" y="512"/>
                  </a:cubicBezTo>
                  <a:cubicBezTo>
                    <a:pt x="115" y="512"/>
                    <a:pt x="0" y="398"/>
                    <a:pt x="0" y="256"/>
                  </a:cubicBezTo>
                  <a:cubicBezTo>
                    <a:pt x="0" y="115"/>
                    <a:pt x="115" y="0"/>
                    <a:pt x="256" y="0"/>
                  </a:cubicBezTo>
                  <a:cubicBezTo>
                    <a:pt x="397" y="0"/>
                    <a:pt x="512" y="115"/>
                    <a:pt x="512" y="256"/>
                  </a:cubicBezTo>
                  <a:close/>
                  <a:moveTo>
                    <a:pt x="373" y="182"/>
                  </a:moveTo>
                  <a:cubicBezTo>
                    <a:pt x="373" y="180"/>
                    <a:pt x="373" y="179"/>
                    <a:pt x="373" y="178"/>
                  </a:cubicBezTo>
                  <a:cubicBezTo>
                    <a:pt x="372" y="176"/>
                    <a:pt x="371" y="175"/>
                    <a:pt x="370" y="174"/>
                  </a:cubicBezTo>
                  <a:cubicBezTo>
                    <a:pt x="296" y="99"/>
                    <a:pt x="296" y="99"/>
                    <a:pt x="296" y="99"/>
                  </a:cubicBezTo>
                  <a:cubicBezTo>
                    <a:pt x="295" y="98"/>
                    <a:pt x="293" y="98"/>
                    <a:pt x="292" y="97"/>
                  </a:cubicBezTo>
                  <a:cubicBezTo>
                    <a:pt x="291" y="97"/>
                    <a:pt x="289" y="96"/>
                    <a:pt x="288" y="96"/>
                  </a:cubicBezTo>
                  <a:cubicBezTo>
                    <a:pt x="149" y="96"/>
                    <a:pt x="149" y="96"/>
                    <a:pt x="149" y="96"/>
                  </a:cubicBezTo>
                  <a:cubicBezTo>
                    <a:pt x="143" y="96"/>
                    <a:pt x="139" y="101"/>
                    <a:pt x="139" y="107"/>
                  </a:cubicBezTo>
                  <a:cubicBezTo>
                    <a:pt x="139" y="406"/>
                    <a:pt x="139" y="406"/>
                    <a:pt x="139" y="406"/>
                  </a:cubicBezTo>
                  <a:cubicBezTo>
                    <a:pt x="139" y="412"/>
                    <a:pt x="143" y="416"/>
                    <a:pt x="149" y="416"/>
                  </a:cubicBezTo>
                  <a:cubicBezTo>
                    <a:pt x="363" y="416"/>
                    <a:pt x="363" y="416"/>
                    <a:pt x="363" y="416"/>
                  </a:cubicBezTo>
                  <a:cubicBezTo>
                    <a:pt x="369" y="416"/>
                    <a:pt x="373" y="412"/>
                    <a:pt x="373" y="406"/>
                  </a:cubicBezTo>
                  <a:lnTo>
                    <a:pt x="373" y="1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 name="Freeform 333">
              <a:extLst>
                <a:ext uri="{FF2B5EF4-FFF2-40B4-BE49-F238E27FC236}">
                  <a16:creationId xmlns:a16="http://schemas.microsoft.com/office/drawing/2014/main" id="{F7CD7CB6-8821-4742-9A0C-3EF34EB109D4}"/>
                </a:ext>
              </a:extLst>
            </p:cNvPr>
            <p:cNvSpPr>
              <a:spLocks noEditPoints="1"/>
            </p:cNvSpPr>
            <p:nvPr/>
          </p:nvSpPr>
          <p:spPr bwMode="auto">
            <a:xfrm>
              <a:off x="3832" y="1197"/>
              <a:ext cx="340" cy="340"/>
            </a:xfrm>
            <a:custGeom>
              <a:avLst/>
              <a:gdLst>
                <a:gd name="T0" fmla="*/ 337 w 512"/>
                <a:gd name="T1" fmla="*/ 171 h 512"/>
                <a:gd name="T2" fmla="*/ 299 w 512"/>
                <a:gd name="T3" fmla="*/ 171 h 512"/>
                <a:gd name="T4" fmla="*/ 299 w 512"/>
                <a:gd name="T5" fmla="*/ 133 h 512"/>
                <a:gd name="T6" fmla="*/ 337 w 512"/>
                <a:gd name="T7" fmla="*/ 171 h 512"/>
                <a:gd name="T8" fmla="*/ 288 w 512"/>
                <a:gd name="T9" fmla="*/ 192 h 512"/>
                <a:gd name="T10" fmla="*/ 352 w 512"/>
                <a:gd name="T11" fmla="*/ 192 h 512"/>
                <a:gd name="T12" fmla="*/ 352 w 512"/>
                <a:gd name="T13" fmla="*/ 395 h 512"/>
                <a:gd name="T14" fmla="*/ 160 w 512"/>
                <a:gd name="T15" fmla="*/ 395 h 512"/>
                <a:gd name="T16" fmla="*/ 160 w 512"/>
                <a:gd name="T17" fmla="*/ 118 h 512"/>
                <a:gd name="T18" fmla="*/ 277 w 512"/>
                <a:gd name="T19" fmla="*/ 118 h 512"/>
                <a:gd name="T20" fmla="*/ 277 w 512"/>
                <a:gd name="T21" fmla="*/ 182 h 512"/>
                <a:gd name="T22" fmla="*/ 288 w 512"/>
                <a:gd name="T23" fmla="*/ 192 h 512"/>
                <a:gd name="T24" fmla="*/ 331 w 512"/>
                <a:gd name="T25" fmla="*/ 363 h 512"/>
                <a:gd name="T26" fmla="*/ 320 w 512"/>
                <a:gd name="T27" fmla="*/ 352 h 512"/>
                <a:gd name="T28" fmla="*/ 192 w 512"/>
                <a:gd name="T29" fmla="*/ 352 h 512"/>
                <a:gd name="T30" fmla="*/ 181 w 512"/>
                <a:gd name="T31" fmla="*/ 363 h 512"/>
                <a:gd name="T32" fmla="*/ 192 w 512"/>
                <a:gd name="T33" fmla="*/ 374 h 512"/>
                <a:gd name="T34" fmla="*/ 320 w 512"/>
                <a:gd name="T35" fmla="*/ 374 h 512"/>
                <a:gd name="T36" fmla="*/ 331 w 512"/>
                <a:gd name="T37" fmla="*/ 363 h 512"/>
                <a:gd name="T38" fmla="*/ 331 w 512"/>
                <a:gd name="T39" fmla="*/ 320 h 512"/>
                <a:gd name="T40" fmla="*/ 320 w 512"/>
                <a:gd name="T41" fmla="*/ 310 h 512"/>
                <a:gd name="T42" fmla="*/ 192 w 512"/>
                <a:gd name="T43" fmla="*/ 310 h 512"/>
                <a:gd name="T44" fmla="*/ 181 w 512"/>
                <a:gd name="T45" fmla="*/ 320 h 512"/>
                <a:gd name="T46" fmla="*/ 192 w 512"/>
                <a:gd name="T47" fmla="*/ 331 h 512"/>
                <a:gd name="T48" fmla="*/ 320 w 512"/>
                <a:gd name="T49" fmla="*/ 331 h 512"/>
                <a:gd name="T50" fmla="*/ 331 w 512"/>
                <a:gd name="T51" fmla="*/ 320 h 512"/>
                <a:gd name="T52" fmla="*/ 331 w 512"/>
                <a:gd name="T53" fmla="*/ 278 h 512"/>
                <a:gd name="T54" fmla="*/ 320 w 512"/>
                <a:gd name="T55" fmla="*/ 267 h 512"/>
                <a:gd name="T56" fmla="*/ 192 w 512"/>
                <a:gd name="T57" fmla="*/ 267 h 512"/>
                <a:gd name="T58" fmla="*/ 181 w 512"/>
                <a:gd name="T59" fmla="*/ 278 h 512"/>
                <a:gd name="T60" fmla="*/ 192 w 512"/>
                <a:gd name="T61" fmla="*/ 288 h 512"/>
                <a:gd name="T62" fmla="*/ 320 w 512"/>
                <a:gd name="T63" fmla="*/ 288 h 512"/>
                <a:gd name="T64" fmla="*/ 331 w 512"/>
                <a:gd name="T65" fmla="*/ 278 h 512"/>
                <a:gd name="T66" fmla="*/ 320 w 512"/>
                <a:gd name="T67" fmla="*/ 224 h 512"/>
                <a:gd name="T68" fmla="*/ 192 w 512"/>
                <a:gd name="T69" fmla="*/ 224 h 512"/>
                <a:gd name="T70" fmla="*/ 181 w 512"/>
                <a:gd name="T71" fmla="*/ 235 h 512"/>
                <a:gd name="T72" fmla="*/ 192 w 512"/>
                <a:gd name="T73" fmla="*/ 246 h 512"/>
                <a:gd name="T74" fmla="*/ 320 w 512"/>
                <a:gd name="T75" fmla="*/ 246 h 512"/>
                <a:gd name="T76" fmla="*/ 331 w 512"/>
                <a:gd name="T77" fmla="*/ 235 h 512"/>
                <a:gd name="T78" fmla="*/ 320 w 512"/>
                <a:gd name="T79" fmla="*/ 224 h 512"/>
                <a:gd name="T80" fmla="*/ 512 w 512"/>
                <a:gd name="T81" fmla="*/ 256 h 512"/>
                <a:gd name="T82" fmla="*/ 256 w 512"/>
                <a:gd name="T83" fmla="*/ 512 h 512"/>
                <a:gd name="T84" fmla="*/ 0 w 512"/>
                <a:gd name="T85" fmla="*/ 256 h 512"/>
                <a:gd name="T86" fmla="*/ 256 w 512"/>
                <a:gd name="T87" fmla="*/ 0 h 512"/>
                <a:gd name="T88" fmla="*/ 512 w 512"/>
                <a:gd name="T89" fmla="*/ 256 h 512"/>
                <a:gd name="T90" fmla="*/ 373 w 512"/>
                <a:gd name="T91" fmla="*/ 182 h 512"/>
                <a:gd name="T92" fmla="*/ 373 w 512"/>
                <a:gd name="T93" fmla="*/ 178 h 512"/>
                <a:gd name="T94" fmla="*/ 370 w 512"/>
                <a:gd name="T95" fmla="*/ 174 h 512"/>
                <a:gd name="T96" fmla="*/ 296 w 512"/>
                <a:gd name="T97" fmla="*/ 99 h 512"/>
                <a:gd name="T98" fmla="*/ 292 w 512"/>
                <a:gd name="T99" fmla="*/ 97 h 512"/>
                <a:gd name="T100" fmla="*/ 288 w 512"/>
                <a:gd name="T101" fmla="*/ 96 h 512"/>
                <a:gd name="T102" fmla="*/ 149 w 512"/>
                <a:gd name="T103" fmla="*/ 96 h 512"/>
                <a:gd name="T104" fmla="*/ 139 w 512"/>
                <a:gd name="T105" fmla="*/ 107 h 512"/>
                <a:gd name="T106" fmla="*/ 139 w 512"/>
                <a:gd name="T107" fmla="*/ 406 h 512"/>
                <a:gd name="T108" fmla="*/ 149 w 512"/>
                <a:gd name="T109" fmla="*/ 416 h 512"/>
                <a:gd name="T110" fmla="*/ 363 w 512"/>
                <a:gd name="T111" fmla="*/ 416 h 512"/>
                <a:gd name="T112" fmla="*/ 373 w 512"/>
                <a:gd name="T113" fmla="*/ 406 h 512"/>
                <a:gd name="T114" fmla="*/ 373 w 512"/>
                <a:gd name="T115" fmla="*/ 182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12" h="512">
                  <a:moveTo>
                    <a:pt x="337" y="171"/>
                  </a:moveTo>
                  <a:cubicBezTo>
                    <a:pt x="299" y="171"/>
                    <a:pt x="299" y="171"/>
                    <a:pt x="299" y="171"/>
                  </a:cubicBezTo>
                  <a:cubicBezTo>
                    <a:pt x="299" y="133"/>
                    <a:pt x="299" y="133"/>
                    <a:pt x="299" y="133"/>
                  </a:cubicBezTo>
                  <a:lnTo>
                    <a:pt x="337" y="171"/>
                  </a:lnTo>
                  <a:close/>
                  <a:moveTo>
                    <a:pt x="288" y="192"/>
                  </a:moveTo>
                  <a:cubicBezTo>
                    <a:pt x="352" y="192"/>
                    <a:pt x="352" y="192"/>
                    <a:pt x="352" y="192"/>
                  </a:cubicBezTo>
                  <a:cubicBezTo>
                    <a:pt x="352" y="395"/>
                    <a:pt x="352" y="395"/>
                    <a:pt x="352" y="395"/>
                  </a:cubicBezTo>
                  <a:cubicBezTo>
                    <a:pt x="160" y="395"/>
                    <a:pt x="160" y="395"/>
                    <a:pt x="160" y="395"/>
                  </a:cubicBezTo>
                  <a:cubicBezTo>
                    <a:pt x="160" y="118"/>
                    <a:pt x="160" y="118"/>
                    <a:pt x="160" y="118"/>
                  </a:cubicBezTo>
                  <a:cubicBezTo>
                    <a:pt x="277" y="118"/>
                    <a:pt x="277" y="118"/>
                    <a:pt x="277" y="118"/>
                  </a:cubicBezTo>
                  <a:cubicBezTo>
                    <a:pt x="277" y="182"/>
                    <a:pt x="277" y="182"/>
                    <a:pt x="277" y="182"/>
                  </a:cubicBezTo>
                  <a:cubicBezTo>
                    <a:pt x="277" y="188"/>
                    <a:pt x="282" y="192"/>
                    <a:pt x="288" y="192"/>
                  </a:cubicBezTo>
                  <a:close/>
                  <a:moveTo>
                    <a:pt x="331" y="363"/>
                  </a:moveTo>
                  <a:cubicBezTo>
                    <a:pt x="331" y="357"/>
                    <a:pt x="326" y="352"/>
                    <a:pt x="320" y="352"/>
                  </a:cubicBezTo>
                  <a:cubicBezTo>
                    <a:pt x="192" y="352"/>
                    <a:pt x="192" y="352"/>
                    <a:pt x="192" y="352"/>
                  </a:cubicBezTo>
                  <a:cubicBezTo>
                    <a:pt x="186" y="352"/>
                    <a:pt x="181" y="357"/>
                    <a:pt x="181" y="363"/>
                  </a:cubicBezTo>
                  <a:cubicBezTo>
                    <a:pt x="181" y="369"/>
                    <a:pt x="186" y="374"/>
                    <a:pt x="192" y="374"/>
                  </a:cubicBezTo>
                  <a:cubicBezTo>
                    <a:pt x="320" y="374"/>
                    <a:pt x="320" y="374"/>
                    <a:pt x="320" y="374"/>
                  </a:cubicBezTo>
                  <a:cubicBezTo>
                    <a:pt x="326" y="374"/>
                    <a:pt x="331" y="369"/>
                    <a:pt x="331" y="363"/>
                  </a:cubicBezTo>
                  <a:close/>
                  <a:moveTo>
                    <a:pt x="331" y="320"/>
                  </a:moveTo>
                  <a:cubicBezTo>
                    <a:pt x="331" y="314"/>
                    <a:pt x="326" y="310"/>
                    <a:pt x="320" y="310"/>
                  </a:cubicBezTo>
                  <a:cubicBezTo>
                    <a:pt x="192" y="310"/>
                    <a:pt x="192" y="310"/>
                    <a:pt x="192" y="310"/>
                  </a:cubicBezTo>
                  <a:cubicBezTo>
                    <a:pt x="186" y="310"/>
                    <a:pt x="181" y="314"/>
                    <a:pt x="181" y="320"/>
                  </a:cubicBezTo>
                  <a:cubicBezTo>
                    <a:pt x="181" y="326"/>
                    <a:pt x="186" y="331"/>
                    <a:pt x="192" y="331"/>
                  </a:cubicBezTo>
                  <a:cubicBezTo>
                    <a:pt x="320" y="331"/>
                    <a:pt x="320" y="331"/>
                    <a:pt x="320" y="331"/>
                  </a:cubicBezTo>
                  <a:cubicBezTo>
                    <a:pt x="326" y="331"/>
                    <a:pt x="331" y="326"/>
                    <a:pt x="331" y="320"/>
                  </a:cubicBezTo>
                  <a:close/>
                  <a:moveTo>
                    <a:pt x="331" y="278"/>
                  </a:moveTo>
                  <a:cubicBezTo>
                    <a:pt x="331" y="272"/>
                    <a:pt x="326" y="267"/>
                    <a:pt x="320" y="267"/>
                  </a:cubicBezTo>
                  <a:cubicBezTo>
                    <a:pt x="192" y="267"/>
                    <a:pt x="192" y="267"/>
                    <a:pt x="192" y="267"/>
                  </a:cubicBezTo>
                  <a:cubicBezTo>
                    <a:pt x="186" y="267"/>
                    <a:pt x="181" y="272"/>
                    <a:pt x="181" y="278"/>
                  </a:cubicBezTo>
                  <a:cubicBezTo>
                    <a:pt x="181" y="284"/>
                    <a:pt x="186" y="288"/>
                    <a:pt x="192" y="288"/>
                  </a:cubicBezTo>
                  <a:cubicBezTo>
                    <a:pt x="320" y="288"/>
                    <a:pt x="320" y="288"/>
                    <a:pt x="320" y="288"/>
                  </a:cubicBezTo>
                  <a:cubicBezTo>
                    <a:pt x="326" y="288"/>
                    <a:pt x="331" y="284"/>
                    <a:pt x="331" y="278"/>
                  </a:cubicBezTo>
                  <a:close/>
                  <a:moveTo>
                    <a:pt x="320" y="224"/>
                  </a:moveTo>
                  <a:cubicBezTo>
                    <a:pt x="192" y="224"/>
                    <a:pt x="192" y="224"/>
                    <a:pt x="192" y="224"/>
                  </a:cubicBezTo>
                  <a:cubicBezTo>
                    <a:pt x="186" y="224"/>
                    <a:pt x="181" y="229"/>
                    <a:pt x="181" y="235"/>
                  </a:cubicBezTo>
                  <a:cubicBezTo>
                    <a:pt x="181" y="241"/>
                    <a:pt x="186" y="246"/>
                    <a:pt x="192" y="246"/>
                  </a:cubicBezTo>
                  <a:cubicBezTo>
                    <a:pt x="320" y="246"/>
                    <a:pt x="320" y="246"/>
                    <a:pt x="320" y="246"/>
                  </a:cubicBezTo>
                  <a:cubicBezTo>
                    <a:pt x="326" y="246"/>
                    <a:pt x="331" y="241"/>
                    <a:pt x="331" y="235"/>
                  </a:cubicBezTo>
                  <a:cubicBezTo>
                    <a:pt x="331" y="229"/>
                    <a:pt x="326" y="224"/>
                    <a:pt x="320" y="224"/>
                  </a:cubicBezTo>
                  <a:close/>
                  <a:moveTo>
                    <a:pt x="512" y="256"/>
                  </a:moveTo>
                  <a:cubicBezTo>
                    <a:pt x="512" y="398"/>
                    <a:pt x="397" y="512"/>
                    <a:pt x="256" y="512"/>
                  </a:cubicBezTo>
                  <a:cubicBezTo>
                    <a:pt x="115" y="512"/>
                    <a:pt x="0" y="398"/>
                    <a:pt x="0" y="256"/>
                  </a:cubicBezTo>
                  <a:cubicBezTo>
                    <a:pt x="0" y="115"/>
                    <a:pt x="115" y="0"/>
                    <a:pt x="256" y="0"/>
                  </a:cubicBezTo>
                  <a:cubicBezTo>
                    <a:pt x="397" y="0"/>
                    <a:pt x="512" y="115"/>
                    <a:pt x="512" y="256"/>
                  </a:cubicBezTo>
                  <a:close/>
                  <a:moveTo>
                    <a:pt x="373" y="182"/>
                  </a:moveTo>
                  <a:cubicBezTo>
                    <a:pt x="373" y="180"/>
                    <a:pt x="373" y="179"/>
                    <a:pt x="373" y="178"/>
                  </a:cubicBezTo>
                  <a:cubicBezTo>
                    <a:pt x="372" y="176"/>
                    <a:pt x="371" y="175"/>
                    <a:pt x="370" y="174"/>
                  </a:cubicBezTo>
                  <a:cubicBezTo>
                    <a:pt x="296" y="99"/>
                    <a:pt x="296" y="99"/>
                    <a:pt x="296" y="99"/>
                  </a:cubicBezTo>
                  <a:cubicBezTo>
                    <a:pt x="295" y="98"/>
                    <a:pt x="293" y="98"/>
                    <a:pt x="292" y="97"/>
                  </a:cubicBezTo>
                  <a:cubicBezTo>
                    <a:pt x="291" y="97"/>
                    <a:pt x="289" y="96"/>
                    <a:pt x="288" y="96"/>
                  </a:cubicBezTo>
                  <a:cubicBezTo>
                    <a:pt x="149" y="96"/>
                    <a:pt x="149" y="96"/>
                    <a:pt x="149" y="96"/>
                  </a:cubicBezTo>
                  <a:cubicBezTo>
                    <a:pt x="143" y="96"/>
                    <a:pt x="139" y="101"/>
                    <a:pt x="139" y="107"/>
                  </a:cubicBezTo>
                  <a:cubicBezTo>
                    <a:pt x="139" y="406"/>
                    <a:pt x="139" y="406"/>
                    <a:pt x="139" y="406"/>
                  </a:cubicBezTo>
                  <a:cubicBezTo>
                    <a:pt x="139" y="412"/>
                    <a:pt x="143" y="416"/>
                    <a:pt x="149" y="416"/>
                  </a:cubicBezTo>
                  <a:cubicBezTo>
                    <a:pt x="363" y="416"/>
                    <a:pt x="363" y="416"/>
                    <a:pt x="363" y="416"/>
                  </a:cubicBezTo>
                  <a:cubicBezTo>
                    <a:pt x="369" y="416"/>
                    <a:pt x="373" y="412"/>
                    <a:pt x="373" y="406"/>
                  </a:cubicBezTo>
                  <a:lnTo>
                    <a:pt x="373" y="1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16" name="Group 15">
            <a:extLst>
              <a:ext uri="{FF2B5EF4-FFF2-40B4-BE49-F238E27FC236}">
                <a16:creationId xmlns:a16="http://schemas.microsoft.com/office/drawing/2014/main" id="{6A768398-B140-4056-929A-3EF818296531}"/>
              </a:ext>
            </a:extLst>
          </p:cNvPr>
          <p:cNvGrpSpPr/>
          <p:nvPr/>
        </p:nvGrpSpPr>
        <p:grpSpPr>
          <a:xfrm>
            <a:off x="6252160" y="2121747"/>
            <a:ext cx="826792" cy="677347"/>
            <a:chOff x="10672763" y="3008313"/>
            <a:chExt cx="438150" cy="293688"/>
          </a:xfrm>
          <a:solidFill>
            <a:srgbClr val="FFC000"/>
          </a:solidFill>
        </p:grpSpPr>
        <p:sp>
          <p:nvSpPr>
            <p:cNvPr id="18" name="Freeform 501">
              <a:extLst>
                <a:ext uri="{FF2B5EF4-FFF2-40B4-BE49-F238E27FC236}">
                  <a16:creationId xmlns:a16="http://schemas.microsoft.com/office/drawing/2014/main" id="{917D509A-FA58-49CF-887B-F50E09ECF013}"/>
                </a:ext>
              </a:extLst>
            </p:cNvPr>
            <p:cNvSpPr>
              <a:spLocks noEditPoints="1"/>
            </p:cNvSpPr>
            <p:nvPr/>
          </p:nvSpPr>
          <p:spPr bwMode="auto">
            <a:xfrm>
              <a:off x="10682288" y="3181350"/>
              <a:ext cx="58738" cy="120650"/>
            </a:xfrm>
            <a:custGeom>
              <a:avLst/>
              <a:gdLst>
                <a:gd name="T0" fmla="*/ 21 w 32"/>
                <a:gd name="T1" fmla="*/ 29 h 65"/>
                <a:gd name="T2" fmla="*/ 21 w 32"/>
                <a:gd name="T3" fmla="*/ 5 h 65"/>
                <a:gd name="T4" fmla="*/ 16 w 32"/>
                <a:gd name="T5" fmla="*/ 0 h 65"/>
                <a:gd name="T6" fmla="*/ 11 w 32"/>
                <a:gd name="T7" fmla="*/ 5 h 65"/>
                <a:gd name="T8" fmla="*/ 11 w 32"/>
                <a:gd name="T9" fmla="*/ 29 h 65"/>
                <a:gd name="T10" fmla="*/ 3 w 32"/>
                <a:gd name="T11" fmla="*/ 39 h 65"/>
                <a:gd name="T12" fmla="*/ 0 w 32"/>
                <a:gd name="T13" fmla="*/ 54 h 65"/>
                <a:gd name="T14" fmla="*/ 0 w 32"/>
                <a:gd name="T15" fmla="*/ 55 h 65"/>
                <a:gd name="T16" fmla="*/ 11 w 32"/>
                <a:gd name="T17" fmla="*/ 65 h 65"/>
                <a:gd name="T18" fmla="*/ 22 w 32"/>
                <a:gd name="T19" fmla="*/ 65 h 65"/>
                <a:gd name="T20" fmla="*/ 32 w 32"/>
                <a:gd name="T21" fmla="*/ 55 h 65"/>
                <a:gd name="T22" fmla="*/ 29 w 32"/>
                <a:gd name="T23" fmla="*/ 39 h 65"/>
                <a:gd name="T24" fmla="*/ 21 w 32"/>
                <a:gd name="T25" fmla="*/ 29 h 65"/>
                <a:gd name="T26" fmla="*/ 22 w 32"/>
                <a:gd name="T27" fmla="*/ 55 h 65"/>
                <a:gd name="T28" fmla="*/ 11 w 32"/>
                <a:gd name="T29" fmla="*/ 55 h 65"/>
                <a:gd name="T30" fmla="*/ 10 w 32"/>
                <a:gd name="T31" fmla="*/ 55 h 65"/>
                <a:gd name="T32" fmla="*/ 13 w 32"/>
                <a:gd name="T33" fmla="*/ 40 h 65"/>
                <a:gd name="T34" fmla="*/ 13 w 32"/>
                <a:gd name="T35" fmla="*/ 40 h 65"/>
                <a:gd name="T36" fmla="*/ 13 w 32"/>
                <a:gd name="T37" fmla="*/ 39 h 65"/>
                <a:gd name="T38" fmla="*/ 19 w 32"/>
                <a:gd name="T39" fmla="*/ 39 h 65"/>
                <a:gd name="T40" fmla="*/ 20 w 32"/>
                <a:gd name="T41" fmla="*/ 40 h 65"/>
                <a:gd name="T42" fmla="*/ 22 w 32"/>
                <a:gd name="T43" fmla="*/ 55 h 65"/>
                <a:gd name="T44" fmla="*/ 22 w 32"/>
                <a:gd name="T45" fmla="*/ 55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2" h="65">
                  <a:moveTo>
                    <a:pt x="21" y="29"/>
                  </a:moveTo>
                  <a:cubicBezTo>
                    <a:pt x="21" y="5"/>
                    <a:pt x="21" y="5"/>
                    <a:pt x="21" y="5"/>
                  </a:cubicBezTo>
                  <a:cubicBezTo>
                    <a:pt x="21" y="2"/>
                    <a:pt x="19" y="0"/>
                    <a:pt x="16" y="0"/>
                  </a:cubicBezTo>
                  <a:cubicBezTo>
                    <a:pt x="14" y="0"/>
                    <a:pt x="11" y="2"/>
                    <a:pt x="11" y="5"/>
                  </a:cubicBezTo>
                  <a:cubicBezTo>
                    <a:pt x="11" y="29"/>
                    <a:pt x="11" y="29"/>
                    <a:pt x="11" y="29"/>
                  </a:cubicBezTo>
                  <a:cubicBezTo>
                    <a:pt x="7" y="30"/>
                    <a:pt x="3" y="34"/>
                    <a:pt x="3" y="39"/>
                  </a:cubicBezTo>
                  <a:cubicBezTo>
                    <a:pt x="0" y="54"/>
                    <a:pt x="0" y="54"/>
                    <a:pt x="0" y="54"/>
                  </a:cubicBezTo>
                  <a:cubicBezTo>
                    <a:pt x="0" y="55"/>
                    <a:pt x="0" y="55"/>
                    <a:pt x="0" y="55"/>
                  </a:cubicBezTo>
                  <a:cubicBezTo>
                    <a:pt x="0" y="60"/>
                    <a:pt x="5" y="65"/>
                    <a:pt x="11" y="65"/>
                  </a:cubicBezTo>
                  <a:cubicBezTo>
                    <a:pt x="22" y="65"/>
                    <a:pt x="22" y="65"/>
                    <a:pt x="22" y="65"/>
                  </a:cubicBezTo>
                  <a:cubicBezTo>
                    <a:pt x="27" y="65"/>
                    <a:pt x="32" y="60"/>
                    <a:pt x="32" y="55"/>
                  </a:cubicBezTo>
                  <a:cubicBezTo>
                    <a:pt x="29" y="39"/>
                    <a:pt x="29" y="39"/>
                    <a:pt x="29" y="39"/>
                  </a:cubicBezTo>
                  <a:cubicBezTo>
                    <a:pt x="29" y="34"/>
                    <a:pt x="26" y="30"/>
                    <a:pt x="21" y="29"/>
                  </a:cubicBezTo>
                  <a:close/>
                  <a:moveTo>
                    <a:pt x="22" y="55"/>
                  </a:moveTo>
                  <a:cubicBezTo>
                    <a:pt x="11" y="55"/>
                    <a:pt x="11" y="55"/>
                    <a:pt x="11" y="55"/>
                  </a:cubicBezTo>
                  <a:cubicBezTo>
                    <a:pt x="10" y="55"/>
                    <a:pt x="10" y="55"/>
                    <a:pt x="10" y="55"/>
                  </a:cubicBezTo>
                  <a:cubicBezTo>
                    <a:pt x="13" y="40"/>
                    <a:pt x="13" y="40"/>
                    <a:pt x="13" y="40"/>
                  </a:cubicBezTo>
                  <a:cubicBezTo>
                    <a:pt x="13" y="40"/>
                    <a:pt x="13" y="40"/>
                    <a:pt x="13" y="40"/>
                  </a:cubicBezTo>
                  <a:cubicBezTo>
                    <a:pt x="13" y="39"/>
                    <a:pt x="13" y="39"/>
                    <a:pt x="13" y="39"/>
                  </a:cubicBezTo>
                  <a:cubicBezTo>
                    <a:pt x="19" y="39"/>
                    <a:pt x="19" y="39"/>
                    <a:pt x="19" y="39"/>
                  </a:cubicBezTo>
                  <a:cubicBezTo>
                    <a:pt x="19" y="39"/>
                    <a:pt x="20" y="39"/>
                    <a:pt x="20" y="40"/>
                  </a:cubicBezTo>
                  <a:cubicBezTo>
                    <a:pt x="22" y="55"/>
                    <a:pt x="22" y="55"/>
                    <a:pt x="22" y="55"/>
                  </a:cubicBezTo>
                  <a:cubicBezTo>
                    <a:pt x="22" y="55"/>
                    <a:pt x="22" y="55"/>
                    <a:pt x="22" y="55"/>
                  </a:cubicBezTo>
                  <a:close/>
                </a:path>
              </a:pathLst>
            </a:custGeom>
            <a:grpFill/>
            <a:ln>
              <a:solidFill>
                <a:schemeClr val="accent3"/>
              </a:solidFill>
            </a:ln>
            <a:extLst>
              <a:ext uri="{91240B29-F687-4f45-9708-019B960494DF}">
                <a14:hiddenLine xmlns:a14="http://schemas.microsoft.com/office/drawing/2010/main" xmlns="" w="9525">
                  <a:solidFill>
                    <a:srgbClr val="000000"/>
                  </a:solidFill>
                  <a:round/>
                  <a:headEnd/>
                  <a:tailEnd/>
                </a14:hiddenLine>
              </a:ext>
            </a:extLst>
          </p:spPr>
          <p:txBody>
            <a:bodyPr vert="horz" wrap="square" lIns="80682" tIns="40341" rIns="80682" bIns="40341" numCol="1" anchor="t" anchorCtr="0" compatLnSpc="1">
              <a:prstTxWarp prst="textNoShape">
                <a:avLst/>
              </a:prstTxWarp>
            </a:bodyPr>
            <a:lstStyle/>
            <a:p>
              <a:endParaRPr lang="en-US" sz="1588"/>
            </a:p>
          </p:txBody>
        </p:sp>
        <p:sp>
          <p:nvSpPr>
            <p:cNvPr id="19" name="Freeform 502">
              <a:extLst>
                <a:ext uri="{FF2B5EF4-FFF2-40B4-BE49-F238E27FC236}">
                  <a16:creationId xmlns:a16="http://schemas.microsoft.com/office/drawing/2014/main" id="{D2799AD5-E083-40B4-BA49-A478F5D734AD}"/>
                </a:ext>
              </a:extLst>
            </p:cNvPr>
            <p:cNvSpPr>
              <a:spLocks noEditPoints="1"/>
            </p:cNvSpPr>
            <p:nvPr/>
          </p:nvSpPr>
          <p:spPr bwMode="auto">
            <a:xfrm>
              <a:off x="10672763" y="3008313"/>
              <a:ext cx="438150" cy="293688"/>
            </a:xfrm>
            <a:custGeom>
              <a:avLst/>
              <a:gdLst>
                <a:gd name="T0" fmla="*/ 236 w 236"/>
                <a:gd name="T1" fmla="*/ 75 h 158"/>
                <a:gd name="T2" fmla="*/ 205 w 236"/>
                <a:gd name="T3" fmla="*/ 3 h 158"/>
                <a:gd name="T4" fmla="*/ 201 w 236"/>
                <a:gd name="T5" fmla="*/ 0 h 158"/>
                <a:gd name="T6" fmla="*/ 42 w 236"/>
                <a:gd name="T7" fmla="*/ 0 h 158"/>
                <a:gd name="T8" fmla="*/ 38 w 236"/>
                <a:gd name="T9" fmla="*/ 3 h 158"/>
                <a:gd name="T10" fmla="*/ 0 w 236"/>
                <a:gd name="T11" fmla="*/ 75 h 158"/>
                <a:gd name="T12" fmla="*/ 1 w 236"/>
                <a:gd name="T13" fmla="*/ 80 h 158"/>
                <a:gd name="T14" fmla="*/ 5 w 236"/>
                <a:gd name="T15" fmla="*/ 82 h 158"/>
                <a:gd name="T16" fmla="*/ 66 w 236"/>
                <a:gd name="T17" fmla="*/ 82 h 158"/>
                <a:gd name="T18" fmla="*/ 54 w 236"/>
                <a:gd name="T19" fmla="*/ 131 h 158"/>
                <a:gd name="T20" fmla="*/ 54 w 236"/>
                <a:gd name="T21" fmla="*/ 132 h 158"/>
                <a:gd name="T22" fmla="*/ 118 w 236"/>
                <a:gd name="T23" fmla="*/ 158 h 158"/>
                <a:gd name="T24" fmla="*/ 183 w 236"/>
                <a:gd name="T25" fmla="*/ 132 h 158"/>
                <a:gd name="T26" fmla="*/ 183 w 236"/>
                <a:gd name="T27" fmla="*/ 131 h 158"/>
                <a:gd name="T28" fmla="*/ 171 w 236"/>
                <a:gd name="T29" fmla="*/ 82 h 158"/>
                <a:gd name="T30" fmla="*/ 231 w 236"/>
                <a:gd name="T31" fmla="*/ 82 h 158"/>
                <a:gd name="T32" fmla="*/ 232 w 236"/>
                <a:gd name="T33" fmla="*/ 82 h 158"/>
                <a:gd name="T34" fmla="*/ 236 w 236"/>
                <a:gd name="T35" fmla="*/ 77 h 158"/>
                <a:gd name="T36" fmla="*/ 236 w 236"/>
                <a:gd name="T37" fmla="*/ 75 h 158"/>
                <a:gd name="T38" fmla="*/ 173 w 236"/>
                <a:gd name="T39" fmla="*/ 133 h 158"/>
                <a:gd name="T40" fmla="*/ 118 w 236"/>
                <a:gd name="T41" fmla="*/ 148 h 158"/>
                <a:gd name="T42" fmla="*/ 63 w 236"/>
                <a:gd name="T43" fmla="*/ 133 h 158"/>
                <a:gd name="T44" fmla="*/ 76 w 236"/>
                <a:gd name="T45" fmla="*/ 82 h 158"/>
                <a:gd name="T46" fmla="*/ 161 w 236"/>
                <a:gd name="T47" fmla="*/ 82 h 158"/>
                <a:gd name="T48" fmla="*/ 173 w 236"/>
                <a:gd name="T49" fmla="*/ 133 h 158"/>
                <a:gd name="T50" fmla="*/ 13 w 236"/>
                <a:gd name="T51" fmla="*/ 72 h 158"/>
                <a:gd name="T52" fmla="*/ 28 w 236"/>
                <a:gd name="T53" fmla="*/ 43 h 158"/>
                <a:gd name="T54" fmla="*/ 115 w 236"/>
                <a:gd name="T55" fmla="*/ 43 h 158"/>
                <a:gd name="T56" fmla="*/ 120 w 236"/>
                <a:gd name="T57" fmla="*/ 38 h 158"/>
                <a:gd name="T58" fmla="*/ 115 w 236"/>
                <a:gd name="T59" fmla="*/ 33 h 158"/>
                <a:gd name="T60" fmla="*/ 33 w 236"/>
                <a:gd name="T61" fmla="*/ 33 h 158"/>
                <a:gd name="T62" fmla="*/ 45 w 236"/>
                <a:gd name="T63" fmla="*/ 10 h 158"/>
                <a:gd name="T64" fmla="*/ 198 w 236"/>
                <a:gd name="T65" fmla="*/ 10 h 158"/>
                <a:gd name="T66" fmla="*/ 224 w 236"/>
                <a:gd name="T67" fmla="*/ 72 h 158"/>
                <a:gd name="T68" fmla="*/ 13 w 236"/>
                <a:gd name="T69" fmla="*/ 72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36" h="158">
                  <a:moveTo>
                    <a:pt x="236" y="75"/>
                  </a:moveTo>
                  <a:cubicBezTo>
                    <a:pt x="205" y="3"/>
                    <a:pt x="205" y="3"/>
                    <a:pt x="205" y="3"/>
                  </a:cubicBezTo>
                  <a:cubicBezTo>
                    <a:pt x="205" y="1"/>
                    <a:pt x="203" y="0"/>
                    <a:pt x="201" y="0"/>
                  </a:cubicBezTo>
                  <a:cubicBezTo>
                    <a:pt x="42" y="0"/>
                    <a:pt x="42" y="0"/>
                    <a:pt x="42" y="0"/>
                  </a:cubicBezTo>
                  <a:cubicBezTo>
                    <a:pt x="41" y="0"/>
                    <a:pt x="39" y="1"/>
                    <a:pt x="38" y="3"/>
                  </a:cubicBezTo>
                  <a:cubicBezTo>
                    <a:pt x="0" y="75"/>
                    <a:pt x="0" y="75"/>
                    <a:pt x="0" y="75"/>
                  </a:cubicBezTo>
                  <a:cubicBezTo>
                    <a:pt x="0" y="77"/>
                    <a:pt x="0" y="78"/>
                    <a:pt x="1" y="80"/>
                  </a:cubicBezTo>
                  <a:cubicBezTo>
                    <a:pt x="1" y="81"/>
                    <a:pt x="3" y="82"/>
                    <a:pt x="5" y="82"/>
                  </a:cubicBezTo>
                  <a:cubicBezTo>
                    <a:pt x="66" y="82"/>
                    <a:pt x="66" y="82"/>
                    <a:pt x="66" y="82"/>
                  </a:cubicBezTo>
                  <a:cubicBezTo>
                    <a:pt x="54" y="131"/>
                    <a:pt x="54" y="131"/>
                    <a:pt x="54" y="131"/>
                  </a:cubicBezTo>
                  <a:cubicBezTo>
                    <a:pt x="54" y="131"/>
                    <a:pt x="54" y="132"/>
                    <a:pt x="54" y="132"/>
                  </a:cubicBezTo>
                  <a:cubicBezTo>
                    <a:pt x="54" y="151"/>
                    <a:pt x="87" y="158"/>
                    <a:pt x="118" y="158"/>
                  </a:cubicBezTo>
                  <a:cubicBezTo>
                    <a:pt x="150" y="158"/>
                    <a:pt x="183" y="151"/>
                    <a:pt x="183" y="132"/>
                  </a:cubicBezTo>
                  <a:cubicBezTo>
                    <a:pt x="183" y="132"/>
                    <a:pt x="183" y="131"/>
                    <a:pt x="183" y="131"/>
                  </a:cubicBezTo>
                  <a:cubicBezTo>
                    <a:pt x="171" y="82"/>
                    <a:pt x="171" y="82"/>
                    <a:pt x="171" y="82"/>
                  </a:cubicBezTo>
                  <a:cubicBezTo>
                    <a:pt x="231" y="82"/>
                    <a:pt x="231" y="82"/>
                    <a:pt x="231" y="82"/>
                  </a:cubicBezTo>
                  <a:cubicBezTo>
                    <a:pt x="231" y="82"/>
                    <a:pt x="232" y="82"/>
                    <a:pt x="232" y="82"/>
                  </a:cubicBezTo>
                  <a:cubicBezTo>
                    <a:pt x="234" y="82"/>
                    <a:pt x="236" y="80"/>
                    <a:pt x="236" y="77"/>
                  </a:cubicBezTo>
                  <a:cubicBezTo>
                    <a:pt x="236" y="76"/>
                    <a:pt x="236" y="75"/>
                    <a:pt x="236" y="75"/>
                  </a:cubicBezTo>
                  <a:close/>
                  <a:moveTo>
                    <a:pt x="173" y="133"/>
                  </a:moveTo>
                  <a:cubicBezTo>
                    <a:pt x="173" y="140"/>
                    <a:pt x="152" y="148"/>
                    <a:pt x="118" y="148"/>
                  </a:cubicBezTo>
                  <a:cubicBezTo>
                    <a:pt x="85" y="148"/>
                    <a:pt x="64" y="140"/>
                    <a:pt x="63" y="133"/>
                  </a:cubicBezTo>
                  <a:cubicBezTo>
                    <a:pt x="76" y="82"/>
                    <a:pt x="76" y="82"/>
                    <a:pt x="76" y="82"/>
                  </a:cubicBezTo>
                  <a:cubicBezTo>
                    <a:pt x="161" y="82"/>
                    <a:pt x="161" y="82"/>
                    <a:pt x="161" y="82"/>
                  </a:cubicBezTo>
                  <a:lnTo>
                    <a:pt x="173" y="133"/>
                  </a:lnTo>
                  <a:close/>
                  <a:moveTo>
                    <a:pt x="13" y="72"/>
                  </a:moveTo>
                  <a:cubicBezTo>
                    <a:pt x="28" y="43"/>
                    <a:pt x="28" y="43"/>
                    <a:pt x="28" y="43"/>
                  </a:cubicBezTo>
                  <a:cubicBezTo>
                    <a:pt x="115" y="43"/>
                    <a:pt x="115" y="43"/>
                    <a:pt x="115" y="43"/>
                  </a:cubicBezTo>
                  <a:cubicBezTo>
                    <a:pt x="118" y="43"/>
                    <a:pt x="120" y="41"/>
                    <a:pt x="120" y="38"/>
                  </a:cubicBezTo>
                  <a:cubicBezTo>
                    <a:pt x="120" y="35"/>
                    <a:pt x="118" y="33"/>
                    <a:pt x="115" y="33"/>
                  </a:cubicBezTo>
                  <a:cubicBezTo>
                    <a:pt x="33" y="33"/>
                    <a:pt x="33" y="33"/>
                    <a:pt x="33" y="33"/>
                  </a:cubicBezTo>
                  <a:cubicBezTo>
                    <a:pt x="45" y="10"/>
                    <a:pt x="45" y="10"/>
                    <a:pt x="45" y="10"/>
                  </a:cubicBezTo>
                  <a:cubicBezTo>
                    <a:pt x="198" y="10"/>
                    <a:pt x="198" y="10"/>
                    <a:pt x="198" y="10"/>
                  </a:cubicBezTo>
                  <a:cubicBezTo>
                    <a:pt x="224" y="72"/>
                    <a:pt x="224" y="72"/>
                    <a:pt x="224" y="72"/>
                  </a:cubicBezTo>
                  <a:lnTo>
                    <a:pt x="13" y="72"/>
                  </a:lnTo>
                  <a:close/>
                </a:path>
              </a:pathLst>
            </a:custGeom>
            <a:grpFill/>
            <a:ln>
              <a:solidFill>
                <a:schemeClr val="accent3"/>
              </a:solidFill>
            </a:ln>
            <a:extLst>
              <a:ext uri="{91240B29-F687-4f45-9708-019B960494DF}">
                <a14:hiddenLine xmlns:a14="http://schemas.microsoft.com/office/drawing/2010/main" xmlns="" w="9525">
                  <a:solidFill>
                    <a:srgbClr val="000000"/>
                  </a:solidFill>
                  <a:round/>
                  <a:headEnd/>
                  <a:tailEnd/>
                </a14:hiddenLine>
              </a:ext>
            </a:extLst>
          </p:spPr>
          <p:txBody>
            <a:bodyPr vert="horz" wrap="square" lIns="80682" tIns="40341" rIns="80682" bIns="40341" numCol="1" anchor="t" anchorCtr="0" compatLnSpc="1">
              <a:prstTxWarp prst="textNoShape">
                <a:avLst/>
              </a:prstTxWarp>
            </a:bodyPr>
            <a:lstStyle/>
            <a:p>
              <a:endParaRPr lang="en-US" sz="1588"/>
            </a:p>
          </p:txBody>
        </p:sp>
      </p:grpSp>
    </p:spTree>
    <p:extLst>
      <p:ext uri="{BB962C8B-B14F-4D97-AF65-F5344CB8AC3E}">
        <p14:creationId xmlns:p14="http://schemas.microsoft.com/office/powerpoint/2010/main" val="33683420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B9D450F-B491-4C46-B5F9-CBC891D328BD}"/>
              </a:ext>
            </a:extLst>
          </p:cNvPr>
          <p:cNvSpPr>
            <a:spLocks noGrp="1"/>
          </p:cNvSpPr>
          <p:nvPr>
            <p:ph type="title"/>
          </p:nvPr>
        </p:nvSpPr>
        <p:spPr>
          <a:xfrm>
            <a:off x="287118" y="351712"/>
            <a:ext cx="8229600" cy="838200"/>
          </a:xfrm>
        </p:spPr>
        <p:txBody>
          <a:bodyPr/>
          <a:lstStyle/>
          <a:p>
            <a:r>
              <a:rPr lang="en-US" b="1"/>
              <a:t>Hiring Faculty of Color </a:t>
            </a:r>
            <a:r>
              <a:rPr lang="en-US"/>
              <a:t>Recommendations</a:t>
            </a:r>
          </a:p>
        </p:txBody>
      </p:sp>
      <p:sp>
        <p:nvSpPr>
          <p:cNvPr id="46" name="Rectangle 45">
            <a:extLst>
              <a:ext uri="{FF2B5EF4-FFF2-40B4-BE49-F238E27FC236}">
                <a16:creationId xmlns:a16="http://schemas.microsoft.com/office/drawing/2014/main" id="{D9C2E8DD-BB6C-4C88-9939-CE09E47DDBD7}"/>
              </a:ext>
            </a:extLst>
          </p:cNvPr>
          <p:cNvSpPr/>
          <p:nvPr/>
        </p:nvSpPr>
        <p:spPr>
          <a:xfrm rot="10800000">
            <a:off x="0" y="2317888"/>
            <a:ext cx="1613921" cy="903324"/>
          </a:xfrm>
          <a:prstGeom prst="rect">
            <a:avLst/>
          </a:prstGeom>
          <a:solidFill>
            <a:srgbClr val="DD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nvGrpSpPr>
          <p:cNvPr id="47" name="Group 46">
            <a:extLst>
              <a:ext uri="{FF2B5EF4-FFF2-40B4-BE49-F238E27FC236}">
                <a16:creationId xmlns:a16="http://schemas.microsoft.com/office/drawing/2014/main" id="{F4A3D90C-2A45-4EAB-B9A2-EB410D3C960E}"/>
              </a:ext>
            </a:extLst>
          </p:cNvPr>
          <p:cNvGrpSpPr/>
          <p:nvPr/>
        </p:nvGrpSpPr>
        <p:grpSpPr>
          <a:xfrm>
            <a:off x="1159387" y="2057400"/>
            <a:ext cx="6841613" cy="1163811"/>
            <a:chOff x="712330" y="1117960"/>
            <a:chExt cx="4240669" cy="872858"/>
          </a:xfrm>
          <a:solidFill>
            <a:srgbClr val="FFC627"/>
          </a:solidFill>
        </p:grpSpPr>
        <p:sp>
          <p:nvSpPr>
            <p:cNvPr id="48" name="Pentagon 6">
              <a:extLst>
                <a:ext uri="{FF2B5EF4-FFF2-40B4-BE49-F238E27FC236}">
                  <a16:creationId xmlns:a16="http://schemas.microsoft.com/office/drawing/2014/main" id="{5B434A48-6E54-4851-96BA-EF3EC2718AE7}"/>
                </a:ext>
              </a:extLst>
            </p:cNvPr>
            <p:cNvSpPr/>
            <p:nvPr/>
          </p:nvSpPr>
          <p:spPr>
            <a:xfrm rot="10800000" flipH="1">
              <a:off x="712330" y="1117960"/>
              <a:ext cx="4240669" cy="677493"/>
            </a:xfrm>
            <a:prstGeom prst="homePlat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49" name="Right Triangle 48">
              <a:extLst>
                <a:ext uri="{FF2B5EF4-FFF2-40B4-BE49-F238E27FC236}">
                  <a16:creationId xmlns:a16="http://schemas.microsoft.com/office/drawing/2014/main" id="{A2046B21-63E1-4066-8C2E-D63C7270E9BD}"/>
                </a:ext>
              </a:extLst>
            </p:cNvPr>
            <p:cNvSpPr/>
            <p:nvPr/>
          </p:nvSpPr>
          <p:spPr>
            <a:xfrm rot="10800000">
              <a:off x="712330" y="1788667"/>
              <a:ext cx="288033" cy="202151"/>
            </a:xfrm>
            <a:prstGeom prst="rtTriangle">
              <a:avLst/>
            </a:prstGeom>
            <a:solidFill>
              <a:srgbClr val="936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sp>
        <p:nvSpPr>
          <p:cNvPr id="50" name="Rectangle 49">
            <a:extLst>
              <a:ext uri="{FF2B5EF4-FFF2-40B4-BE49-F238E27FC236}">
                <a16:creationId xmlns:a16="http://schemas.microsoft.com/office/drawing/2014/main" id="{B433965D-E570-4372-92DE-3CFCEDB1A1E5}"/>
              </a:ext>
            </a:extLst>
          </p:cNvPr>
          <p:cNvSpPr/>
          <p:nvPr/>
        </p:nvSpPr>
        <p:spPr>
          <a:xfrm rot="10800000">
            <a:off x="0" y="3540502"/>
            <a:ext cx="1613921" cy="903324"/>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51" name="Pentagon 10">
            <a:extLst>
              <a:ext uri="{FF2B5EF4-FFF2-40B4-BE49-F238E27FC236}">
                <a16:creationId xmlns:a16="http://schemas.microsoft.com/office/drawing/2014/main" id="{EA7385DE-8586-4D57-8742-D2096719FEC0}"/>
              </a:ext>
            </a:extLst>
          </p:cNvPr>
          <p:cNvSpPr/>
          <p:nvPr/>
        </p:nvSpPr>
        <p:spPr>
          <a:xfrm rot="10800000" flipH="1">
            <a:off x="1159389" y="3280016"/>
            <a:ext cx="6841611" cy="903324"/>
          </a:xfrm>
          <a:prstGeom prst="homePlat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52" name="Right Triangle 51">
            <a:extLst>
              <a:ext uri="{FF2B5EF4-FFF2-40B4-BE49-F238E27FC236}">
                <a16:creationId xmlns:a16="http://schemas.microsoft.com/office/drawing/2014/main" id="{8BCB18B3-8505-4D6E-8A6B-AE3ADB68FF3A}"/>
              </a:ext>
            </a:extLst>
          </p:cNvPr>
          <p:cNvSpPr/>
          <p:nvPr/>
        </p:nvSpPr>
        <p:spPr>
          <a:xfrm rot="10800000">
            <a:off x="1143000" y="4174292"/>
            <a:ext cx="464693" cy="269535"/>
          </a:xfrm>
          <a:prstGeom prst="r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53" name="Rectangle 52">
            <a:extLst>
              <a:ext uri="{FF2B5EF4-FFF2-40B4-BE49-F238E27FC236}">
                <a16:creationId xmlns:a16="http://schemas.microsoft.com/office/drawing/2014/main" id="{5C1DAA95-A1B6-4250-97C1-38D03AAB6E87}"/>
              </a:ext>
            </a:extLst>
          </p:cNvPr>
          <p:cNvSpPr/>
          <p:nvPr/>
        </p:nvSpPr>
        <p:spPr>
          <a:xfrm rot="10800000">
            <a:off x="0" y="4763117"/>
            <a:ext cx="1613921" cy="903324"/>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nvGrpSpPr>
          <p:cNvPr id="54" name="Group 53">
            <a:extLst>
              <a:ext uri="{FF2B5EF4-FFF2-40B4-BE49-F238E27FC236}">
                <a16:creationId xmlns:a16="http://schemas.microsoft.com/office/drawing/2014/main" id="{75FDF126-D3E4-4E1C-ABEC-7203EC9D35F4}"/>
              </a:ext>
            </a:extLst>
          </p:cNvPr>
          <p:cNvGrpSpPr/>
          <p:nvPr/>
        </p:nvGrpSpPr>
        <p:grpSpPr>
          <a:xfrm>
            <a:off x="1159387" y="4502630"/>
            <a:ext cx="6841613" cy="1163811"/>
            <a:chOff x="712330" y="2951882"/>
            <a:chExt cx="4240669" cy="872858"/>
          </a:xfrm>
        </p:grpSpPr>
        <p:sp>
          <p:nvSpPr>
            <p:cNvPr id="55" name="Pentagon 14">
              <a:extLst>
                <a:ext uri="{FF2B5EF4-FFF2-40B4-BE49-F238E27FC236}">
                  <a16:creationId xmlns:a16="http://schemas.microsoft.com/office/drawing/2014/main" id="{746B872C-2FB1-4479-9721-62DCEA6D8721}"/>
                </a:ext>
              </a:extLst>
            </p:cNvPr>
            <p:cNvSpPr/>
            <p:nvPr/>
          </p:nvSpPr>
          <p:spPr>
            <a:xfrm rot="10800000" flipH="1">
              <a:off x="712331" y="2951882"/>
              <a:ext cx="4240668" cy="677493"/>
            </a:xfrm>
            <a:prstGeom prst="homePlat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56" name="Right Triangle 55">
              <a:extLst>
                <a:ext uri="{FF2B5EF4-FFF2-40B4-BE49-F238E27FC236}">
                  <a16:creationId xmlns:a16="http://schemas.microsoft.com/office/drawing/2014/main" id="{4CE02A17-3CB1-4F4F-8326-C54C92AAC9FB}"/>
                </a:ext>
              </a:extLst>
            </p:cNvPr>
            <p:cNvSpPr/>
            <p:nvPr/>
          </p:nvSpPr>
          <p:spPr>
            <a:xfrm rot="10800000">
              <a:off x="712330" y="3622589"/>
              <a:ext cx="288033" cy="202151"/>
            </a:xfrm>
            <a:prstGeom prst="r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sp>
        <p:nvSpPr>
          <p:cNvPr id="61" name="TextBox 60">
            <a:extLst>
              <a:ext uri="{FF2B5EF4-FFF2-40B4-BE49-F238E27FC236}">
                <a16:creationId xmlns:a16="http://schemas.microsoft.com/office/drawing/2014/main" id="{874A8BAB-2085-4221-90B4-777808D0E708}"/>
              </a:ext>
            </a:extLst>
          </p:cNvPr>
          <p:cNvSpPr txBox="1"/>
          <p:nvPr/>
        </p:nvSpPr>
        <p:spPr>
          <a:xfrm>
            <a:off x="1391733" y="2202469"/>
            <a:ext cx="6282696" cy="692497"/>
          </a:xfrm>
          <a:prstGeom prst="rect">
            <a:avLst/>
          </a:prstGeom>
          <a:noFill/>
        </p:spPr>
        <p:txBody>
          <a:bodyPr wrap="square" lIns="0" tIns="0" rIns="0" bIns="0" rtlCol="0">
            <a:spAutoFit/>
          </a:bodyPr>
          <a:lstStyle/>
          <a:p>
            <a:pPr lvl="0" eaLnBrk="0" hangingPunct="0"/>
            <a:r>
              <a:rPr lang="en-US" altLang="en-US" sz="1500" dirty="0">
                <a:latin typeface="+mn-lt"/>
                <a:ea typeface="Calibri" panose="020F0502020204030204" pitchFamily="34" charset="0"/>
              </a:rPr>
              <a:t>Hire Chief Diversity Officers who are empowered to lead diverse faculty hiring and retention efforts to signal institutional commitment to faculty diversity.</a:t>
            </a:r>
          </a:p>
        </p:txBody>
      </p:sp>
      <p:sp>
        <p:nvSpPr>
          <p:cNvPr id="64" name="TextBox 63">
            <a:extLst>
              <a:ext uri="{FF2B5EF4-FFF2-40B4-BE49-F238E27FC236}">
                <a16:creationId xmlns:a16="http://schemas.microsoft.com/office/drawing/2014/main" id="{91D39885-D1A8-4B7D-8CA7-C6CD160AB685}"/>
              </a:ext>
            </a:extLst>
          </p:cNvPr>
          <p:cNvSpPr txBox="1"/>
          <p:nvPr/>
        </p:nvSpPr>
        <p:spPr>
          <a:xfrm>
            <a:off x="1375346" y="3400533"/>
            <a:ext cx="6172201" cy="692497"/>
          </a:xfrm>
          <a:prstGeom prst="rect">
            <a:avLst/>
          </a:prstGeom>
          <a:noFill/>
        </p:spPr>
        <p:txBody>
          <a:bodyPr wrap="square" lIns="0" tIns="0" rIns="0" bIns="0" rtlCol="0">
            <a:spAutoFit/>
          </a:bodyPr>
          <a:lstStyle/>
          <a:p>
            <a:pPr>
              <a:spcBef>
                <a:spcPct val="20000"/>
              </a:spcBef>
              <a:defRPr/>
            </a:pPr>
            <a:r>
              <a:rPr lang="en-US" altLang="en-US" sz="1500" dirty="0">
                <a:latin typeface="+mn-lt"/>
                <a:ea typeface="Calibri" panose="020F0502020204030204" pitchFamily="34" charset="0"/>
              </a:rPr>
              <a:t>Develop and implement strategic recruiting plans (including faculty and their spouses) for attracting faculty of color that engage the entire institutional community.</a:t>
            </a:r>
            <a:endParaRPr lang="en-US" sz="1500" dirty="0">
              <a:latin typeface="+mn-lt"/>
            </a:endParaRPr>
          </a:p>
        </p:txBody>
      </p:sp>
      <p:sp>
        <p:nvSpPr>
          <p:cNvPr id="67" name="TextBox 66">
            <a:extLst>
              <a:ext uri="{FF2B5EF4-FFF2-40B4-BE49-F238E27FC236}">
                <a16:creationId xmlns:a16="http://schemas.microsoft.com/office/drawing/2014/main" id="{D0017C7D-F893-4DB3-BB5C-ADB982A54677}"/>
              </a:ext>
            </a:extLst>
          </p:cNvPr>
          <p:cNvSpPr txBox="1"/>
          <p:nvPr/>
        </p:nvSpPr>
        <p:spPr>
          <a:xfrm>
            <a:off x="1391733" y="4722336"/>
            <a:ext cx="5923465" cy="461665"/>
          </a:xfrm>
          <a:prstGeom prst="rect">
            <a:avLst/>
          </a:prstGeom>
          <a:noFill/>
        </p:spPr>
        <p:txBody>
          <a:bodyPr wrap="square" lIns="0" tIns="0" rIns="0" bIns="0" rtlCol="0">
            <a:spAutoFit/>
          </a:bodyPr>
          <a:lstStyle/>
          <a:p>
            <a:r>
              <a:rPr lang="en-US" sz="1500" dirty="0">
                <a:latin typeface="+mn-lt"/>
              </a:rPr>
              <a:t>Institute a DHE-supported, system-wide effort to develop racially minoritized students to become the faculty of the future.</a:t>
            </a:r>
            <a:endParaRPr lang="en-US" sz="1600" dirty="0"/>
          </a:p>
        </p:txBody>
      </p:sp>
      <p:sp>
        <p:nvSpPr>
          <p:cNvPr id="81" name="TextBox 80">
            <a:extLst>
              <a:ext uri="{FF2B5EF4-FFF2-40B4-BE49-F238E27FC236}">
                <a16:creationId xmlns:a16="http://schemas.microsoft.com/office/drawing/2014/main" id="{C1B8FA55-48F7-4699-ACF7-058001AE2B69}"/>
              </a:ext>
            </a:extLst>
          </p:cNvPr>
          <p:cNvSpPr txBox="1"/>
          <p:nvPr/>
        </p:nvSpPr>
        <p:spPr>
          <a:xfrm>
            <a:off x="462346" y="4860835"/>
            <a:ext cx="464694" cy="646331"/>
          </a:xfrm>
          <a:prstGeom prst="rect">
            <a:avLst/>
          </a:prstGeom>
          <a:noFill/>
        </p:spPr>
        <p:txBody>
          <a:bodyPr wrap="square" rtlCol="0">
            <a:spAutoFit/>
          </a:bodyPr>
          <a:lstStyle/>
          <a:p>
            <a:r>
              <a:rPr lang="en-US" sz="3600">
                <a:latin typeface="+mj-lt"/>
              </a:rPr>
              <a:t>3</a:t>
            </a:r>
            <a:endParaRPr lang="en-US">
              <a:latin typeface="+mj-lt"/>
            </a:endParaRPr>
          </a:p>
        </p:txBody>
      </p:sp>
      <p:sp>
        <p:nvSpPr>
          <p:cNvPr id="83" name="TextBox 82">
            <a:extLst>
              <a:ext uri="{FF2B5EF4-FFF2-40B4-BE49-F238E27FC236}">
                <a16:creationId xmlns:a16="http://schemas.microsoft.com/office/drawing/2014/main" id="{238CD40D-B19F-4A5A-844E-E5F0E6C6877D}"/>
              </a:ext>
            </a:extLst>
          </p:cNvPr>
          <p:cNvSpPr txBox="1"/>
          <p:nvPr/>
        </p:nvSpPr>
        <p:spPr>
          <a:xfrm>
            <a:off x="440571" y="2401080"/>
            <a:ext cx="464694" cy="646331"/>
          </a:xfrm>
          <a:prstGeom prst="rect">
            <a:avLst/>
          </a:prstGeom>
          <a:noFill/>
        </p:spPr>
        <p:txBody>
          <a:bodyPr wrap="square" rtlCol="0">
            <a:spAutoFit/>
          </a:bodyPr>
          <a:lstStyle/>
          <a:p>
            <a:r>
              <a:rPr lang="en-US" sz="3600">
                <a:latin typeface="+mj-lt"/>
              </a:rPr>
              <a:t>1</a:t>
            </a:r>
            <a:endParaRPr lang="en-US">
              <a:latin typeface="+mj-lt"/>
            </a:endParaRPr>
          </a:p>
        </p:txBody>
      </p:sp>
      <p:sp>
        <p:nvSpPr>
          <p:cNvPr id="84" name="TextBox 83">
            <a:extLst>
              <a:ext uri="{FF2B5EF4-FFF2-40B4-BE49-F238E27FC236}">
                <a16:creationId xmlns:a16="http://schemas.microsoft.com/office/drawing/2014/main" id="{DE47736C-8B89-4B60-86F2-105B5FBBA0B2}"/>
              </a:ext>
            </a:extLst>
          </p:cNvPr>
          <p:cNvSpPr txBox="1"/>
          <p:nvPr/>
        </p:nvSpPr>
        <p:spPr>
          <a:xfrm>
            <a:off x="432736" y="3662728"/>
            <a:ext cx="464694" cy="646331"/>
          </a:xfrm>
          <a:prstGeom prst="rect">
            <a:avLst/>
          </a:prstGeom>
          <a:noFill/>
        </p:spPr>
        <p:txBody>
          <a:bodyPr wrap="square" rtlCol="0">
            <a:spAutoFit/>
          </a:bodyPr>
          <a:lstStyle/>
          <a:p>
            <a:r>
              <a:rPr lang="en-US" sz="3600">
                <a:latin typeface="+mj-lt"/>
              </a:rPr>
              <a:t>2</a:t>
            </a:r>
            <a:endParaRPr lang="en-US">
              <a:latin typeface="+mj-lt"/>
            </a:endParaRPr>
          </a:p>
        </p:txBody>
      </p:sp>
      <p:sp>
        <p:nvSpPr>
          <p:cNvPr id="87" name="Oval 86">
            <a:extLst>
              <a:ext uri="{FF2B5EF4-FFF2-40B4-BE49-F238E27FC236}">
                <a16:creationId xmlns:a16="http://schemas.microsoft.com/office/drawing/2014/main" id="{02D1528A-3F26-4E7D-A652-D3F73A32AA0F}"/>
              </a:ext>
            </a:extLst>
          </p:cNvPr>
          <p:cNvSpPr/>
          <p:nvPr/>
        </p:nvSpPr>
        <p:spPr>
          <a:xfrm>
            <a:off x="377191" y="2463758"/>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87">
            <a:extLst>
              <a:ext uri="{FF2B5EF4-FFF2-40B4-BE49-F238E27FC236}">
                <a16:creationId xmlns:a16="http://schemas.microsoft.com/office/drawing/2014/main" id="{0082C3DC-EAFA-4297-A681-B2C446A232F6}"/>
              </a:ext>
            </a:extLst>
          </p:cNvPr>
          <p:cNvSpPr/>
          <p:nvPr/>
        </p:nvSpPr>
        <p:spPr>
          <a:xfrm>
            <a:off x="367679" y="3702378"/>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Oval 88">
            <a:extLst>
              <a:ext uri="{FF2B5EF4-FFF2-40B4-BE49-F238E27FC236}">
                <a16:creationId xmlns:a16="http://schemas.microsoft.com/office/drawing/2014/main" id="{4AED31AD-8DD2-4169-8E5A-739263E7A926}"/>
              </a:ext>
            </a:extLst>
          </p:cNvPr>
          <p:cNvSpPr/>
          <p:nvPr/>
        </p:nvSpPr>
        <p:spPr>
          <a:xfrm>
            <a:off x="414178" y="4904441"/>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Isosceles Triangle 37">
            <a:extLst>
              <a:ext uri="{FF2B5EF4-FFF2-40B4-BE49-F238E27FC236}">
                <a16:creationId xmlns:a16="http://schemas.microsoft.com/office/drawing/2014/main" id="{F1AE30F7-8750-489E-AB8B-78D8633E2C8E}"/>
              </a:ext>
            </a:extLst>
          </p:cNvPr>
          <p:cNvSpPr/>
          <p:nvPr/>
        </p:nvSpPr>
        <p:spPr>
          <a:xfrm>
            <a:off x="7886" y="2371964"/>
            <a:ext cx="316512" cy="24836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Isosceles Triangle 39">
            <a:extLst>
              <a:ext uri="{FF2B5EF4-FFF2-40B4-BE49-F238E27FC236}">
                <a16:creationId xmlns:a16="http://schemas.microsoft.com/office/drawing/2014/main" id="{D8E33399-5C45-4160-902F-CED76F8B53D2}"/>
              </a:ext>
            </a:extLst>
          </p:cNvPr>
          <p:cNvSpPr/>
          <p:nvPr/>
        </p:nvSpPr>
        <p:spPr>
          <a:xfrm>
            <a:off x="28202" y="3577360"/>
            <a:ext cx="316512" cy="24836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Star: 5 Points 40">
            <a:extLst>
              <a:ext uri="{FF2B5EF4-FFF2-40B4-BE49-F238E27FC236}">
                <a16:creationId xmlns:a16="http://schemas.microsoft.com/office/drawing/2014/main" id="{9BC95D68-B27C-4D67-9348-81A3D142A1FD}"/>
              </a:ext>
            </a:extLst>
          </p:cNvPr>
          <p:cNvSpPr/>
          <p:nvPr/>
        </p:nvSpPr>
        <p:spPr>
          <a:xfrm>
            <a:off x="54628" y="4829597"/>
            <a:ext cx="254404" cy="247141"/>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a:extLst>
              <a:ext uri="{FF2B5EF4-FFF2-40B4-BE49-F238E27FC236}">
                <a16:creationId xmlns:a16="http://schemas.microsoft.com/office/drawing/2014/main" id="{9BBBECB6-B634-422D-83AB-7907499DFA4A}"/>
              </a:ext>
            </a:extLst>
          </p:cNvPr>
          <p:cNvGrpSpPr/>
          <p:nvPr/>
        </p:nvGrpSpPr>
        <p:grpSpPr>
          <a:xfrm>
            <a:off x="1795514" y="6297806"/>
            <a:ext cx="5552972" cy="513808"/>
            <a:chOff x="1765206" y="6297806"/>
            <a:chExt cx="5552972" cy="513808"/>
          </a:xfrm>
        </p:grpSpPr>
        <p:sp>
          <p:nvSpPr>
            <p:cNvPr id="39" name="Star: 5 Points 38">
              <a:extLst>
                <a:ext uri="{FF2B5EF4-FFF2-40B4-BE49-F238E27FC236}">
                  <a16:creationId xmlns:a16="http://schemas.microsoft.com/office/drawing/2014/main" id="{82CBAFE7-C9FC-4E57-AA8A-19AAD7A1D784}"/>
                </a:ext>
              </a:extLst>
            </p:cNvPr>
            <p:cNvSpPr/>
            <p:nvPr/>
          </p:nvSpPr>
          <p:spPr>
            <a:xfrm>
              <a:off x="4216672" y="6601667"/>
              <a:ext cx="130550" cy="126823"/>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63518430-18DB-47B5-8EB0-FB1620B9E905}"/>
                </a:ext>
              </a:extLst>
            </p:cNvPr>
            <p:cNvSpPr txBox="1"/>
            <p:nvPr/>
          </p:nvSpPr>
          <p:spPr>
            <a:xfrm>
              <a:off x="2010071" y="6546709"/>
              <a:ext cx="2168320" cy="261610"/>
            </a:xfrm>
            <a:prstGeom prst="rect">
              <a:avLst/>
            </a:prstGeom>
            <a:noFill/>
          </p:spPr>
          <p:txBody>
            <a:bodyPr wrap="square" rtlCol="0">
              <a:spAutoFit/>
            </a:bodyPr>
            <a:lstStyle/>
            <a:p>
              <a:r>
                <a:rPr lang="en-US" sz="1100">
                  <a:latin typeface="+mn-lt"/>
                </a:rPr>
                <a:t>= DHE/Institution Collaboration</a:t>
              </a:r>
            </a:p>
          </p:txBody>
        </p:sp>
        <p:sp>
          <p:nvSpPr>
            <p:cNvPr id="43" name="TextBox 42">
              <a:extLst>
                <a:ext uri="{FF2B5EF4-FFF2-40B4-BE49-F238E27FC236}">
                  <a16:creationId xmlns:a16="http://schemas.microsoft.com/office/drawing/2014/main" id="{5756E86B-F28D-4C56-B351-91C63882D70B}"/>
                </a:ext>
              </a:extLst>
            </p:cNvPr>
            <p:cNvSpPr txBox="1"/>
            <p:nvPr/>
          </p:nvSpPr>
          <p:spPr>
            <a:xfrm>
              <a:off x="4289775" y="6546709"/>
              <a:ext cx="1213377" cy="261610"/>
            </a:xfrm>
            <a:prstGeom prst="rect">
              <a:avLst/>
            </a:prstGeom>
            <a:noFill/>
          </p:spPr>
          <p:txBody>
            <a:bodyPr wrap="square" rtlCol="0">
              <a:spAutoFit/>
            </a:bodyPr>
            <a:lstStyle/>
            <a:p>
              <a:r>
                <a:rPr lang="en-US" sz="1100">
                  <a:latin typeface="+mn-lt"/>
                </a:rPr>
                <a:t>= DHE/BHE Led</a:t>
              </a:r>
            </a:p>
          </p:txBody>
        </p:sp>
        <p:sp>
          <p:nvSpPr>
            <p:cNvPr id="44" name="TextBox 43">
              <a:extLst>
                <a:ext uri="{FF2B5EF4-FFF2-40B4-BE49-F238E27FC236}">
                  <a16:creationId xmlns:a16="http://schemas.microsoft.com/office/drawing/2014/main" id="{FFE08854-5A04-4353-9AD4-DE64FF2011D7}"/>
                </a:ext>
              </a:extLst>
            </p:cNvPr>
            <p:cNvSpPr txBox="1"/>
            <p:nvPr/>
          </p:nvSpPr>
          <p:spPr>
            <a:xfrm>
              <a:off x="5623381" y="6525308"/>
              <a:ext cx="1694797" cy="261610"/>
            </a:xfrm>
            <a:prstGeom prst="rect">
              <a:avLst/>
            </a:prstGeom>
            <a:noFill/>
          </p:spPr>
          <p:txBody>
            <a:bodyPr wrap="square" rtlCol="0">
              <a:spAutoFit/>
            </a:bodyPr>
            <a:lstStyle/>
            <a:p>
              <a:r>
                <a:rPr lang="en-US" sz="1100">
                  <a:latin typeface="+mn-lt"/>
                </a:rPr>
                <a:t>= Individual Institutions</a:t>
              </a:r>
            </a:p>
          </p:txBody>
        </p:sp>
        <p:sp>
          <p:nvSpPr>
            <p:cNvPr id="45" name="Rectangle 44">
              <a:extLst>
                <a:ext uri="{FF2B5EF4-FFF2-40B4-BE49-F238E27FC236}">
                  <a16:creationId xmlns:a16="http://schemas.microsoft.com/office/drawing/2014/main" id="{A8A78858-61E3-4EB8-953C-079838ADBE65}"/>
                </a:ext>
              </a:extLst>
            </p:cNvPr>
            <p:cNvSpPr/>
            <p:nvPr/>
          </p:nvSpPr>
          <p:spPr>
            <a:xfrm>
              <a:off x="1900978" y="6605069"/>
              <a:ext cx="154014" cy="1419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Isosceles Triangle 56">
              <a:extLst>
                <a:ext uri="{FF2B5EF4-FFF2-40B4-BE49-F238E27FC236}">
                  <a16:creationId xmlns:a16="http://schemas.microsoft.com/office/drawing/2014/main" id="{72968723-CF16-4125-8A46-7DEB04F314CA}"/>
                </a:ext>
              </a:extLst>
            </p:cNvPr>
            <p:cNvSpPr/>
            <p:nvPr/>
          </p:nvSpPr>
          <p:spPr>
            <a:xfrm>
              <a:off x="5514289" y="6565187"/>
              <a:ext cx="184248" cy="18185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1CCAE702-5AB3-499F-8053-71E213E5AAAC}"/>
                </a:ext>
              </a:extLst>
            </p:cNvPr>
            <p:cNvSpPr/>
            <p:nvPr/>
          </p:nvSpPr>
          <p:spPr>
            <a:xfrm>
              <a:off x="1765206" y="6408438"/>
              <a:ext cx="5552972" cy="403176"/>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a:extLst>
                <a:ext uri="{FF2B5EF4-FFF2-40B4-BE49-F238E27FC236}">
                  <a16:creationId xmlns:a16="http://schemas.microsoft.com/office/drawing/2014/main" id="{9FB9A6F1-0B3A-4956-9595-68DE70E5DB8E}"/>
                </a:ext>
              </a:extLst>
            </p:cNvPr>
            <p:cNvSpPr txBox="1"/>
            <p:nvPr/>
          </p:nvSpPr>
          <p:spPr>
            <a:xfrm>
              <a:off x="3701873" y="6297806"/>
              <a:ext cx="1737260" cy="261610"/>
            </a:xfrm>
            <a:prstGeom prst="rect">
              <a:avLst/>
            </a:prstGeom>
            <a:solidFill>
              <a:schemeClr val="bg1"/>
            </a:solidFill>
          </p:spPr>
          <p:txBody>
            <a:bodyPr wrap="square" rtlCol="0">
              <a:spAutoFit/>
            </a:bodyPr>
            <a:lstStyle/>
            <a:p>
              <a:r>
                <a:rPr lang="en-US" sz="1100" b="1">
                  <a:latin typeface="+mn-lt"/>
                </a:rPr>
                <a:t>Recommended Owners</a:t>
              </a:r>
            </a:p>
          </p:txBody>
        </p:sp>
      </p:grpSp>
    </p:spTree>
    <p:extLst>
      <p:ext uri="{BB962C8B-B14F-4D97-AF65-F5344CB8AC3E}">
        <p14:creationId xmlns:p14="http://schemas.microsoft.com/office/powerpoint/2010/main" val="8630404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B9D450F-B491-4C46-B5F9-CBC891D328BD}"/>
              </a:ext>
            </a:extLst>
          </p:cNvPr>
          <p:cNvSpPr>
            <a:spLocks noGrp="1"/>
          </p:cNvSpPr>
          <p:nvPr>
            <p:ph type="title"/>
          </p:nvPr>
        </p:nvSpPr>
        <p:spPr>
          <a:xfrm>
            <a:off x="287118" y="351712"/>
            <a:ext cx="8229600" cy="838200"/>
          </a:xfrm>
        </p:spPr>
        <p:txBody>
          <a:bodyPr/>
          <a:lstStyle/>
          <a:p>
            <a:r>
              <a:rPr lang="en-US" b="1"/>
              <a:t>Supporting and Retaining Faculty of Color </a:t>
            </a:r>
            <a:r>
              <a:rPr lang="en-US"/>
              <a:t>Recommendations</a:t>
            </a:r>
          </a:p>
        </p:txBody>
      </p:sp>
      <p:sp>
        <p:nvSpPr>
          <p:cNvPr id="20" name="Rectangle 19">
            <a:extLst>
              <a:ext uri="{FF2B5EF4-FFF2-40B4-BE49-F238E27FC236}">
                <a16:creationId xmlns:a16="http://schemas.microsoft.com/office/drawing/2014/main" id="{76FDAF31-7906-401C-9E63-8524E2E2F978}"/>
              </a:ext>
            </a:extLst>
          </p:cNvPr>
          <p:cNvSpPr/>
          <p:nvPr/>
        </p:nvSpPr>
        <p:spPr>
          <a:xfrm rot="10800000">
            <a:off x="0" y="2317888"/>
            <a:ext cx="1613921" cy="903324"/>
          </a:xfrm>
          <a:prstGeom prst="rect">
            <a:avLst/>
          </a:prstGeom>
          <a:solidFill>
            <a:srgbClr val="DD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nvGrpSpPr>
          <p:cNvPr id="21" name="Group 20">
            <a:extLst>
              <a:ext uri="{FF2B5EF4-FFF2-40B4-BE49-F238E27FC236}">
                <a16:creationId xmlns:a16="http://schemas.microsoft.com/office/drawing/2014/main" id="{2E2470B2-A465-462E-BB49-ED22FA2D9992}"/>
              </a:ext>
            </a:extLst>
          </p:cNvPr>
          <p:cNvGrpSpPr/>
          <p:nvPr/>
        </p:nvGrpSpPr>
        <p:grpSpPr>
          <a:xfrm>
            <a:off x="1159387" y="2057400"/>
            <a:ext cx="6841613" cy="1163811"/>
            <a:chOff x="712330" y="1117960"/>
            <a:chExt cx="4240669" cy="872858"/>
          </a:xfrm>
          <a:solidFill>
            <a:srgbClr val="FFC627"/>
          </a:solidFill>
        </p:grpSpPr>
        <p:sp>
          <p:nvSpPr>
            <p:cNvPr id="22" name="Pentagon 6">
              <a:extLst>
                <a:ext uri="{FF2B5EF4-FFF2-40B4-BE49-F238E27FC236}">
                  <a16:creationId xmlns:a16="http://schemas.microsoft.com/office/drawing/2014/main" id="{43A00A9B-6648-44D2-8B48-D0AF3028F08E}"/>
                </a:ext>
              </a:extLst>
            </p:cNvPr>
            <p:cNvSpPr/>
            <p:nvPr/>
          </p:nvSpPr>
          <p:spPr>
            <a:xfrm rot="10800000" flipH="1">
              <a:off x="712330" y="1117960"/>
              <a:ext cx="4240669" cy="677493"/>
            </a:xfrm>
            <a:prstGeom prst="homePlat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23" name="Right Triangle 22">
              <a:extLst>
                <a:ext uri="{FF2B5EF4-FFF2-40B4-BE49-F238E27FC236}">
                  <a16:creationId xmlns:a16="http://schemas.microsoft.com/office/drawing/2014/main" id="{02F844F9-8B7A-41B0-B7C4-D1655322D7C6}"/>
                </a:ext>
              </a:extLst>
            </p:cNvPr>
            <p:cNvSpPr/>
            <p:nvPr/>
          </p:nvSpPr>
          <p:spPr>
            <a:xfrm rot="10800000">
              <a:off x="712330" y="1788667"/>
              <a:ext cx="288033" cy="202151"/>
            </a:xfrm>
            <a:prstGeom prst="rtTriangle">
              <a:avLst/>
            </a:prstGeom>
            <a:solidFill>
              <a:srgbClr val="936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sp>
        <p:nvSpPr>
          <p:cNvPr id="24" name="Rectangle 23">
            <a:extLst>
              <a:ext uri="{FF2B5EF4-FFF2-40B4-BE49-F238E27FC236}">
                <a16:creationId xmlns:a16="http://schemas.microsoft.com/office/drawing/2014/main" id="{DA273763-66D8-4574-B4C9-EA0F5008CA9C}"/>
              </a:ext>
            </a:extLst>
          </p:cNvPr>
          <p:cNvSpPr/>
          <p:nvPr/>
        </p:nvSpPr>
        <p:spPr>
          <a:xfrm rot="10800000">
            <a:off x="0" y="3540502"/>
            <a:ext cx="1613921" cy="903324"/>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25" name="Pentagon 10">
            <a:extLst>
              <a:ext uri="{FF2B5EF4-FFF2-40B4-BE49-F238E27FC236}">
                <a16:creationId xmlns:a16="http://schemas.microsoft.com/office/drawing/2014/main" id="{DC21DCF0-E1FB-4F54-9187-68F43D103420}"/>
              </a:ext>
            </a:extLst>
          </p:cNvPr>
          <p:cNvSpPr/>
          <p:nvPr/>
        </p:nvSpPr>
        <p:spPr>
          <a:xfrm rot="10800000" flipH="1">
            <a:off x="1159389" y="3280016"/>
            <a:ext cx="6841611" cy="903324"/>
          </a:xfrm>
          <a:prstGeom prst="homePlat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26" name="Right Triangle 25">
            <a:extLst>
              <a:ext uri="{FF2B5EF4-FFF2-40B4-BE49-F238E27FC236}">
                <a16:creationId xmlns:a16="http://schemas.microsoft.com/office/drawing/2014/main" id="{783D36F4-470D-4D41-B263-85C1B84879A0}"/>
              </a:ext>
            </a:extLst>
          </p:cNvPr>
          <p:cNvSpPr/>
          <p:nvPr/>
        </p:nvSpPr>
        <p:spPr>
          <a:xfrm rot="10800000">
            <a:off x="1143000" y="4174292"/>
            <a:ext cx="464693" cy="269535"/>
          </a:xfrm>
          <a:prstGeom prst="r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27" name="Rectangle 26">
            <a:extLst>
              <a:ext uri="{FF2B5EF4-FFF2-40B4-BE49-F238E27FC236}">
                <a16:creationId xmlns:a16="http://schemas.microsoft.com/office/drawing/2014/main" id="{692F6AAC-4406-4F41-95E0-882D33376EA6}"/>
              </a:ext>
            </a:extLst>
          </p:cNvPr>
          <p:cNvSpPr/>
          <p:nvPr/>
        </p:nvSpPr>
        <p:spPr>
          <a:xfrm rot="10800000">
            <a:off x="0" y="4763117"/>
            <a:ext cx="1613921" cy="903324"/>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nvGrpSpPr>
          <p:cNvPr id="28" name="Group 27">
            <a:extLst>
              <a:ext uri="{FF2B5EF4-FFF2-40B4-BE49-F238E27FC236}">
                <a16:creationId xmlns:a16="http://schemas.microsoft.com/office/drawing/2014/main" id="{E2563B95-A540-4CC1-90A3-CB3D3CB3AE85}"/>
              </a:ext>
            </a:extLst>
          </p:cNvPr>
          <p:cNvGrpSpPr/>
          <p:nvPr/>
        </p:nvGrpSpPr>
        <p:grpSpPr>
          <a:xfrm>
            <a:off x="1159387" y="4502630"/>
            <a:ext cx="6841613" cy="1163811"/>
            <a:chOff x="712330" y="2951882"/>
            <a:chExt cx="4240669" cy="872858"/>
          </a:xfrm>
        </p:grpSpPr>
        <p:sp>
          <p:nvSpPr>
            <p:cNvPr id="29" name="Pentagon 14">
              <a:extLst>
                <a:ext uri="{FF2B5EF4-FFF2-40B4-BE49-F238E27FC236}">
                  <a16:creationId xmlns:a16="http://schemas.microsoft.com/office/drawing/2014/main" id="{06C4F4E5-89C8-4DDA-9914-435963CDEB56}"/>
                </a:ext>
              </a:extLst>
            </p:cNvPr>
            <p:cNvSpPr/>
            <p:nvPr/>
          </p:nvSpPr>
          <p:spPr>
            <a:xfrm rot="10800000" flipH="1">
              <a:off x="712331" y="2951882"/>
              <a:ext cx="4240668" cy="677493"/>
            </a:xfrm>
            <a:prstGeom prst="homePlat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30" name="Right Triangle 29">
              <a:extLst>
                <a:ext uri="{FF2B5EF4-FFF2-40B4-BE49-F238E27FC236}">
                  <a16:creationId xmlns:a16="http://schemas.microsoft.com/office/drawing/2014/main" id="{6F2F1CCD-60DD-4340-B471-F610D6937669}"/>
                </a:ext>
              </a:extLst>
            </p:cNvPr>
            <p:cNvSpPr/>
            <p:nvPr/>
          </p:nvSpPr>
          <p:spPr>
            <a:xfrm rot="10800000">
              <a:off x="712330" y="3622589"/>
              <a:ext cx="288033" cy="202151"/>
            </a:xfrm>
            <a:prstGeom prst="r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sp>
        <p:nvSpPr>
          <p:cNvPr id="31" name="TextBox 30">
            <a:extLst>
              <a:ext uri="{FF2B5EF4-FFF2-40B4-BE49-F238E27FC236}">
                <a16:creationId xmlns:a16="http://schemas.microsoft.com/office/drawing/2014/main" id="{07D226B0-C867-4055-9E87-A1021C84EB06}"/>
              </a:ext>
            </a:extLst>
          </p:cNvPr>
          <p:cNvSpPr txBox="1"/>
          <p:nvPr/>
        </p:nvSpPr>
        <p:spPr>
          <a:xfrm>
            <a:off x="1391733" y="2164369"/>
            <a:ext cx="6282696" cy="692497"/>
          </a:xfrm>
          <a:prstGeom prst="rect">
            <a:avLst/>
          </a:prstGeom>
          <a:noFill/>
        </p:spPr>
        <p:txBody>
          <a:bodyPr wrap="square" lIns="0" tIns="0" rIns="0" bIns="0" rtlCol="0">
            <a:spAutoFit/>
          </a:bodyPr>
          <a:lstStyle/>
          <a:p>
            <a:pPr lvl="0" eaLnBrk="0" hangingPunct="0"/>
            <a:r>
              <a:rPr lang="en-US" altLang="en-US" sz="1500">
                <a:latin typeface="+mn-lt"/>
                <a:ea typeface="Calibri" panose="020F0502020204030204" pitchFamily="34" charset="0"/>
              </a:rPr>
              <a:t>Design and implement promotion, tenure, reward, and recognition processes that prioritize racial equity, justice, equity-mindedness, and more diverse forms of scholarship.</a:t>
            </a:r>
          </a:p>
        </p:txBody>
      </p:sp>
      <p:sp>
        <p:nvSpPr>
          <p:cNvPr id="32" name="TextBox 31">
            <a:extLst>
              <a:ext uri="{FF2B5EF4-FFF2-40B4-BE49-F238E27FC236}">
                <a16:creationId xmlns:a16="http://schemas.microsoft.com/office/drawing/2014/main" id="{61688E1C-5115-4BBD-9BA1-CC101A49753A}"/>
              </a:ext>
            </a:extLst>
          </p:cNvPr>
          <p:cNvSpPr txBox="1"/>
          <p:nvPr/>
        </p:nvSpPr>
        <p:spPr>
          <a:xfrm>
            <a:off x="1375346" y="3500735"/>
            <a:ext cx="6172201" cy="461665"/>
          </a:xfrm>
          <a:prstGeom prst="rect">
            <a:avLst/>
          </a:prstGeom>
          <a:noFill/>
        </p:spPr>
        <p:txBody>
          <a:bodyPr wrap="square" lIns="0" tIns="0" rIns="0" bIns="0" rtlCol="0">
            <a:spAutoFit/>
          </a:bodyPr>
          <a:lstStyle/>
          <a:p>
            <a:pPr>
              <a:spcBef>
                <a:spcPct val="20000"/>
              </a:spcBef>
              <a:defRPr/>
            </a:pPr>
            <a:r>
              <a:rPr lang="en-US" altLang="en-US" sz="1500">
                <a:latin typeface="+mn-lt"/>
                <a:ea typeface="Calibri" panose="020F0502020204030204" pitchFamily="34" charset="0"/>
              </a:rPr>
              <a:t>Establish employee resources for faculty and staff of color and their allies to cultivate a support community.</a:t>
            </a:r>
            <a:endParaRPr lang="en-US" sz="1500">
              <a:latin typeface="+mn-lt"/>
            </a:endParaRPr>
          </a:p>
        </p:txBody>
      </p:sp>
      <p:sp>
        <p:nvSpPr>
          <p:cNvPr id="33" name="TextBox 32">
            <a:extLst>
              <a:ext uri="{FF2B5EF4-FFF2-40B4-BE49-F238E27FC236}">
                <a16:creationId xmlns:a16="http://schemas.microsoft.com/office/drawing/2014/main" id="{9EE064F7-3ECB-4EE4-ACCF-F0683DFAC323}"/>
              </a:ext>
            </a:extLst>
          </p:cNvPr>
          <p:cNvSpPr txBox="1"/>
          <p:nvPr/>
        </p:nvSpPr>
        <p:spPr>
          <a:xfrm>
            <a:off x="1391733" y="4722336"/>
            <a:ext cx="5923465" cy="461665"/>
          </a:xfrm>
          <a:prstGeom prst="rect">
            <a:avLst/>
          </a:prstGeom>
          <a:noFill/>
        </p:spPr>
        <p:txBody>
          <a:bodyPr wrap="square" lIns="0" tIns="0" rIns="0" bIns="0" rtlCol="0">
            <a:spAutoFit/>
          </a:bodyPr>
          <a:lstStyle/>
          <a:p>
            <a:r>
              <a:rPr lang="en-US" sz="1500">
                <a:latin typeface="+mn-lt"/>
              </a:rPr>
              <a:t>Develop systems to recognize and reward invisible labor taken on by faculty of color.</a:t>
            </a:r>
            <a:endParaRPr lang="en-US" sz="1600"/>
          </a:p>
        </p:txBody>
      </p:sp>
      <p:sp>
        <p:nvSpPr>
          <p:cNvPr id="34" name="TextBox 33">
            <a:extLst>
              <a:ext uri="{FF2B5EF4-FFF2-40B4-BE49-F238E27FC236}">
                <a16:creationId xmlns:a16="http://schemas.microsoft.com/office/drawing/2014/main" id="{C64C5253-F980-421B-B624-344C802AFF2A}"/>
              </a:ext>
            </a:extLst>
          </p:cNvPr>
          <p:cNvSpPr txBox="1"/>
          <p:nvPr/>
        </p:nvSpPr>
        <p:spPr>
          <a:xfrm>
            <a:off x="462346" y="4860835"/>
            <a:ext cx="464694" cy="646331"/>
          </a:xfrm>
          <a:prstGeom prst="rect">
            <a:avLst/>
          </a:prstGeom>
          <a:noFill/>
        </p:spPr>
        <p:txBody>
          <a:bodyPr wrap="square" rtlCol="0">
            <a:spAutoFit/>
          </a:bodyPr>
          <a:lstStyle/>
          <a:p>
            <a:r>
              <a:rPr lang="en-US" sz="3600">
                <a:latin typeface="+mj-lt"/>
              </a:rPr>
              <a:t>3</a:t>
            </a:r>
            <a:endParaRPr lang="en-US">
              <a:latin typeface="+mj-lt"/>
            </a:endParaRPr>
          </a:p>
        </p:txBody>
      </p:sp>
      <p:sp>
        <p:nvSpPr>
          <p:cNvPr id="35" name="TextBox 34">
            <a:extLst>
              <a:ext uri="{FF2B5EF4-FFF2-40B4-BE49-F238E27FC236}">
                <a16:creationId xmlns:a16="http://schemas.microsoft.com/office/drawing/2014/main" id="{BBE74A50-4651-4DB2-BE64-2C9B54ED0CA2}"/>
              </a:ext>
            </a:extLst>
          </p:cNvPr>
          <p:cNvSpPr txBox="1"/>
          <p:nvPr/>
        </p:nvSpPr>
        <p:spPr>
          <a:xfrm>
            <a:off x="440571" y="2401080"/>
            <a:ext cx="464694" cy="646331"/>
          </a:xfrm>
          <a:prstGeom prst="rect">
            <a:avLst/>
          </a:prstGeom>
          <a:noFill/>
        </p:spPr>
        <p:txBody>
          <a:bodyPr wrap="square" rtlCol="0">
            <a:spAutoFit/>
          </a:bodyPr>
          <a:lstStyle/>
          <a:p>
            <a:r>
              <a:rPr lang="en-US" sz="3600">
                <a:latin typeface="+mj-lt"/>
              </a:rPr>
              <a:t>1</a:t>
            </a:r>
            <a:endParaRPr lang="en-US">
              <a:latin typeface="+mj-lt"/>
            </a:endParaRPr>
          </a:p>
        </p:txBody>
      </p:sp>
      <p:sp>
        <p:nvSpPr>
          <p:cNvPr id="36" name="TextBox 35">
            <a:extLst>
              <a:ext uri="{FF2B5EF4-FFF2-40B4-BE49-F238E27FC236}">
                <a16:creationId xmlns:a16="http://schemas.microsoft.com/office/drawing/2014/main" id="{56A2D329-683A-40E3-A7AD-8207B15DB0DE}"/>
              </a:ext>
            </a:extLst>
          </p:cNvPr>
          <p:cNvSpPr txBox="1"/>
          <p:nvPr/>
        </p:nvSpPr>
        <p:spPr>
          <a:xfrm>
            <a:off x="432736" y="3662728"/>
            <a:ext cx="464694" cy="646331"/>
          </a:xfrm>
          <a:prstGeom prst="rect">
            <a:avLst/>
          </a:prstGeom>
          <a:noFill/>
        </p:spPr>
        <p:txBody>
          <a:bodyPr wrap="square" rtlCol="0">
            <a:spAutoFit/>
          </a:bodyPr>
          <a:lstStyle/>
          <a:p>
            <a:r>
              <a:rPr lang="en-US" sz="3600">
                <a:latin typeface="+mj-lt"/>
              </a:rPr>
              <a:t>2</a:t>
            </a:r>
            <a:endParaRPr lang="en-US">
              <a:latin typeface="+mj-lt"/>
            </a:endParaRPr>
          </a:p>
        </p:txBody>
      </p:sp>
      <p:sp>
        <p:nvSpPr>
          <p:cNvPr id="37" name="Oval 36">
            <a:extLst>
              <a:ext uri="{FF2B5EF4-FFF2-40B4-BE49-F238E27FC236}">
                <a16:creationId xmlns:a16="http://schemas.microsoft.com/office/drawing/2014/main" id="{EB00A2B5-5A7C-48B5-A1A0-C1E8F57720F7}"/>
              </a:ext>
            </a:extLst>
          </p:cNvPr>
          <p:cNvSpPr/>
          <p:nvPr/>
        </p:nvSpPr>
        <p:spPr>
          <a:xfrm>
            <a:off x="377191" y="2463758"/>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E4723188-B370-473F-BD6C-B032BB079960}"/>
              </a:ext>
            </a:extLst>
          </p:cNvPr>
          <p:cNvSpPr/>
          <p:nvPr/>
        </p:nvSpPr>
        <p:spPr>
          <a:xfrm>
            <a:off x="367679" y="3702378"/>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2DD3338E-7D8E-44EA-B1F4-88609563273E}"/>
              </a:ext>
            </a:extLst>
          </p:cNvPr>
          <p:cNvSpPr/>
          <p:nvPr/>
        </p:nvSpPr>
        <p:spPr>
          <a:xfrm>
            <a:off x="414178" y="4904441"/>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Isosceles Triangle 46">
            <a:extLst>
              <a:ext uri="{FF2B5EF4-FFF2-40B4-BE49-F238E27FC236}">
                <a16:creationId xmlns:a16="http://schemas.microsoft.com/office/drawing/2014/main" id="{2CF4D06B-B22D-44B2-8145-60EFCA184581}"/>
              </a:ext>
            </a:extLst>
          </p:cNvPr>
          <p:cNvSpPr/>
          <p:nvPr/>
        </p:nvSpPr>
        <p:spPr>
          <a:xfrm>
            <a:off x="27319" y="3582326"/>
            <a:ext cx="316512" cy="24836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000EF5AA-0E63-4349-A16A-B821FDCB23A2}"/>
              </a:ext>
            </a:extLst>
          </p:cNvPr>
          <p:cNvSpPr/>
          <p:nvPr/>
        </p:nvSpPr>
        <p:spPr>
          <a:xfrm>
            <a:off x="67074" y="2359318"/>
            <a:ext cx="267143" cy="2474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Isosceles Triangle 48">
            <a:extLst>
              <a:ext uri="{FF2B5EF4-FFF2-40B4-BE49-F238E27FC236}">
                <a16:creationId xmlns:a16="http://schemas.microsoft.com/office/drawing/2014/main" id="{5433A922-BBA1-43C7-9406-7EFB7FD0B550}"/>
              </a:ext>
            </a:extLst>
          </p:cNvPr>
          <p:cNvSpPr/>
          <p:nvPr/>
        </p:nvSpPr>
        <p:spPr>
          <a:xfrm>
            <a:off x="24749" y="4799974"/>
            <a:ext cx="316512" cy="24836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1" name="Group 40">
            <a:extLst>
              <a:ext uri="{FF2B5EF4-FFF2-40B4-BE49-F238E27FC236}">
                <a16:creationId xmlns:a16="http://schemas.microsoft.com/office/drawing/2014/main" id="{51C3D3CA-68E6-42B9-899B-D7EC844A4E17}"/>
              </a:ext>
            </a:extLst>
          </p:cNvPr>
          <p:cNvGrpSpPr/>
          <p:nvPr/>
        </p:nvGrpSpPr>
        <p:grpSpPr>
          <a:xfrm>
            <a:off x="1795514" y="6297806"/>
            <a:ext cx="5552972" cy="513808"/>
            <a:chOff x="1765206" y="6297806"/>
            <a:chExt cx="5552972" cy="513808"/>
          </a:xfrm>
        </p:grpSpPr>
        <p:sp>
          <p:nvSpPr>
            <p:cNvPr id="50" name="Star: 5 Points 49">
              <a:extLst>
                <a:ext uri="{FF2B5EF4-FFF2-40B4-BE49-F238E27FC236}">
                  <a16:creationId xmlns:a16="http://schemas.microsoft.com/office/drawing/2014/main" id="{FB680B0D-349B-47FD-B2B6-ABCF07CC008A}"/>
                </a:ext>
              </a:extLst>
            </p:cNvPr>
            <p:cNvSpPr/>
            <p:nvPr/>
          </p:nvSpPr>
          <p:spPr>
            <a:xfrm>
              <a:off x="4216672" y="6601667"/>
              <a:ext cx="130550" cy="126823"/>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a:extLst>
                <a:ext uri="{FF2B5EF4-FFF2-40B4-BE49-F238E27FC236}">
                  <a16:creationId xmlns:a16="http://schemas.microsoft.com/office/drawing/2014/main" id="{43808502-A20E-4AF5-95CD-8886FE1F4351}"/>
                </a:ext>
              </a:extLst>
            </p:cNvPr>
            <p:cNvSpPr txBox="1"/>
            <p:nvPr/>
          </p:nvSpPr>
          <p:spPr>
            <a:xfrm>
              <a:off x="2010071" y="6546709"/>
              <a:ext cx="2168320" cy="261610"/>
            </a:xfrm>
            <a:prstGeom prst="rect">
              <a:avLst/>
            </a:prstGeom>
            <a:noFill/>
          </p:spPr>
          <p:txBody>
            <a:bodyPr wrap="square" rtlCol="0">
              <a:spAutoFit/>
            </a:bodyPr>
            <a:lstStyle/>
            <a:p>
              <a:r>
                <a:rPr lang="en-US" sz="1100">
                  <a:latin typeface="+mn-lt"/>
                </a:rPr>
                <a:t>= DHE/Institution Collaboration</a:t>
              </a:r>
            </a:p>
          </p:txBody>
        </p:sp>
        <p:sp>
          <p:nvSpPr>
            <p:cNvPr id="52" name="TextBox 51">
              <a:extLst>
                <a:ext uri="{FF2B5EF4-FFF2-40B4-BE49-F238E27FC236}">
                  <a16:creationId xmlns:a16="http://schemas.microsoft.com/office/drawing/2014/main" id="{F759AF54-FDB4-41AB-815B-FE375B53FEE0}"/>
                </a:ext>
              </a:extLst>
            </p:cNvPr>
            <p:cNvSpPr txBox="1"/>
            <p:nvPr/>
          </p:nvSpPr>
          <p:spPr>
            <a:xfrm>
              <a:off x="4289775" y="6546709"/>
              <a:ext cx="1213377" cy="261610"/>
            </a:xfrm>
            <a:prstGeom prst="rect">
              <a:avLst/>
            </a:prstGeom>
            <a:noFill/>
          </p:spPr>
          <p:txBody>
            <a:bodyPr wrap="square" rtlCol="0">
              <a:spAutoFit/>
            </a:bodyPr>
            <a:lstStyle/>
            <a:p>
              <a:r>
                <a:rPr lang="en-US" sz="1100">
                  <a:latin typeface="+mn-lt"/>
                </a:rPr>
                <a:t>= DHE/BHE Led</a:t>
              </a:r>
            </a:p>
          </p:txBody>
        </p:sp>
        <p:sp>
          <p:nvSpPr>
            <p:cNvPr id="53" name="TextBox 52">
              <a:extLst>
                <a:ext uri="{FF2B5EF4-FFF2-40B4-BE49-F238E27FC236}">
                  <a16:creationId xmlns:a16="http://schemas.microsoft.com/office/drawing/2014/main" id="{E16802A6-613D-4F9F-B748-E65E58081B0A}"/>
                </a:ext>
              </a:extLst>
            </p:cNvPr>
            <p:cNvSpPr txBox="1"/>
            <p:nvPr/>
          </p:nvSpPr>
          <p:spPr>
            <a:xfrm>
              <a:off x="5623381" y="6525308"/>
              <a:ext cx="1694797" cy="261610"/>
            </a:xfrm>
            <a:prstGeom prst="rect">
              <a:avLst/>
            </a:prstGeom>
            <a:noFill/>
          </p:spPr>
          <p:txBody>
            <a:bodyPr wrap="square" rtlCol="0">
              <a:spAutoFit/>
            </a:bodyPr>
            <a:lstStyle/>
            <a:p>
              <a:r>
                <a:rPr lang="en-US" sz="1100">
                  <a:latin typeface="+mn-lt"/>
                </a:rPr>
                <a:t>= Individual Institutions</a:t>
              </a:r>
            </a:p>
          </p:txBody>
        </p:sp>
        <p:sp>
          <p:nvSpPr>
            <p:cNvPr id="54" name="Rectangle 53">
              <a:extLst>
                <a:ext uri="{FF2B5EF4-FFF2-40B4-BE49-F238E27FC236}">
                  <a16:creationId xmlns:a16="http://schemas.microsoft.com/office/drawing/2014/main" id="{D2BF5480-1E4D-4988-99F1-F3C7BB552798}"/>
                </a:ext>
              </a:extLst>
            </p:cNvPr>
            <p:cNvSpPr/>
            <p:nvPr/>
          </p:nvSpPr>
          <p:spPr>
            <a:xfrm>
              <a:off x="1900978" y="6605069"/>
              <a:ext cx="154014" cy="1419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Isosceles Triangle 54">
              <a:extLst>
                <a:ext uri="{FF2B5EF4-FFF2-40B4-BE49-F238E27FC236}">
                  <a16:creationId xmlns:a16="http://schemas.microsoft.com/office/drawing/2014/main" id="{D799F767-129B-4C9A-8814-4FB3B3D1C80C}"/>
                </a:ext>
              </a:extLst>
            </p:cNvPr>
            <p:cNvSpPr/>
            <p:nvPr/>
          </p:nvSpPr>
          <p:spPr>
            <a:xfrm>
              <a:off x="5514289" y="6565187"/>
              <a:ext cx="184248" cy="18185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9E816388-F6CF-4059-B2DE-1FB286D066F9}"/>
                </a:ext>
              </a:extLst>
            </p:cNvPr>
            <p:cNvSpPr/>
            <p:nvPr/>
          </p:nvSpPr>
          <p:spPr>
            <a:xfrm>
              <a:off x="1765206" y="6408438"/>
              <a:ext cx="5552972" cy="403176"/>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Box 56">
              <a:extLst>
                <a:ext uri="{FF2B5EF4-FFF2-40B4-BE49-F238E27FC236}">
                  <a16:creationId xmlns:a16="http://schemas.microsoft.com/office/drawing/2014/main" id="{4D128C2A-4CE6-403A-BFB4-94A8FEABFFFF}"/>
                </a:ext>
              </a:extLst>
            </p:cNvPr>
            <p:cNvSpPr txBox="1"/>
            <p:nvPr/>
          </p:nvSpPr>
          <p:spPr>
            <a:xfrm>
              <a:off x="3701873" y="6297806"/>
              <a:ext cx="1737260" cy="261610"/>
            </a:xfrm>
            <a:prstGeom prst="rect">
              <a:avLst/>
            </a:prstGeom>
            <a:solidFill>
              <a:schemeClr val="bg1"/>
            </a:solidFill>
          </p:spPr>
          <p:txBody>
            <a:bodyPr wrap="square" rtlCol="0">
              <a:spAutoFit/>
            </a:bodyPr>
            <a:lstStyle/>
            <a:p>
              <a:r>
                <a:rPr lang="en-US" sz="1100" b="1">
                  <a:latin typeface="+mn-lt"/>
                </a:rPr>
                <a:t>Recommended Owners</a:t>
              </a:r>
            </a:p>
          </p:txBody>
        </p:sp>
      </p:grpSp>
    </p:spTree>
    <p:extLst>
      <p:ext uri="{BB962C8B-B14F-4D97-AF65-F5344CB8AC3E}">
        <p14:creationId xmlns:p14="http://schemas.microsoft.com/office/powerpoint/2010/main" val="36023971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9628580-BF89-4EFD-AE0E-C8FC40851AC5}"/>
              </a:ext>
            </a:extLst>
          </p:cNvPr>
          <p:cNvSpPr>
            <a:spLocks noGrp="1"/>
          </p:cNvSpPr>
          <p:nvPr>
            <p:ph type="title"/>
          </p:nvPr>
        </p:nvSpPr>
        <p:spPr>
          <a:xfrm>
            <a:off x="287118" y="351712"/>
            <a:ext cx="8704482" cy="838200"/>
          </a:xfrm>
        </p:spPr>
        <p:txBody>
          <a:bodyPr/>
          <a:lstStyle/>
          <a:p>
            <a:r>
              <a:rPr lang="en-US" b="1"/>
              <a:t>Holistic Student Support</a:t>
            </a:r>
            <a:br>
              <a:rPr lang="en-US" b="1"/>
            </a:br>
            <a:r>
              <a:rPr lang="en-US"/>
              <a:t>Overview</a:t>
            </a:r>
          </a:p>
        </p:txBody>
      </p:sp>
      <p:sp>
        <p:nvSpPr>
          <p:cNvPr id="13" name="Trapezoid 12">
            <a:extLst>
              <a:ext uri="{FF2B5EF4-FFF2-40B4-BE49-F238E27FC236}">
                <a16:creationId xmlns:a16="http://schemas.microsoft.com/office/drawing/2014/main" id="{62C5C31E-F766-4723-B3C8-2ACA86193A96}"/>
              </a:ext>
            </a:extLst>
          </p:cNvPr>
          <p:cNvSpPr/>
          <p:nvPr/>
        </p:nvSpPr>
        <p:spPr>
          <a:xfrm rot="16200000">
            <a:off x="2313754" y="3706254"/>
            <a:ext cx="3864482" cy="900382"/>
          </a:xfrm>
          <a:prstGeom prst="trapezoid">
            <a:avLst>
              <a:gd name="adj" fmla="val 109680"/>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Rounded Corners 13">
            <a:extLst>
              <a:ext uri="{FF2B5EF4-FFF2-40B4-BE49-F238E27FC236}">
                <a16:creationId xmlns:a16="http://schemas.microsoft.com/office/drawing/2014/main" id="{6F44D871-BF68-4AA4-8EDB-A997D45223CD}"/>
              </a:ext>
            </a:extLst>
          </p:cNvPr>
          <p:cNvSpPr/>
          <p:nvPr/>
        </p:nvSpPr>
        <p:spPr>
          <a:xfrm>
            <a:off x="486796" y="2544898"/>
            <a:ext cx="3310365" cy="2809620"/>
          </a:xfrm>
          <a:prstGeom prst="roundRect">
            <a:avLst/>
          </a:prstGeom>
          <a:solidFill>
            <a:schemeClr val="bg1"/>
          </a:solidFill>
          <a:ln w="12700">
            <a:solidFill>
              <a:srgbClr val="001F5B"/>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D2EFA453-BB8A-4EE7-B7BE-4EBFE26CE391}"/>
              </a:ext>
            </a:extLst>
          </p:cNvPr>
          <p:cNvGrpSpPr/>
          <p:nvPr/>
        </p:nvGrpSpPr>
        <p:grpSpPr>
          <a:xfrm>
            <a:off x="4696184" y="1703748"/>
            <a:ext cx="3973259" cy="4905393"/>
            <a:chOff x="1219200" y="1567959"/>
            <a:chExt cx="3890563" cy="4652066"/>
          </a:xfrm>
        </p:grpSpPr>
        <p:sp>
          <p:nvSpPr>
            <p:cNvPr id="18" name="Rectangle 17">
              <a:extLst>
                <a:ext uri="{FF2B5EF4-FFF2-40B4-BE49-F238E27FC236}">
                  <a16:creationId xmlns:a16="http://schemas.microsoft.com/office/drawing/2014/main" id="{A3518CB9-5E48-420A-8781-097C267CE7B6}"/>
                </a:ext>
              </a:extLst>
            </p:cNvPr>
            <p:cNvSpPr/>
            <p:nvPr/>
          </p:nvSpPr>
          <p:spPr>
            <a:xfrm>
              <a:off x="1339743" y="2896989"/>
              <a:ext cx="3649480" cy="3123139"/>
            </a:xfrm>
            <a:prstGeom prst="rect">
              <a:avLst/>
            </a:prstGeom>
          </p:spPr>
          <p:txBody>
            <a:bodyPr wrap="square">
              <a:spAutoFit/>
            </a:bodyPr>
            <a:lstStyle/>
            <a:p>
              <a:pPr eaLnBrk="0" hangingPunct="0"/>
              <a:r>
                <a:rPr lang="en-US" altLang="en-US" sz="1600" dirty="0">
                  <a:latin typeface="+mn-lt"/>
                </a:rPr>
                <a:t>Holistic Student Support is focused on student support across the curricular and co-curricular aspects of their educational experience, </a:t>
              </a:r>
              <a:r>
                <a:rPr lang="en-US" altLang="en-US" sz="1600" b="1" dirty="0">
                  <a:latin typeface="+mn-lt"/>
                </a:rPr>
                <a:t>ensuring an asset-based approach to supporting racially minoritized students intellectually, emotionally, socially, and physically. </a:t>
              </a:r>
              <a:r>
                <a:rPr lang="en-US" altLang="en-US" sz="1600" dirty="0">
                  <a:latin typeface="+mn-lt"/>
                </a:rPr>
                <a:t>Many of the recommendations of this section intersect with existing Department of Higher Education initiatives. NUE’s recommendations are meant to affirm and support this ongoing work.</a:t>
              </a:r>
            </a:p>
          </p:txBody>
        </p:sp>
        <p:sp>
          <p:nvSpPr>
            <p:cNvPr id="22" name="Rectangle: Rounded Corners 21">
              <a:extLst>
                <a:ext uri="{FF2B5EF4-FFF2-40B4-BE49-F238E27FC236}">
                  <a16:creationId xmlns:a16="http://schemas.microsoft.com/office/drawing/2014/main" id="{C3DF0102-B3EF-4FE8-928A-5B20233A0805}"/>
                </a:ext>
              </a:extLst>
            </p:cNvPr>
            <p:cNvSpPr/>
            <p:nvPr/>
          </p:nvSpPr>
          <p:spPr>
            <a:xfrm>
              <a:off x="2462352" y="1758279"/>
              <a:ext cx="1404258" cy="1088798"/>
            </a:xfrm>
            <a:prstGeom prst="roundRect">
              <a:avLst/>
            </a:prstGeom>
            <a:solidFill>
              <a:srgbClr val="001F5B"/>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Rounded Corners 22">
              <a:extLst>
                <a:ext uri="{FF2B5EF4-FFF2-40B4-BE49-F238E27FC236}">
                  <a16:creationId xmlns:a16="http://schemas.microsoft.com/office/drawing/2014/main" id="{4CEE98BA-78DE-43CB-BAFD-179D3A4DA2DF}"/>
                </a:ext>
              </a:extLst>
            </p:cNvPr>
            <p:cNvSpPr/>
            <p:nvPr/>
          </p:nvSpPr>
          <p:spPr>
            <a:xfrm>
              <a:off x="1219200" y="1567959"/>
              <a:ext cx="3890563" cy="4652066"/>
            </a:xfrm>
            <a:prstGeom prst="roundRect">
              <a:avLst/>
            </a:prstGeom>
            <a:noFill/>
            <a:ln w="12700">
              <a:solidFill>
                <a:srgbClr val="001F5B"/>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4" name="TextBox 23">
            <a:extLst>
              <a:ext uri="{FF2B5EF4-FFF2-40B4-BE49-F238E27FC236}">
                <a16:creationId xmlns:a16="http://schemas.microsoft.com/office/drawing/2014/main" id="{8DF9627E-7334-47D2-8F68-35AA2AB55C85}"/>
              </a:ext>
            </a:extLst>
          </p:cNvPr>
          <p:cNvSpPr txBox="1"/>
          <p:nvPr/>
        </p:nvSpPr>
        <p:spPr>
          <a:xfrm>
            <a:off x="1583871" y="6119698"/>
            <a:ext cx="184731" cy="369332"/>
          </a:xfrm>
          <a:prstGeom prst="rect">
            <a:avLst/>
          </a:prstGeom>
          <a:noFill/>
        </p:spPr>
        <p:txBody>
          <a:bodyPr wrap="none" rtlCol="0">
            <a:spAutoFit/>
          </a:bodyPr>
          <a:lstStyle/>
          <a:p>
            <a:endParaRPr lang="en-US"/>
          </a:p>
        </p:txBody>
      </p:sp>
      <p:sp>
        <p:nvSpPr>
          <p:cNvPr id="25" name="TextBox 24">
            <a:extLst>
              <a:ext uri="{FF2B5EF4-FFF2-40B4-BE49-F238E27FC236}">
                <a16:creationId xmlns:a16="http://schemas.microsoft.com/office/drawing/2014/main" id="{AC5A1B30-E3D3-478C-97FF-ED03F764ABE9}"/>
              </a:ext>
            </a:extLst>
          </p:cNvPr>
          <p:cNvSpPr txBox="1"/>
          <p:nvPr/>
        </p:nvSpPr>
        <p:spPr>
          <a:xfrm>
            <a:off x="5994654" y="5689990"/>
            <a:ext cx="184731" cy="369332"/>
          </a:xfrm>
          <a:prstGeom prst="rect">
            <a:avLst/>
          </a:prstGeom>
          <a:noFill/>
        </p:spPr>
        <p:txBody>
          <a:bodyPr wrap="none" rtlCol="0">
            <a:spAutoFit/>
          </a:bodyPr>
          <a:lstStyle/>
          <a:p>
            <a:endParaRPr lang="en-US" dirty="0"/>
          </a:p>
        </p:txBody>
      </p:sp>
      <p:sp>
        <p:nvSpPr>
          <p:cNvPr id="26" name="TextBox 25">
            <a:extLst>
              <a:ext uri="{FF2B5EF4-FFF2-40B4-BE49-F238E27FC236}">
                <a16:creationId xmlns:a16="http://schemas.microsoft.com/office/drawing/2014/main" id="{FB26DC8A-6BA8-4C28-AE7E-799C3847461E}"/>
              </a:ext>
            </a:extLst>
          </p:cNvPr>
          <p:cNvSpPr txBox="1"/>
          <p:nvPr/>
        </p:nvSpPr>
        <p:spPr>
          <a:xfrm>
            <a:off x="486794" y="3342023"/>
            <a:ext cx="3310365" cy="2062103"/>
          </a:xfrm>
          <a:prstGeom prst="rect">
            <a:avLst/>
          </a:prstGeom>
          <a:noFill/>
        </p:spPr>
        <p:txBody>
          <a:bodyPr wrap="square" rtlCol="0">
            <a:spAutoFit/>
          </a:bodyPr>
          <a:lstStyle/>
          <a:p>
            <a:r>
              <a:rPr lang="en-US" sz="1600" dirty="0">
                <a:latin typeface="+mj-lt"/>
              </a:rPr>
              <a:t>#5: Students have the right to welcoming, inclusive, and safe campus environments.</a:t>
            </a:r>
          </a:p>
          <a:p>
            <a:endParaRPr lang="en-US" sz="1600" dirty="0">
              <a:latin typeface="+mj-lt"/>
            </a:endParaRPr>
          </a:p>
          <a:p>
            <a:r>
              <a:rPr lang="en-US" sz="1600" dirty="0">
                <a:latin typeface="+mj-lt"/>
              </a:rPr>
              <a:t>#6: Students have the right to timely and relevant pathways to graduation and employment.</a:t>
            </a:r>
          </a:p>
          <a:p>
            <a:endParaRPr lang="en-US" sz="1600" dirty="0">
              <a:latin typeface="+mj-lt"/>
            </a:endParaRPr>
          </a:p>
        </p:txBody>
      </p:sp>
      <p:grpSp>
        <p:nvGrpSpPr>
          <p:cNvPr id="27" name="Group 331">
            <a:extLst>
              <a:ext uri="{FF2B5EF4-FFF2-40B4-BE49-F238E27FC236}">
                <a16:creationId xmlns:a16="http://schemas.microsoft.com/office/drawing/2014/main" id="{461180A6-66AC-4115-B9AC-62168C6D9D86}"/>
              </a:ext>
            </a:extLst>
          </p:cNvPr>
          <p:cNvGrpSpPr>
            <a:grpSpLocks noChangeAspect="1"/>
          </p:cNvGrpSpPr>
          <p:nvPr/>
        </p:nvGrpSpPr>
        <p:grpSpPr bwMode="auto">
          <a:xfrm>
            <a:off x="1803276" y="2594506"/>
            <a:ext cx="677402" cy="677402"/>
            <a:chOff x="3832" y="1197"/>
            <a:chExt cx="340" cy="340"/>
          </a:xfrm>
          <a:solidFill>
            <a:srgbClr val="001F5B"/>
          </a:solidFill>
        </p:grpSpPr>
        <p:sp>
          <p:nvSpPr>
            <p:cNvPr id="28" name="Freeform 332">
              <a:extLst>
                <a:ext uri="{FF2B5EF4-FFF2-40B4-BE49-F238E27FC236}">
                  <a16:creationId xmlns:a16="http://schemas.microsoft.com/office/drawing/2014/main" id="{E1C83101-FF51-44A2-99D7-B640DE6F52F9}"/>
                </a:ext>
              </a:extLst>
            </p:cNvPr>
            <p:cNvSpPr>
              <a:spLocks noEditPoints="1"/>
            </p:cNvSpPr>
            <p:nvPr/>
          </p:nvSpPr>
          <p:spPr bwMode="auto">
            <a:xfrm>
              <a:off x="3832" y="1197"/>
              <a:ext cx="340" cy="340"/>
            </a:xfrm>
            <a:custGeom>
              <a:avLst/>
              <a:gdLst>
                <a:gd name="T0" fmla="*/ 337 w 512"/>
                <a:gd name="T1" fmla="*/ 171 h 512"/>
                <a:gd name="T2" fmla="*/ 299 w 512"/>
                <a:gd name="T3" fmla="*/ 171 h 512"/>
                <a:gd name="T4" fmla="*/ 299 w 512"/>
                <a:gd name="T5" fmla="*/ 133 h 512"/>
                <a:gd name="T6" fmla="*/ 337 w 512"/>
                <a:gd name="T7" fmla="*/ 171 h 512"/>
                <a:gd name="T8" fmla="*/ 288 w 512"/>
                <a:gd name="T9" fmla="*/ 192 h 512"/>
                <a:gd name="T10" fmla="*/ 352 w 512"/>
                <a:gd name="T11" fmla="*/ 192 h 512"/>
                <a:gd name="T12" fmla="*/ 352 w 512"/>
                <a:gd name="T13" fmla="*/ 395 h 512"/>
                <a:gd name="T14" fmla="*/ 160 w 512"/>
                <a:gd name="T15" fmla="*/ 395 h 512"/>
                <a:gd name="T16" fmla="*/ 160 w 512"/>
                <a:gd name="T17" fmla="*/ 118 h 512"/>
                <a:gd name="T18" fmla="*/ 277 w 512"/>
                <a:gd name="T19" fmla="*/ 118 h 512"/>
                <a:gd name="T20" fmla="*/ 277 w 512"/>
                <a:gd name="T21" fmla="*/ 182 h 512"/>
                <a:gd name="T22" fmla="*/ 288 w 512"/>
                <a:gd name="T23" fmla="*/ 192 h 512"/>
                <a:gd name="T24" fmla="*/ 331 w 512"/>
                <a:gd name="T25" fmla="*/ 363 h 512"/>
                <a:gd name="T26" fmla="*/ 320 w 512"/>
                <a:gd name="T27" fmla="*/ 352 h 512"/>
                <a:gd name="T28" fmla="*/ 192 w 512"/>
                <a:gd name="T29" fmla="*/ 352 h 512"/>
                <a:gd name="T30" fmla="*/ 181 w 512"/>
                <a:gd name="T31" fmla="*/ 363 h 512"/>
                <a:gd name="T32" fmla="*/ 192 w 512"/>
                <a:gd name="T33" fmla="*/ 374 h 512"/>
                <a:gd name="T34" fmla="*/ 320 w 512"/>
                <a:gd name="T35" fmla="*/ 374 h 512"/>
                <a:gd name="T36" fmla="*/ 331 w 512"/>
                <a:gd name="T37" fmla="*/ 363 h 512"/>
                <a:gd name="T38" fmla="*/ 331 w 512"/>
                <a:gd name="T39" fmla="*/ 320 h 512"/>
                <a:gd name="T40" fmla="*/ 320 w 512"/>
                <a:gd name="T41" fmla="*/ 310 h 512"/>
                <a:gd name="T42" fmla="*/ 192 w 512"/>
                <a:gd name="T43" fmla="*/ 310 h 512"/>
                <a:gd name="T44" fmla="*/ 181 w 512"/>
                <a:gd name="T45" fmla="*/ 320 h 512"/>
                <a:gd name="T46" fmla="*/ 192 w 512"/>
                <a:gd name="T47" fmla="*/ 331 h 512"/>
                <a:gd name="T48" fmla="*/ 320 w 512"/>
                <a:gd name="T49" fmla="*/ 331 h 512"/>
                <a:gd name="T50" fmla="*/ 331 w 512"/>
                <a:gd name="T51" fmla="*/ 320 h 512"/>
                <a:gd name="T52" fmla="*/ 331 w 512"/>
                <a:gd name="T53" fmla="*/ 278 h 512"/>
                <a:gd name="T54" fmla="*/ 320 w 512"/>
                <a:gd name="T55" fmla="*/ 267 h 512"/>
                <a:gd name="T56" fmla="*/ 192 w 512"/>
                <a:gd name="T57" fmla="*/ 267 h 512"/>
                <a:gd name="T58" fmla="*/ 181 w 512"/>
                <a:gd name="T59" fmla="*/ 278 h 512"/>
                <a:gd name="T60" fmla="*/ 192 w 512"/>
                <a:gd name="T61" fmla="*/ 288 h 512"/>
                <a:gd name="T62" fmla="*/ 320 w 512"/>
                <a:gd name="T63" fmla="*/ 288 h 512"/>
                <a:gd name="T64" fmla="*/ 331 w 512"/>
                <a:gd name="T65" fmla="*/ 278 h 512"/>
                <a:gd name="T66" fmla="*/ 320 w 512"/>
                <a:gd name="T67" fmla="*/ 224 h 512"/>
                <a:gd name="T68" fmla="*/ 192 w 512"/>
                <a:gd name="T69" fmla="*/ 224 h 512"/>
                <a:gd name="T70" fmla="*/ 181 w 512"/>
                <a:gd name="T71" fmla="*/ 235 h 512"/>
                <a:gd name="T72" fmla="*/ 192 w 512"/>
                <a:gd name="T73" fmla="*/ 246 h 512"/>
                <a:gd name="T74" fmla="*/ 320 w 512"/>
                <a:gd name="T75" fmla="*/ 246 h 512"/>
                <a:gd name="T76" fmla="*/ 331 w 512"/>
                <a:gd name="T77" fmla="*/ 235 h 512"/>
                <a:gd name="T78" fmla="*/ 320 w 512"/>
                <a:gd name="T79" fmla="*/ 224 h 512"/>
                <a:gd name="T80" fmla="*/ 512 w 512"/>
                <a:gd name="T81" fmla="*/ 256 h 512"/>
                <a:gd name="T82" fmla="*/ 256 w 512"/>
                <a:gd name="T83" fmla="*/ 512 h 512"/>
                <a:gd name="T84" fmla="*/ 0 w 512"/>
                <a:gd name="T85" fmla="*/ 256 h 512"/>
                <a:gd name="T86" fmla="*/ 256 w 512"/>
                <a:gd name="T87" fmla="*/ 0 h 512"/>
                <a:gd name="T88" fmla="*/ 512 w 512"/>
                <a:gd name="T89" fmla="*/ 256 h 512"/>
                <a:gd name="T90" fmla="*/ 373 w 512"/>
                <a:gd name="T91" fmla="*/ 182 h 512"/>
                <a:gd name="T92" fmla="*/ 373 w 512"/>
                <a:gd name="T93" fmla="*/ 178 h 512"/>
                <a:gd name="T94" fmla="*/ 370 w 512"/>
                <a:gd name="T95" fmla="*/ 174 h 512"/>
                <a:gd name="T96" fmla="*/ 296 w 512"/>
                <a:gd name="T97" fmla="*/ 99 h 512"/>
                <a:gd name="T98" fmla="*/ 292 w 512"/>
                <a:gd name="T99" fmla="*/ 97 h 512"/>
                <a:gd name="T100" fmla="*/ 288 w 512"/>
                <a:gd name="T101" fmla="*/ 96 h 512"/>
                <a:gd name="T102" fmla="*/ 149 w 512"/>
                <a:gd name="T103" fmla="*/ 96 h 512"/>
                <a:gd name="T104" fmla="*/ 139 w 512"/>
                <a:gd name="T105" fmla="*/ 107 h 512"/>
                <a:gd name="T106" fmla="*/ 139 w 512"/>
                <a:gd name="T107" fmla="*/ 406 h 512"/>
                <a:gd name="T108" fmla="*/ 149 w 512"/>
                <a:gd name="T109" fmla="*/ 416 h 512"/>
                <a:gd name="T110" fmla="*/ 363 w 512"/>
                <a:gd name="T111" fmla="*/ 416 h 512"/>
                <a:gd name="T112" fmla="*/ 373 w 512"/>
                <a:gd name="T113" fmla="*/ 406 h 512"/>
                <a:gd name="T114" fmla="*/ 373 w 512"/>
                <a:gd name="T115" fmla="*/ 182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12" h="512">
                  <a:moveTo>
                    <a:pt x="337" y="171"/>
                  </a:moveTo>
                  <a:cubicBezTo>
                    <a:pt x="299" y="171"/>
                    <a:pt x="299" y="171"/>
                    <a:pt x="299" y="171"/>
                  </a:cubicBezTo>
                  <a:cubicBezTo>
                    <a:pt x="299" y="133"/>
                    <a:pt x="299" y="133"/>
                    <a:pt x="299" y="133"/>
                  </a:cubicBezTo>
                  <a:lnTo>
                    <a:pt x="337" y="171"/>
                  </a:lnTo>
                  <a:close/>
                  <a:moveTo>
                    <a:pt x="288" y="192"/>
                  </a:moveTo>
                  <a:cubicBezTo>
                    <a:pt x="352" y="192"/>
                    <a:pt x="352" y="192"/>
                    <a:pt x="352" y="192"/>
                  </a:cubicBezTo>
                  <a:cubicBezTo>
                    <a:pt x="352" y="395"/>
                    <a:pt x="352" y="395"/>
                    <a:pt x="352" y="395"/>
                  </a:cubicBezTo>
                  <a:cubicBezTo>
                    <a:pt x="160" y="395"/>
                    <a:pt x="160" y="395"/>
                    <a:pt x="160" y="395"/>
                  </a:cubicBezTo>
                  <a:cubicBezTo>
                    <a:pt x="160" y="118"/>
                    <a:pt x="160" y="118"/>
                    <a:pt x="160" y="118"/>
                  </a:cubicBezTo>
                  <a:cubicBezTo>
                    <a:pt x="277" y="118"/>
                    <a:pt x="277" y="118"/>
                    <a:pt x="277" y="118"/>
                  </a:cubicBezTo>
                  <a:cubicBezTo>
                    <a:pt x="277" y="182"/>
                    <a:pt x="277" y="182"/>
                    <a:pt x="277" y="182"/>
                  </a:cubicBezTo>
                  <a:cubicBezTo>
                    <a:pt x="277" y="188"/>
                    <a:pt x="282" y="192"/>
                    <a:pt x="288" y="192"/>
                  </a:cubicBezTo>
                  <a:close/>
                  <a:moveTo>
                    <a:pt x="331" y="363"/>
                  </a:moveTo>
                  <a:cubicBezTo>
                    <a:pt x="331" y="357"/>
                    <a:pt x="326" y="352"/>
                    <a:pt x="320" y="352"/>
                  </a:cubicBezTo>
                  <a:cubicBezTo>
                    <a:pt x="192" y="352"/>
                    <a:pt x="192" y="352"/>
                    <a:pt x="192" y="352"/>
                  </a:cubicBezTo>
                  <a:cubicBezTo>
                    <a:pt x="186" y="352"/>
                    <a:pt x="181" y="357"/>
                    <a:pt x="181" y="363"/>
                  </a:cubicBezTo>
                  <a:cubicBezTo>
                    <a:pt x="181" y="369"/>
                    <a:pt x="186" y="374"/>
                    <a:pt x="192" y="374"/>
                  </a:cubicBezTo>
                  <a:cubicBezTo>
                    <a:pt x="320" y="374"/>
                    <a:pt x="320" y="374"/>
                    <a:pt x="320" y="374"/>
                  </a:cubicBezTo>
                  <a:cubicBezTo>
                    <a:pt x="326" y="374"/>
                    <a:pt x="331" y="369"/>
                    <a:pt x="331" y="363"/>
                  </a:cubicBezTo>
                  <a:close/>
                  <a:moveTo>
                    <a:pt x="331" y="320"/>
                  </a:moveTo>
                  <a:cubicBezTo>
                    <a:pt x="331" y="314"/>
                    <a:pt x="326" y="310"/>
                    <a:pt x="320" y="310"/>
                  </a:cubicBezTo>
                  <a:cubicBezTo>
                    <a:pt x="192" y="310"/>
                    <a:pt x="192" y="310"/>
                    <a:pt x="192" y="310"/>
                  </a:cubicBezTo>
                  <a:cubicBezTo>
                    <a:pt x="186" y="310"/>
                    <a:pt x="181" y="314"/>
                    <a:pt x="181" y="320"/>
                  </a:cubicBezTo>
                  <a:cubicBezTo>
                    <a:pt x="181" y="326"/>
                    <a:pt x="186" y="331"/>
                    <a:pt x="192" y="331"/>
                  </a:cubicBezTo>
                  <a:cubicBezTo>
                    <a:pt x="320" y="331"/>
                    <a:pt x="320" y="331"/>
                    <a:pt x="320" y="331"/>
                  </a:cubicBezTo>
                  <a:cubicBezTo>
                    <a:pt x="326" y="331"/>
                    <a:pt x="331" y="326"/>
                    <a:pt x="331" y="320"/>
                  </a:cubicBezTo>
                  <a:close/>
                  <a:moveTo>
                    <a:pt x="331" y="278"/>
                  </a:moveTo>
                  <a:cubicBezTo>
                    <a:pt x="331" y="272"/>
                    <a:pt x="326" y="267"/>
                    <a:pt x="320" y="267"/>
                  </a:cubicBezTo>
                  <a:cubicBezTo>
                    <a:pt x="192" y="267"/>
                    <a:pt x="192" y="267"/>
                    <a:pt x="192" y="267"/>
                  </a:cubicBezTo>
                  <a:cubicBezTo>
                    <a:pt x="186" y="267"/>
                    <a:pt x="181" y="272"/>
                    <a:pt x="181" y="278"/>
                  </a:cubicBezTo>
                  <a:cubicBezTo>
                    <a:pt x="181" y="284"/>
                    <a:pt x="186" y="288"/>
                    <a:pt x="192" y="288"/>
                  </a:cubicBezTo>
                  <a:cubicBezTo>
                    <a:pt x="320" y="288"/>
                    <a:pt x="320" y="288"/>
                    <a:pt x="320" y="288"/>
                  </a:cubicBezTo>
                  <a:cubicBezTo>
                    <a:pt x="326" y="288"/>
                    <a:pt x="331" y="284"/>
                    <a:pt x="331" y="278"/>
                  </a:cubicBezTo>
                  <a:close/>
                  <a:moveTo>
                    <a:pt x="320" y="224"/>
                  </a:moveTo>
                  <a:cubicBezTo>
                    <a:pt x="192" y="224"/>
                    <a:pt x="192" y="224"/>
                    <a:pt x="192" y="224"/>
                  </a:cubicBezTo>
                  <a:cubicBezTo>
                    <a:pt x="186" y="224"/>
                    <a:pt x="181" y="229"/>
                    <a:pt x="181" y="235"/>
                  </a:cubicBezTo>
                  <a:cubicBezTo>
                    <a:pt x="181" y="241"/>
                    <a:pt x="186" y="246"/>
                    <a:pt x="192" y="246"/>
                  </a:cubicBezTo>
                  <a:cubicBezTo>
                    <a:pt x="320" y="246"/>
                    <a:pt x="320" y="246"/>
                    <a:pt x="320" y="246"/>
                  </a:cubicBezTo>
                  <a:cubicBezTo>
                    <a:pt x="326" y="246"/>
                    <a:pt x="331" y="241"/>
                    <a:pt x="331" y="235"/>
                  </a:cubicBezTo>
                  <a:cubicBezTo>
                    <a:pt x="331" y="229"/>
                    <a:pt x="326" y="224"/>
                    <a:pt x="320" y="224"/>
                  </a:cubicBezTo>
                  <a:close/>
                  <a:moveTo>
                    <a:pt x="512" y="256"/>
                  </a:moveTo>
                  <a:cubicBezTo>
                    <a:pt x="512" y="398"/>
                    <a:pt x="397" y="512"/>
                    <a:pt x="256" y="512"/>
                  </a:cubicBezTo>
                  <a:cubicBezTo>
                    <a:pt x="115" y="512"/>
                    <a:pt x="0" y="398"/>
                    <a:pt x="0" y="256"/>
                  </a:cubicBezTo>
                  <a:cubicBezTo>
                    <a:pt x="0" y="115"/>
                    <a:pt x="115" y="0"/>
                    <a:pt x="256" y="0"/>
                  </a:cubicBezTo>
                  <a:cubicBezTo>
                    <a:pt x="397" y="0"/>
                    <a:pt x="512" y="115"/>
                    <a:pt x="512" y="256"/>
                  </a:cubicBezTo>
                  <a:close/>
                  <a:moveTo>
                    <a:pt x="373" y="182"/>
                  </a:moveTo>
                  <a:cubicBezTo>
                    <a:pt x="373" y="180"/>
                    <a:pt x="373" y="179"/>
                    <a:pt x="373" y="178"/>
                  </a:cubicBezTo>
                  <a:cubicBezTo>
                    <a:pt x="372" y="176"/>
                    <a:pt x="371" y="175"/>
                    <a:pt x="370" y="174"/>
                  </a:cubicBezTo>
                  <a:cubicBezTo>
                    <a:pt x="296" y="99"/>
                    <a:pt x="296" y="99"/>
                    <a:pt x="296" y="99"/>
                  </a:cubicBezTo>
                  <a:cubicBezTo>
                    <a:pt x="295" y="98"/>
                    <a:pt x="293" y="98"/>
                    <a:pt x="292" y="97"/>
                  </a:cubicBezTo>
                  <a:cubicBezTo>
                    <a:pt x="291" y="97"/>
                    <a:pt x="289" y="96"/>
                    <a:pt x="288" y="96"/>
                  </a:cubicBezTo>
                  <a:cubicBezTo>
                    <a:pt x="149" y="96"/>
                    <a:pt x="149" y="96"/>
                    <a:pt x="149" y="96"/>
                  </a:cubicBezTo>
                  <a:cubicBezTo>
                    <a:pt x="143" y="96"/>
                    <a:pt x="139" y="101"/>
                    <a:pt x="139" y="107"/>
                  </a:cubicBezTo>
                  <a:cubicBezTo>
                    <a:pt x="139" y="406"/>
                    <a:pt x="139" y="406"/>
                    <a:pt x="139" y="406"/>
                  </a:cubicBezTo>
                  <a:cubicBezTo>
                    <a:pt x="139" y="412"/>
                    <a:pt x="143" y="416"/>
                    <a:pt x="149" y="416"/>
                  </a:cubicBezTo>
                  <a:cubicBezTo>
                    <a:pt x="363" y="416"/>
                    <a:pt x="363" y="416"/>
                    <a:pt x="363" y="416"/>
                  </a:cubicBezTo>
                  <a:cubicBezTo>
                    <a:pt x="369" y="416"/>
                    <a:pt x="373" y="412"/>
                    <a:pt x="373" y="406"/>
                  </a:cubicBezTo>
                  <a:lnTo>
                    <a:pt x="373" y="1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 name="Freeform 333">
              <a:extLst>
                <a:ext uri="{FF2B5EF4-FFF2-40B4-BE49-F238E27FC236}">
                  <a16:creationId xmlns:a16="http://schemas.microsoft.com/office/drawing/2014/main" id="{40F9C787-EF9F-4E05-B4E4-684DD0FEE2AC}"/>
                </a:ext>
              </a:extLst>
            </p:cNvPr>
            <p:cNvSpPr>
              <a:spLocks noEditPoints="1"/>
            </p:cNvSpPr>
            <p:nvPr/>
          </p:nvSpPr>
          <p:spPr bwMode="auto">
            <a:xfrm>
              <a:off x="3832" y="1197"/>
              <a:ext cx="340" cy="340"/>
            </a:xfrm>
            <a:custGeom>
              <a:avLst/>
              <a:gdLst>
                <a:gd name="T0" fmla="*/ 337 w 512"/>
                <a:gd name="T1" fmla="*/ 171 h 512"/>
                <a:gd name="T2" fmla="*/ 299 w 512"/>
                <a:gd name="T3" fmla="*/ 171 h 512"/>
                <a:gd name="T4" fmla="*/ 299 w 512"/>
                <a:gd name="T5" fmla="*/ 133 h 512"/>
                <a:gd name="T6" fmla="*/ 337 w 512"/>
                <a:gd name="T7" fmla="*/ 171 h 512"/>
                <a:gd name="T8" fmla="*/ 288 w 512"/>
                <a:gd name="T9" fmla="*/ 192 h 512"/>
                <a:gd name="T10" fmla="*/ 352 w 512"/>
                <a:gd name="T11" fmla="*/ 192 h 512"/>
                <a:gd name="T12" fmla="*/ 352 w 512"/>
                <a:gd name="T13" fmla="*/ 395 h 512"/>
                <a:gd name="T14" fmla="*/ 160 w 512"/>
                <a:gd name="T15" fmla="*/ 395 h 512"/>
                <a:gd name="T16" fmla="*/ 160 w 512"/>
                <a:gd name="T17" fmla="*/ 118 h 512"/>
                <a:gd name="T18" fmla="*/ 277 w 512"/>
                <a:gd name="T19" fmla="*/ 118 h 512"/>
                <a:gd name="T20" fmla="*/ 277 w 512"/>
                <a:gd name="T21" fmla="*/ 182 h 512"/>
                <a:gd name="T22" fmla="*/ 288 w 512"/>
                <a:gd name="T23" fmla="*/ 192 h 512"/>
                <a:gd name="T24" fmla="*/ 331 w 512"/>
                <a:gd name="T25" fmla="*/ 363 h 512"/>
                <a:gd name="T26" fmla="*/ 320 w 512"/>
                <a:gd name="T27" fmla="*/ 352 h 512"/>
                <a:gd name="T28" fmla="*/ 192 w 512"/>
                <a:gd name="T29" fmla="*/ 352 h 512"/>
                <a:gd name="T30" fmla="*/ 181 w 512"/>
                <a:gd name="T31" fmla="*/ 363 h 512"/>
                <a:gd name="T32" fmla="*/ 192 w 512"/>
                <a:gd name="T33" fmla="*/ 374 h 512"/>
                <a:gd name="T34" fmla="*/ 320 w 512"/>
                <a:gd name="T35" fmla="*/ 374 h 512"/>
                <a:gd name="T36" fmla="*/ 331 w 512"/>
                <a:gd name="T37" fmla="*/ 363 h 512"/>
                <a:gd name="T38" fmla="*/ 331 w 512"/>
                <a:gd name="T39" fmla="*/ 320 h 512"/>
                <a:gd name="T40" fmla="*/ 320 w 512"/>
                <a:gd name="T41" fmla="*/ 310 h 512"/>
                <a:gd name="T42" fmla="*/ 192 w 512"/>
                <a:gd name="T43" fmla="*/ 310 h 512"/>
                <a:gd name="T44" fmla="*/ 181 w 512"/>
                <a:gd name="T45" fmla="*/ 320 h 512"/>
                <a:gd name="T46" fmla="*/ 192 w 512"/>
                <a:gd name="T47" fmla="*/ 331 h 512"/>
                <a:gd name="T48" fmla="*/ 320 w 512"/>
                <a:gd name="T49" fmla="*/ 331 h 512"/>
                <a:gd name="T50" fmla="*/ 331 w 512"/>
                <a:gd name="T51" fmla="*/ 320 h 512"/>
                <a:gd name="T52" fmla="*/ 331 w 512"/>
                <a:gd name="T53" fmla="*/ 278 h 512"/>
                <a:gd name="T54" fmla="*/ 320 w 512"/>
                <a:gd name="T55" fmla="*/ 267 h 512"/>
                <a:gd name="T56" fmla="*/ 192 w 512"/>
                <a:gd name="T57" fmla="*/ 267 h 512"/>
                <a:gd name="T58" fmla="*/ 181 w 512"/>
                <a:gd name="T59" fmla="*/ 278 h 512"/>
                <a:gd name="T60" fmla="*/ 192 w 512"/>
                <a:gd name="T61" fmla="*/ 288 h 512"/>
                <a:gd name="T62" fmla="*/ 320 w 512"/>
                <a:gd name="T63" fmla="*/ 288 h 512"/>
                <a:gd name="T64" fmla="*/ 331 w 512"/>
                <a:gd name="T65" fmla="*/ 278 h 512"/>
                <a:gd name="T66" fmla="*/ 320 w 512"/>
                <a:gd name="T67" fmla="*/ 224 h 512"/>
                <a:gd name="T68" fmla="*/ 192 w 512"/>
                <a:gd name="T69" fmla="*/ 224 h 512"/>
                <a:gd name="T70" fmla="*/ 181 w 512"/>
                <a:gd name="T71" fmla="*/ 235 h 512"/>
                <a:gd name="T72" fmla="*/ 192 w 512"/>
                <a:gd name="T73" fmla="*/ 246 h 512"/>
                <a:gd name="T74" fmla="*/ 320 w 512"/>
                <a:gd name="T75" fmla="*/ 246 h 512"/>
                <a:gd name="T76" fmla="*/ 331 w 512"/>
                <a:gd name="T77" fmla="*/ 235 h 512"/>
                <a:gd name="T78" fmla="*/ 320 w 512"/>
                <a:gd name="T79" fmla="*/ 224 h 512"/>
                <a:gd name="T80" fmla="*/ 512 w 512"/>
                <a:gd name="T81" fmla="*/ 256 h 512"/>
                <a:gd name="T82" fmla="*/ 256 w 512"/>
                <a:gd name="T83" fmla="*/ 512 h 512"/>
                <a:gd name="T84" fmla="*/ 0 w 512"/>
                <a:gd name="T85" fmla="*/ 256 h 512"/>
                <a:gd name="T86" fmla="*/ 256 w 512"/>
                <a:gd name="T87" fmla="*/ 0 h 512"/>
                <a:gd name="T88" fmla="*/ 512 w 512"/>
                <a:gd name="T89" fmla="*/ 256 h 512"/>
                <a:gd name="T90" fmla="*/ 373 w 512"/>
                <a:gd name="T91" fmla="*/ 182 h 512"/>
                <a:gd name="T92" fmla="*/ 373 w 512"/>
                <a:gd name="T93" fmla="*/ 178 h 512"/>
                <a:gd name="T94" fmla="*/ 370 w 512"/>
                <a:gd name="T95" fmla="*/ 174 h 512"/>
                <a:gd name="T96" fmla="*/ 296 w 512"/>
                <a:gd name="T97" fmla="*/ 99 h 512"/>
                <a:gd name="T98" fmla="*/ 292 w 512"/>
                <a:gd name="T99" fmla="*/ 97 h 512"/>
                <a:gd name="T100" fmla="*/ 288 w 512"/>
                <a:gd name="T101" fmla="*/ 96 h 512"/>
                <a:gd name="T102" fmla="*/ 149 w 512"/>
                <a:gd name="T103" fmla="*/ 96 h 512"/>
                <a:gd name="T104" fmla="*/ 139 w 512"/>
                <a:gd name="T105" fmla="*/ 107 h 512"/>
                <a:gd name="T106" fmla="*/ 139 w 512"/>
                <a:gd name="T107" fmla="*/ 406 h 512"/>
                <a:gd name="T108" fmla="*/ 149 w 512"/>
                <a:gd name="T109" fmla="*/ 416 h 512"/>
                <a:gd name="T110" fmla="*/ 363 w 512"/>
                <a:gd name="T111" fmla="*/ 416 h 512"/>
                <a:gd name="T112" fmla="*/ 373 w 512"/>
                <a:gd name="T113" fmla="*/ 406 h 512"/>
                <a:gd name="T114" fmla="*/ 373 w 512"/>
                <a:gd name="T115" fmla="*/ 182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12" h="512">
                  <a:moveTo>
                    <a:pt x="337" y="171"/>
                  </a:moveTo>
                  <a:cubicBezTo>
                    <a:pt x="299" y="171"/>
                    <a:pt x="299" y="171"/>
                    <a:pt x="299" y="171"/>
                  </a:cubicBezTo>
                  <a:cubicBezTo>
                    <a:pt x="299" y="133"/>
                    <a:pt x="299" y="133"/>
                    <a:pt x="299" y="133"/>
                  </a:cubicBezTo>
                  <a:lnTo>
                    <a:pt x="337" y="171"/>
                  </a:lnTo>
                  <a:close/>
                  <a:moveTo>
                    <a:pt x="288" y="192"/>
                  </a:moveTo>
                  <a:cubicBezTo>
                    <a:pt x="352" y="192"/>
                    <a:pt x="352" y="192"/>
                    <a:pt x="352" y="192"/>
                  </a:cubicBezTo>
                  <a:cubicBezTo>
                    <a:pt x="352" y="395"/>
                    <a:pt x="352" y="395"/>
                    <a:pt x="352" y="395"/>
                  </a:cubicBezTo>
                  <a:cubicBezTo>
                    <a:pt x="160" y="395"/>
                    <a:pt x="160" y="395"/>
                    <a:pt x="160" y="395"/>
                  </a:cubicBezTo>
                  <a:cubicBezTo>
                    <a:pt x="160" y="118"/>
                    <a:pt x="160" y="118"/>
                    <a:pt x="160" y="118"/>
                  </a:cubicBezTo>
                  <a:cubicBezTo>
                    <a:pt x="277" y="118"/>
                    <a:pt x="277" y="118"/>
                    <a:pt x="277" y="118"/>
                  </a:cubicBezTo>
                  <a:cubicBezTo>
                    <a:pt x="277" y="182"/>
                    <a:pt x="277" y="182"/>
                    <a:pt x="277" y="182"/>
                  </a:cubicBezTo>
                  <a:cubicBezTo>
                    <a:pt x="277" y="188"/>
                    <a:pt x="282" y="192"/>
                    <a:pt x="288" y="192"/>
                  </a:cubicBezTo>
                  <a:close/>
                  <a:moveTo>
                    <a:pt x="331" y="363"/>
                  </a:moveTo>
                  <a:cubicBezTo>
                    <a:pt x="331" y="357"/>
                    <a:pt x="326" y="352"/>
                    <a:pt x="320" y="352"/>
                  </a:cubicBezTo>
                  <a:cubicBezTo>
                    <a:pt x="192" y="352"/>
                    <a:pt x="192" y="352"/>
                    <a:pt x="192" y="352"/>
                  </a:cubicBezTo>
                  <a:cubicBezTo>
                    <a:pt x="186" y="352"/>
                    <a:pt x="181" y="357"/>
                    <a:pt x="181" y="363"/>
                  </a:cubicBezTo>
                  <a:cubicBezTo>
                    <a:pt x="181" y="369"/>
                    <a:pt x="186" y="374"/>
                    <a:pt x="192" y="374"/>
                  </a:cubicBezTo>
                  <a:cubicBezTo>
                    <a:pt x="320" y="374"/>
                    <a:pt x="320" y="374"/>
                    <a:pt x="320" y="374"/>
                  </a:cubicBezTo>
                  <a:cubicBezTo>
                    <a:pt x="326" y="374"/>
                    <a:pt x="331" y="369"/>
                    <a:pt x="331" y="363"/>
                  </a:cubicBezTo>
                  <a:close/>
                  <a:moveTo>
                    <a:pt x="331" y="320"/>
                  </a:moveTo>
                  <a:cubicBezTo>
                    <a:pt x="331" y="314"/>
                    <a:pt x="326" y="310"/>
                    <a:pt x="320" y="310"/>
                  </a:cubicBezTo>
                  <a:cubicBezTo>
                    <a:pt x="192" y="310"/>
                    <a:pt x="192" y="310"/>
                    <a:pt x="192" y="310"/>
                  </a:cubicBezTo>
                  <a:cubicBezTo>
                    <a:pt x="186" y="310"/>
                    <a:pt x="181" y="314"/>
                    <a:pt x="181" y="320"/>
                  </a:cubicBezTo>
                  <a:cubicBezTo>
                    <a:pt x="181" y="326"/>
                    <a:pt x="186" y="331"/>
                    <a:pt x="192" y="331"/>
                  </a:cubicBezTo>
                  <a:cubicBezTo>
                    <a:pt x="320" y="331"/>
                    <a:pt x="320" y="331"/>
                    <a:pt x="320" y="331"/>
                  </a:cubicBezTo>
                  <a:cubicBezTo>
                    <a:pt x="326" y="331"/>
                    <a:pt x="331" y="326"/>
                    <a:pt x="331" y="320"/>
                  </a:cubicBezTo>
                  <a:close/>
                  <a:moveTo>
                    <a:pt x="331" y="278"/>
                  </a:moveTo>
                  <a:cubicBezTo>
                    <a:pt x="331" y="272"/>
                    <a:pt x="326" y="267"/>
                    <a:pt x="320" y="267"/>
                  </a:cubicBezTo>
                  <a:cubicBezTo>
                    <a:pt x="192" y="267"/>
                    <a:pt x="192" y="267"/>
                    <a:pt x="192" y="267"/>
                  </a:cubicBezTo>
                  <a:cubicBezTo>
                    <a:pt x="186" y="267"/>
                    <a:pt x="181" y="272"/>
                    <a:pt x="181" y="278"/>
                  </a:cubicBezTo>
                  <a:cubicBezTo>
                    <a:pt x="181" y="284"/>
                    <a:pt x="186" y="288"/>
                    <a:pt x="192" y="288"/>
                  </a:cubicBezTo>
                  <a:cubicBezTo>
                    <a:pt x="320" y="288"/>
                    <a:pt x="320" y="288"/>
                    <a:pt x="320" y="288"/>
                  </a:cubicBezTo>
                  <a:cubicBezTo>
                    <a:pt x="326" y="288"/>
                    <a:pt x="331" y="284"/>
                    <a:pt x="331" y="278"/>
                  </a:cubicBezTo>
                  <a:close/>
                  <a:moveTo>
                    <a:pt x="320" y="224"/>
                  </a:moveTo>
                  <a:cubicBezTo>
                    <a:pt x="192" y="224"/>
                    <a:pt x="192" y="224"/>
                    <a:pt x="192" y="224"/>
                  </a:cubicBezTo>
                  <a:cubicBezTo>
                    <a:pt x="186" y="224"/>
                    <a:pt x="181" y="229"/>
                    <a:pt x="181" y="235"/>
                  </a:cubicBezTo>
                  <a:cubicBezTo>
                    <a:pt x="181" y="241"/>
                    <a:pt x="186" y="246"/>
                    <a:pt x="192" y="246"/>
                  </a:cubicBezTo>
                  <a:cubicBezTo>
                    <a:pt x="320" y="246"/>
                    <a:pt x="320" y="246"/>
                    <a:pt x="320" y="246"/>
                  </a:cubicBezTo>
                  <a:cubicBezTo>
                    <a:pt x="326" y="246"/>
                    <a:pt x="331" y="241"/>
                    <a:pt x="331" y="235"/>
                  </a:cubicBezTo>
                  <a:cubicBezTo>
                    <a:pt x="331" y="229"/>
                    <a:pt x="326" y="224"/>
                    <a:pt x="320" y="224"/>
                  </a:cubicBezTo>
                  <a:close/>
                  <a:moveTo>
                    <a:pt x="512" y="256"/>
                  </a:moveTo>
                  <a:cubicBezTo>
                    <a:pt x="512" y="398"/>
                    <a:pt x="397" y="512"/>
                    <a:pt x="256" y="512"/>
                  </a:cubicBezTo>
                  <a:cubicBezTo>
                    <a:pt x="115" y="512"/>
                    <a:pt x="0" y="398"/>
                    <a:pt x="0" y="256"/>
                  </a:cubicBezTo>
                  <a:cubicBezTo>
                    <a:pt x="0" y="115"/>
                    <a:pt x="115" y="0"/>
                    <a:pt x="256" y="0"/>
                  </a:cubicBezTo>
                  <a:cubicBezTo>
                    <a:pt x="397" y="0"/>
                    <a:pt x="512" y="115"/>
                    <a:pt x="512" y="256"/>
                  </a:cubicBezTo>
                  <a:close/>
                  <a:moveTo>
                    <a:pt x="373" y="182"/>
                  </a:moveTo>
                  <a:cubicBezTo>
                    <a:pt x="373" y="180"/>
                    <a:pt x="373" y="179"/>
                    <a:pt x="373" y="178"/>
                  </a:cubicBezTo>
                  <a:cubicBezTo>
                    <a:pt x="372" y="176"/>
                    <a:pt x="371" y="175"/>
                    <a:pt x="370" y="174"/>
                  </a:cubicBezTo>
                  <a:cubicBezTo>
                    <a:pt x="296" y="99"/>
                    <a:pt x="296" y="99"/>
                    <a:pt x="296" y="99"/>
                  </a:cubicBezTo>
                  <a:cubicBezTo>
                    <a:pt x="295" y="98"/>
                    <a:pt x="293" y="98"/>
                    <a:pt x="292" y="97"/>
                  </a:cubicBezTo>
                  <a:cubicBezTo>
                    <a:pt x="291" y="97"/>
                    <a:pt x="289" y="96"/>
                    <a:pt x="288" y="96"/>
                  </a:cubicBezTo>
                  <a:cubicBezTo>
                    <a:pt x="149" y="96"/>
                    <a:pt x="149" y="96"/>
                    <a:pt x="149" y="96"/>
                  </a:cubicBezTo>
                  <a:cubicBezTo>
                    <a:pt x="143" y="96"/>
                    <a:pt x="139" y="101"/>
                    <a:pt x="139" y="107"/>
                  </a:cubicBezTo>
                  <a:cubicBezTo>
                    <a:pt x="139" y="406"/>
                    <a:pt x="139" y="406"/>
                    <a:pt x="139" y="406"/>
                  </a:cubicBezTo>
                  <a:cubicBezTo>
                    <a:pt x="139" y="412"/>
                    <a:pt x="143" y="416"/>
                    <a:pt x="149" y="416"/>
                  </a:cubicBezTo>
                  <a:cubicBezTo>
                    <a:pt x="363" y="416"/>
                    <a:pt x="363" y="416"/>
                    <a:pt x="363" y="416"/>
                  </a:cubicBezTo>
                  <a:cubicBezTo>
                    <a:pt x="369" y="416"/>
                    <a:pt x="373" y="412"/>
                    <a:pt x="373" y="406"/>
                  </a:cubicBezTo>
                  <a:lnTo>
                    <a:pt x="373" y="1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16" name="Freeform 5">
            <a:extLst>
              <a:ext uri="{FF2B5EF4-FFF2-40B4-BE49-F238E27FC236}">
                <a16:creationId xmlns:a16="http://schemas.microsoft.com/office/drawing/2014/main" id="{84845CD2-541C-4044-B0E4-3CAA7ED1B440}"/>
              </a:ext>
            </a:extLst>
          </p:cNvPr>
          <p:cNvSpPr>
            <a:spLocks noChangeAspect="1"/>
          </p:cNvSpPr>
          <p:nvPr/>
        </p:nvSpPr>
        <p:spPr bwMode="auto">
          <a:xfrm>
            <a:off x="6466426" y="1927292"/>
            <a:ext cx="418255" cy="331927"/>
          </a:xfrm>
          <a:custGeom>
            <a:avLst/>
            <a:gdLst>
              <a:gd name="T0" fmla="*/ 120 w 134"/>
              <a:gd name="T1" fmla="*/ 12 h 106"/>
              <a:gd name="T2" fmla="*/ 76 w 134"/>
              <a:gd name="T3" fmla="*/ 12 h 106"/>
              <a:gd name="T4" fmla="*/ 67 w 134"/>
              <a:gd name="T5" fmla="*/ 19 h 106"/>
              <a:gd name="T6" fmla="*/ 59 w 134"/>
              <a:gd name="T7" fmla="*/ 12 h 106"/>
              <a:gd name="T8" fmla="*/ 14 w 134"/>
              <a:gd name="T9" fmla="*/ 12 h 106"/>
              <a:gd name="T10" fmla="*/ 14 w 134"/>
              <a:gd name="T11" fmla="*/ 58 h 106"/>
              <a:gd name="T12" fmla="*/ 67 w 134"/>
              <a:gd name="T13" fmla="*/ 106 h 106"/>
              <a:gd name="T14" fmla="*/ 120 w 134"/>
              <a:gd name="T15" fmla="*/ 58 h 106"/>
              <a:gd name="T16" fmla="*/ 120 w 134"/>
              <a:gd name="T17" fmla="*/ 12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4" h="106">
                <a:moveTo>
                  <a:pt x="120" y="12"/>
                </a:moveTo>
                <a:cubicBezTo>
                  <a:pt x="108" y="0"/>
                  <a:pt x="88" y="0"/>
                  <a:pt x="76" y="12"/>
                </a:cubicBezTo>
                <a:cubicBezTo>
                  <a:pt x="67" y="19"/>
                  <a:pt x="67" y="19"/>
                  <a:pt x="67" y="19"/>
                </a:cubicBezTo>
                <a:cubicBezTo>
                  <a:pt x="59" y="12"/>
                  <a:pt x="59" y="12"/>
                  <a:pt x="59" y="12"/>
                </a:cubicBezTo>
                <a:cubicBezTo>
                  <a:pt x="46" y="0"/>
                  <a:pt x="26" y="0"/>
                  <a:pt x="14" y="12"/>
                </a:cubicBezTo>
                <a:cubicBezTo>
                  <a:pt x="0" y="24"/>
                  <a:pt x="0" y="45"/>
                  <a:pt x="14" y="58"/>
                </a:cubicBezTo>
                <a:cubicBezTo>
                  <a:pt x="67" y="106"/>
                  <a:pt x="67" y="106"/>
                  <a:pt x="67" y="106"/>
                </a:cubicBezTo>
                <a:cubicBezTo>
                  <a:pt x="120" y="58"/>
                  <a:pt x="120" y="58"/>
                  <a:pt x="120" y="58"/>
                </a:cubicBezTo>
                <a:cubicBezTo>
                  <a:pt x="134" y="45"/>
                  <a:pt x="134" y="24"/>
                  <a:pt x="120" y="12"/>
                </a:cubicBezTo>
                <a:close/>
              </a:path>
            </a:pathLst>
          </a:custGeom>
          <a:solidFill>
            <a:srgbClr val="FFC000"/>
          </a:solidFill>
          <a:ln>
            <a:noFill/>
          </a:ln>
        </p:spPr>
        <p:txBody>
          <a:bodyPr vert="horz" wrap="square" lIns="91440" tIns="45720" rIns="91440" bIns="45720" numCol="1" anchor="t" anchorCtr="0" compatLnSpc="1">
            <a:prstTxWarp prst="textNoShape">
              <a:avLst/>
            </a:prstTxWarp>
          </a:bodyPr>
          <a:lstStyle/>
          <a:p>
            <a:endParaRPr lang="en-US"/>
          </a:p>
        </p:txBody>
      </p:sp>
      <p:grpSp>
        <p:nvGrpSpPr>
          <p:cNvPr id="19" name="Group 18">
            <a:extLst>
              <a:ext uri="{FF2B5EF4-FFF2-40B4-BE49-F238E27FC236}">
                <a16:creationId xmlns:a16="http://schemas.microsoft.com/office/drawing/2014/main" id="{9E605281-F7AB-4D9F-A27B-49B575BAD251}"/>
              </a:ext>
            </a:extLst>
          </p:cNvPr>
          <p:cNvGrpSpPr/>
          <p:nvPr/>
        </p:nvGrpSpPr>
        <p:grpSpPr>
          <a:xfrm>
            <a:off x="6293060" y="2387697"/>
            <a:ext cx="802369" cy="602320"/>
            <a:chOff x="368300" y="2193925"/>
            <a:chExt cx="1174750" cy="801688"/>
          </a:xfrm>
          <a:solidFill>
            <a:srgbClr val="FFC000"/>
          </a:solidFill>
        </p:grpSpPr>
        <p:sp>
          <p:nvSpPr>
            <p:cNvPr id="20" name="Freeform 44">
              <a:extLst>
                <a:ext uri="{FF2B5EF4-FFF2-40B4-BE49-F238E27FC236}">
                  <a16:creationId xmlns:a16="http://schemas.microsoft.com/office/drawing/2014/main" id="{0DFB7A3D-F2C7-4A79-8FA1-0575542E9BE2}"/>
                </a:ext>
              </a:extLst>
            </p:cNvPr>
            <p:cNvSpPr>
              <a:spLocks/>
            </p:cNvSpPr>
            <p:nvPr/>
          </p:nvSpPr>
          <p:spPr bwMode="auto">
            <a:xfrm>
              <a:off x="958850" y="2193925"/>
              <a:ext cx="584200" cy="801688"/>
            </a:xfrm>
            <a:custGeom>
              <a:avLst/>
              <a:gdLst>
                <a:gd name="T0" fmla="*/ 184 w 215"/>
                <a:gd name="T1" fmla="*/ 129 h 295"/>
                <a:gd name="T2" fmla="*/ 166 w 215"/>
                <a:gd name="T3" fmla="*/ 146 h 295"/>
                <a:gd name="T4" fmla="*/ 155 w 215"/>
                <a:gd name="T5" fmla="*/ 170 h 295"/>
                <a:gd name="T6" fmla="*/ 151 w 215"/>
                <a:gd name="T7" fmla="*/ 186 h 295"/>
                <a:gd name="T8" fmla="*/ 145 w 215"/>
                <a:gd name="T9" fmla="*/ 186 h 295"/>
                <a:gd name="T10" fmla="*/ 143 w 215"/>
                <a:gd name="T11" fmla="*/ 186 h 295"/>
                <a:gd name="T12" fmla="*/ 137 w 215"/>
                <a:gd name="T13" fmla="*/ 186 h 295"/>
                <a:gd name="T14" fmla="*/ 128 w 215"/>
                <a:gd name="T15" fmla="*/ 189 h 295"/>
                <a:gd name="T16" fmla="*/ 111 w 215"/>
                <a:gd name="T17" fmla="*/ 202 h 295"/>
                <a:gd name="T18" fmla="*/ 131 w 215"/>
                <a:gd name="T19" fmla="*/ 172 h 295"/>
                <a:gd name="T20" fmla="*/ 138 w 215"/>
                <a:gd name="T21" fmla="*/ 165 h 295"/>
                <a:gd name="T22" fmla="*/ 143 w 215"/>
                <a:gd name="T23" fmla="*/ 150 h 295"/>
                <a:gd name="T24" fmla="*/ 153 w 215"/>
                <a:gd name="T25" fmla="*/ 136 h 295"/>
                <a:gd name="T26" fmla="*/ 163 w 215"/>
                <a:gd name="T27" fmla="*/ 128 h 295"/>
                <a:gd name="T28" fmla="*/ 163 w 215"/>
                <a:gd name="T29" fmla="*/ 121 h 295"/>
                <a:gd name="T30" fmla="*/ 157 w 215"/>
                <a:gd name="T31" fmla="*/ 27 h 295"/>
                <a:gd name="T32" fmla="*/ 118 w 215"/>
                <a:gd name="T33" fmla="*/ 24 h 295"/>
                <a:gd name="T34" fmla="*/ 126 w 215"/>
                <a:gd name="T35" fmla="*/ 114 h 295"/>
                <a:gd name="T36" fmla="*/ 125 w 215"/>
                <a:gd name="T37" fmla="*/ 118 h 295"/>
                <a:gd name="T38" fmla="*/ 124 w 215"/>
                <a:gd name="T39" fmla="*/ 119 h 295"/>
                <a:gd name="T40" fmla="*/ 121 w 215"/>
                <a:gd name="T41" fmla="*/ 117 h 295"/>
                <a:gd name="T42" fmla="*/ 111 w 215"/>
                <a:gd name="T43" fmla="*/ 7 h 295"/>
                <a:gd name="T44" fmla="*/ 76 w 215"/>
                <a:gd name="T45" fmla="*/ 15 h 295"/>
                <a:gd name="T46" fmla="*/ 85 w 215"/>
                <a:gd name="T47" fmla="*/ 106 h 295"/>
                <a:gd name="T48" fmla="*/ 86 w 215"/>
                <a:gd name="T49" fmla="*/ 119 h 295"/>
                <a:gd name="T50" fmla="*/ 83 w 215"/>
                <a:gd name="T51" fmla="*/ 122 h 295"/>
                <a:gd name="T52" fmla="*/ 81 w 215"/>
                <a:gd name="T53" fmla="*/ 120 h 295"/>
                <a:gd name="T54" fmla="*/ 72 w 215"/>
                <a:gd name="T55" fmla="*/ 34 h 295"/>
                <a:gd name="T56" fmla="*/ 46 w 215"/>
                <a:gd name="T57" fmla="*/ 44 h 295"/>
                <a:gd name="T58" fmla="*/ 54 w 215"/>
                <a:gd name="T59" fmla="*/ 118 h 295"/>
                <a:gd name="T60" fmla="*/ 54 w 215"/>
                <a:gd name="T61" fmla="*/ 121 h 295"/>
                <a:gd name="T62" fmla="*/ 52 w 215"/>
                <a:gd name="T63" fmla="*/ 122 h 295"/>
                <a:gd name="T64" fmla="*/ 49 w 215"/>
                <a:gd name="T65" fmla="*/ 120 h 295"/>
                <a:gd name="T66" fmla="*/ 42 w 215"/>
                <a:gd name="T67" fmla="*/ 56 h 295"/>
                <a:gd name="T68" fmla="*/ 22 w 215"/>
                <a:gd name="T69" fmla="*/ 70 h 295"/>
                <a:gd name="T70" fmla="*/ 11 w 215"/>
                <a:gd name="T71" fmla="*/ 187 h 295"/>
                <a:gd name="T72" fmla="*/ 3 w 215"/>
                <a:gd name="T73" fmla="*/ 216 h 295"/>
                <a:gd name="T74" fmla="*/ 30 w 215"/>
                <a:gd name="T75" fmla="*/ 255 h 295"/>
                <a:gd name="T76" fmla="*/ 39 w 215"/>
                <a:gd name="T77" fmla="*/ 262 h 295"/>
                <a:gd name="T78" fmla="*/ 55 w 215"/>
                <a:gd name="T79" fmla="*/ 295 h 295"/>
                <a:gd name="T80" fmla="*/ 120 w 215"/>
                <a:gd name="T81" fmla="*/ 279 h 295"/>
                <a:gd name="T82" fmla="*/ 135 w 215"/>
                <a:gd name="T83" fmla="*/ 253 h 295"/>
                <a:gd name="T84" fmla="*/ 142 w 215"/>
                <a:gd name="T85" fmla="*/ 247 h 295"/>
                <a:gd name="T86" fmla="*/ 208 w 215"/>
                <a:gd name="T87" fmla="*/ 142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15" h="295">
                  <a:moveTo>
                    <a:pt x="196" y="126"/>
                  </a:moveTo>
                  <a:cubicBezTo>
                    <a:pt x="192" y="127"/>
                    <a:pt x="187" y="127"/>
                    <a:pt x="184" y="129"/>
                  </a:cubicBezTo>
                  <a:cubicBezTo>
                    <a:pt x="181" y="130"/>
                    <a:pt x="179" y="132"/>
                    <a:pt x="177" y="133"/>
                  </a:cubicBezTo>
                  <a:cubicBezTo>
                    <a:pt x="172" y="137"/>
                    <a:pt x="169" y="142"/>
                    <a:pt x="166" y="146"/>
                  </a:cubicBezTo>
                  <a:cubicBezTo>
                    <a:pt x="163" y="151"/>
                    <a:pt x="160" y="156"/>
                    <a:pt x="158" y="161"/>
                  </a:cubicBezTo>
                  <a:cubicBezTo>
                    <a:pt x="157" y="164"/>
                    <a:pt x="156" y="167"/>
                    <a:pt x="155" y="170"/>
                  </a:cubicBezTo>
                  <a:cubicBezTo>
                    <a:pt x="154" y="172"/>
                    <a:pt x="154" y="176"/>
                    <a:pt x="153" y="178"/>
                  </a:cubicBezTo>
                  <a:cubicBezTo>
                    <a:pt x="151" y="186"/>
                    <a:pt x="151" y="186"/>
                    <a:pt x="151" y="186"/>
                  </a:cubicBezTo>
                  <a:cubicBezTo>
                    <a:pt x="150" y="190"/>
                    <a:pt x="150" y="190"/>
                    <a:pt x="150" y="190"/>
                  </a:cubicBezTo>
                  <a:cubicBezTo>
                    <a:pt x="145" y="186"/>
                    <a:pt x="145" y="186"/>
                    <a:pt x="145" y="186"/>
                  </a:cubicBezTo>
                  <a:cubicBezTo>
                    <a:pt x="145" y="186"/>
                    <a:pt x="144" y="186"/>
                    <a:pt x="144" y="186"/>
                  </a:cubicBezTo>
                  <a:cubicBezTo>
                    <a:pt x="144" y="186"/>
                    <a:pt x="143" y="186"/>
                    <a:pt x="143" y="186"/>
                  </a:cubicBezTo>
                  <a:cubicBezTo>
                    <a:pt x="142" y="186"/>
                    <a:pt x="142" y="186"/>
                    <a:pt x="141" y="186"/>
                  </a:cubicBezTo>
                  <a:cubicBezTo>
                    <a:pt x="140" y="186"/>
                    <a:pt x="138" y="186"/>
                    <a:pt x="137" y="186"/>
                  </a:cubicBezTo>
                  <a:cubicBezTo>
                    <a:pt x="135" y="187"/>
                    <a:pt x="134" y="187"/>
                    <a:pt x="133" y="187"/>
                  </a:cubicBezTo>
                  <a:cubicBezTo>
                    <a:pt x="131" y="188"/>
                    <a:pt x="130" y="189"/>
                    <a:pt x="128" y="189"/>
                  </a:cubicBezTo>
                  <a:cubicBezTo>
                    <a:pt x="125" y="191"/>
                    <a:pt x="122" y="192"/>
                    <a:pt x="119" y="194"/>
                  </a:cubicBezTo>
                  <a:cubicBezTo>
                    <a:pt x="117" y="197"/>
                    <a:pt x="114" y="199"/>
                    <a:pt x="111" y="202"/>
                  </a:cubicBezTo>
                  <a:cubicBezTo>
                    <a:pt x="112" y="194"/>
                    <a:pt x="115" y="186"/>
                    <a:pt x="121" y="180"/>
                  </a:cubicBezTo>
                  <a:cubicBezTo>
                    <a:pt x="124" y="177"/>
                    <a:pt x="127" y="174"/>
                    <a:pt x="131" y="172"/>
                  </a:cubicBezTo>
                  <a:cubicBezTo>
                    <a:pt x="133" y="171"/>
                    <a:pt x="135" y="171"/>
                    <a:pt x="137" y="170"/>
                  </a:cubicBezTo>
                  <a:cubicBezTo>
                    <a:pt x="137" y="168"/>
                    <a:pt x="137" y="167"/>
                    <a:pt x="138" y="165"/>
                  </a:cubicBezTo>
                  <a:cubicBezTo>
                    <a:pt x="139" y="161"/>
                    <a:pt x="140" y="158"/>
                    <a:pt x="141" y="155"/>
                  </a:cubicBezTo>
                  <a:cubicBezTo>
                    <a:pt x="142" y="153"/>
                    <a:pt x="142" y="151"/>
                    <a:pt x="143" y="150"/>
                  </a:cubicBezTo>
                  <a:cubicBezTo>
                    <a:pt x="145" y="147"/>
                    <a:pt x="146" y="144"/>
                    <a:pt x="148" y="142"/>
                  </a:cubicBezTo>
                  <a:cubicBezTo>
                    <a:pt x="150" y="140"/>
                    <a:pt x="151" y="138"/>
                    <a:pt x="153" y="136"/>
                  </a:cubicBezTo>
                  <a:cubicBezTo>
                    <a:pt x="156" y="133"/>
                    <a:pt x="159" y="130"/>
                    <a:pt x="162" y="128"/>
                  </a:cubicBezTo>
                  <a:cubicBezTo>
                    <a:pt x="162" y="128"/>
                    <a:pt x="162" y="128"/>
                    <a:pt x="163" y="128"/>
                  </a:cubicBezTo>
                  <a:cubicBezTo>
                    <a:pt x="163" y="126"/>
                    <a:pt x="163" y="124"/>
                    <a:pt x="163" y="121"/>
                  </a:cubicBezTo>
                  <a:cubicBezTo>
                    <a:pt x="163" y="121"/>
                    <a:pt x="163" y="121"/>
                    <a:pt x="163" y="121"/>
                  </a:cubicBezTo>
                  <a:cubicBezTo>
                    <a:pt x="163" y="121"/>
                    <a:pt x="163" y="121"/>
                    <a:pt x="163" y="121"/>
                  </a:cubicBezTo>
                  <a:cubicBezTo>
                    <a:pt x="157" y="27"/>
                    <a:pt x="157" y="27"/>
                    <a:pt x="157" y="27"/>
                  </a:cubicBezTo>
                  <a:cubicBezTo>
                    <a:pt x="156" y="16"/>
                    <a:pt x="147" y="8"/>
                    <a:pt x="136" y="9"/>
                  </a:cubicBezTo>
                  <a:cubicBezTo>
                    <a:pt x="127" y="9"/>
                    <a:pt x="120" y="16"/>
                    <a:pt x="118" y="24"/>
                  </a:cubicBezTo>
                  <a:cubicBezTo>
                    <a:pt x="123" y="80"/>
                    <a:pt x="123" y="80"/>
                    <a:pt x="123" y="80"/>
                  </a:cubicBezTo>
                  <a:cubicBezTo>
                    <a:pt x="126" y="114"/>
                    <a:pt x="126" y="114"/>
                    <a:pt x="126" y="114"/>
                  </a:cubicBezTo>
                  <a:cubicBezTo>
                    <a:pt x="126" y="116"/>
                    <a:pt x="126" y="116"/>
                    <a:pt x="126" y="116"/>
                  </a:cubicBezTo>
                  <a:cubicBezTo>
                    <a:pt x="126" y="117"/>
                    <a:pt x="126" y="118"/>
                    <a:pt x="125" y="118"/>
                  </a:cubicBezTo>
                  <a:cubicBezTo>
                    <a:pt x="125" y="119"/>
                    <a:pt x="124" y="119"/>
                    <a:pt x="124" y="119"/>
                  </a:cubicBezTo>
                  <a:cubicBezTo>
                    <a:pt x="124" y="119"/>
                    <a:pt x="124" y="119"/>
                    <a:pt x="124" y="119"/>
                  </a:cubicBezTo>
                  <a:cubicBezTo>
                    <a:pt x="123" y="119"/>
                    <a:pt x="123" y="119"/>
                    <a:pt x="123" y="119"/>
                  </a:cubicBezTo>
                  <a:cubicBezTo>
                    <a:pt x="122" y="119"/>
                    <a:pt x="121" y="118"/>
                    <a:pt x="121" y="117"/>
                  </a:cubicBezTo>
                  <a:cubicBezTo>
                    <a:pt x="117" y="79"/>
                    <a:pt x="117" y="79"/>
                    <a:pt x="117" y="79"/>
                  </a:cubicBezTo>
                  <a:cubicBezTo>
                    <a:pt x="111" y="7"/>
                    <a:pt x="111" y="7"/>
                    <a:pt x="111" y="7"/>
                  </a:cubicBezTo>
                  <a:cubicBezTo>
                    <a:pt x="107" y="3"/>
                    <a:pt x="101" y="0"/>
                    <a:pt x="94" y="1"/>
                  </a:cubicBezTo>
                  <a:cubicBezTo>
                    <a:pt x="86" y="2"/>
                    <a:pt x="79" y="7"/>
                    <a:pt x="76" y="15"/>
                  </a:cubicBezTo>
                  <a:cubicBezTo>
                    <a:pt x="78" y="40"/>
                    <a:pt x="78" y="40"/>
                    <a:pt x="78" y="40"/>
                  </a:cubicBezTo>
                  <a:cubicBezTo>
                    <a:pt x="85" y="106"/>
                    <a:pt x="85" y="106"/>
                    <a:pt x="85" y="106"/>
                  </a:cubicBezTo>
                  <a:cubicBezTo>
                    <a:pt x="86" y="118"/>
                    <a:pt x="86" y="118"/>
                    <a:pt x="86" y="118"/>
                  </a:cubicBezTo>
                  <a:cubicBezTo>
                    <a:pt x="86" y="119"/>
                    <a:pt x="86" y="119"/>
                    <a:pt x="86" y="119"/>
                  </a:cubicBezTo>
                  <a:cubicBezTo>
                    <a:pt x="86" y="120"/>
                    <a:pt x="85" y="122"/>
                    <a:pt x="84" y="122"/>
                  </a:cubicBezTo>
                  <a:cubicBezTo>
                    <a:pt x="84" y="122"/>
                    <a:pt x="84" y="122"/>
                    <a:pt x="83" y="122"/>
                  </a:cubicBezTo>
                  <a:cubicBezTo>
                    <a:pt x="83" y="122"/>
                    <a:pt x="83" y="122"/>
                    <a:pt x="83" y="122"/>
                  </a:cubicBezTo>
                  <a:cubicBezTo>
                    <a:pt x="82" y="122"/>
                    <a:pt x="81" y="121"/>
                    <a:pt x="81" y="120"/>
                  </a:cubicBezTo>
                  <a:cubicBezTo>
                    <a:pt x="79" y="106"/>
                    <a:pt x="79" y="106"/>
                    <a:pt x="79" y="106"/>
                  </a:cubicBezTo>
                  <a:cubicBezTo>
                    <a:pt x="72" y="34"/>
                    <a:pt x="72" y="34"/>
                    <a:pt x="72" y="34"/>
                  </a:cubicBezTo>
                  <a:cubicBezTo>
                    <a:pt x="69" y="32"/>
                    <a:pt x="65" y="32"/>
                    <a:pt x="61" y="32"/>
                  </a:cubicBezTo>
                  <a:cubicBezTo>
                    <a:pt x="53" y="33"/>
                    <a:pt x="47" y="38"/>
                    <a:pt x="46" y="44"/>
                  </a:cubicBezTo>
                  <a:cubicBezTo>
                    <a:pt x="48" y="62"/>
                    <a:pt x="48" y="62"/>
                    <a:pt x="48" y="62"/>
                  </a:cubicBezTo>
                  <a:cubicBezTo>
                    <a:pt x="54" y="118"/>
                    <a:pt x="54" y="118"/>
                    <a:pt x="54" y="118"/>
                  </a:cubicBezTo>
                  <a:cubicBezTo>
                    <a:pt x="54" y="119"/>
                    <a:pt x="54" y="119"/>
                    <a:pt x="54" y="119"/>
                  </a:cubicBezTo>
                  <a:cubicBezTo>
                    <a:pt x="54" y="120"/>
                    <a:pt x="54" y="121"/>
                    <a:pt x="54" y="121"/>
                  </a:cubicBezTo>
                  <a:cubicBezTo>
                    <a:pt x="53" y="122"/>
                    <a:pt x="53" y="122"/>
                    <a:pt x="53" y="122"/>
                  </a:cubicBezTo>
                  <a:cubicBezTo>
                    <a:pt x="53" y="122"/>
                    <a:pt x="52" y="122"/>
                    <a:pt x="52" y="122"/>
                  </a:cubicBezTo>
                  <a:cubicBezTo>
                    <a:pt x="52" y="122"/>
                    <a:pt x="52" y="122"/>
                    <a:pt x="51" y="122"/>
                  </a:cubicBezTo>
                  <a:cubicBezTo>
                    <a:pt x="50" y="122"/>
                    <a:pt x="49" y="121"/>
                    <a:pt x="49" y="120"/>
                  </a:cubicBezTo>
                  <a:cubicBezTo>
                    <a:pt x="49" y="116"/>
                    <a:pt x="49" y="116"/>
                    <a:pt x="49" y="116"/>
                  </a:cubicBezTo>
                  <a:cubicBezTo>
                    <a:pt x="42" y="56"/>
                    <a:pt x="42" y="56"/>
                    <a:pt x="42" y="56"/>
                  </a:cubicBezTo>
                  <a:cubicBezTo>
                    <a:pt x="39" y="55"/>
                    <a:pt x="37" y="54"/>
                    <a:pt x="34" y="55"/>
                  </a:cubicBezTo>
                  <a:cubicBezTo>
                    <a:pt x="27" y="55"/>
                    <a:pt x="21" y="62"/>
                    <a:pt x="22" y="70"/>
                  </a:cubicBezTo>
                  <a:cubicBezTo>
                    <a:pt x="28" y="127"/>
                    <a:pt x="28" y="127"/>
                    <a:pt x="28" y="127"/>
                  </a:cubicBezTo>
                  <a:cubicBezTo>
                    <a:pt x="11" y="187"/>
                    <a:pt x="11" y="187"/>
                    <a:pt x="11" y="187"/>
                  </a:cubicBezTo>
                  <a:cubicBezTo>
                    <a:pt x="11" y="187"/>
                    <a:pt x="11" y="187"/>
                    <a:pt x="11" y="187"/>
                  </a:cubicBezTo>
                  <a:cubicBezTo>
                    <a:pt x="3" y="216"/>
                    <a:pt x="3" y="216"/>
                    <a:pt x="3" y="216"/>
                  </a:cubicBezTo>
                  <a:cubicBezTo>
                    <a:pt x="0" y="225"/>
                    <a:pt x="4" y="235"/>
                    <a:pt x="11" y="241"/>
                  </a:cubicBezTo>
                  <a:cubicBezTo>
                    <a:pt x="30" y="255"/>
                    <a:pt x="30" y="255"/>
                    <a:pt x="30" y="255"/>
                  </a:cubicBezTo>
                  <a:cubicBezTo>
                    <a:pt x="33" y="257"/>
                    <a:pt x="36" y="259"/>
                    <a:pt x="39" y="260"/>
                  </a:cubicBezTo>
                  <a:cubicBezTo>
                    <a:pt x="39" y="261"/>
                    <a:pt x="39" y="261"/>
                    <a:pt x="39" y="262"/>
                  </a:cubicBezTo>
                  <a:cubicBezTo>
                    <a:pt x="39" y="279"/>
                    <a:pt x="39" y="279"/>
                    <a:pt x="39" y="279"/>
                  </a:cubicBezTo>
                  <a:cubicBezTo>
                    <a:pt x="39" y="288"/>
                    <a:pt x="46" y="295"/>
                    <a:pt x="55" y="295"/>
                  </a:cubicBezTo>
                  <a:cubicBezTo>
                    <a:pt x="104" y="295"/>
                    <a:pt x="104" y="295"/>
                    <a:pt x="104" y="295"/>
                  </a:cubicBezTo>
                  <a:cubicBezTo>
                    <a:pt x="113" y="295"/>
                    <a:pt x="120" y="288"/>
                    <a:pt x="120" y="279"/>
                  </a:cubicBezTo>
                  <a:cubicBezTo>
                    <a:pt x="120" y="262"/>
                    <a:pt x="120" y="262"/>
                    <a:pt x="120" y="262"/>
                  </a:cubicBezTo>
                  <a:cubicBezTo>
                    <a:pt x="126" y="260"/>
                    <a:pt x="131" y="257"/>
                    <a:pt x="135" y="253"/>
                  </a:cubicBezTo>
                  <a:cubicBezTo>
                    <a:pt x="141" y="246"/>
                    <a:pt x="141" y="246"/>
                    <a:pt x="141" y="246"/>
                  </a:cubicBezTo>
                  <a:cubicBezTo>
                    <a:pt x="142" y="247"/>
                    <a:pt x="142" y="247"/>
                    <a:pt x="142" y="247"/>
                  </a:cubicBezTo>
                  <a:cubicBezTo>
                    <a:pt x="143" y="245"/>
                    <a:pt x="189" y="212"/>
                    <a:pt x="188" y="209"/>
                  </a:cubicBezTo>
                  <a:cubicBezTo>
                    <a:pt x="189" y="185"/>
                    <a:pt x="200" y="157"/>
                    <a:pt x="208" y="142"/>
                  </a:cubicBezTo>
                  <a:cubicBezTo>
                    <a:pt x="215" y="128"/>
                    <a:pt x="202" y="126"/>
                    <a:pt x="196" y="12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 name="Freeform 45">
              <a:extLst>
                <a:ext uri="{FF2B5EF4-FFF2-40B4-BE49-F238E27FC236}">
                  <a16:creationId xmlns:a16="http://schemas.microsoft.com/office/drawing/2014/main" id="{216D919B-9485-4901-BD25-F06C781850D9}"/>
                </a:ext>
              </a:extLst>
            </p:cNvPr>
            <p:cNvSpPr>
              <a:spLocks/>
            </p:cNvSpPr>
            <p:nvPr/>
          </p:nvSpPr>
          <p:spPr bwMode="auto">
            <a:xfrm>
              <a:off x="368300" y="2193925"/>
              <a:ext cx="582613" cy="801688"/>
            </a:xfrm>
            <a:custGeom>
              <a:avLst/>
              <a:gdLst>
                <a:gd name="T0" fmla="*/ 203 w 214"/>
                <a:gd name="T1" fmla="*/ 187 h 295"/>
                <a:gd name="T2" fmla="*/ 192 w 214"/>
                <a:gd name="T3" fmla="*/ 70 h 295"/>
                <a:gd name="T4" fmla="*/ 173 w 214"/>
                <a:gd name="T5" fmla="*/ 56 h 295"/>
                <a:gd name="T6" fmla="*/ 165 w 214"/>
                <a:gd name="T7" fmla="*/ 120 h 295"/>
                <a:gd name="T8" fmla="*/ 162 w 214"/>
                <a:gd name="T9" fmla="*/ 122 h 295"/>
                <a:gd name="T10" fmla="*/ 161 w 214"/>
                <a:gd name="T11" fmla="*/ 121 h 295"/>
                <a:gd name="T12" fmla="*/ 160 w 214"/>
                <a:gd name="T13" fmla="*/ 118 h 295"/>
                <a:gd name="T14" fmla="*/ 169 w 214"/>
                <a:gd name="T15" fmla="*/ 44 h 295"/>
                <a:gd name="T16" fmla="*/ 142 w 214"/>
                <a:gd name="T17" fmla="*/ 34 h 295"/>
                <a:gd name="T18" fmla="*/ 134 w 214"/>
                <a:gd name="T19" fmla="*/ 120 h 295"/>
                <a:gd name="T20" fmla="*/ 131 w 214"/>
                <a:gd name="T21" fmla="*/ 122 h 295"/>
                <a:gd name="T22" fmla="*/ 128 w 214"/>
                <a:gd name="T23" fmla="*/ 119 h 295"/>
                <a:gd name="T24" fmla="*/ 130 w 214"/>
                <a:gd name="T25" fmla="*/ 106 h 295"/>
                <a:gd name="T26" fmla="*/ 138 w 214"/>
                <a:gd name="T27" fmla="*/ 15 h 295"/>
                <a:gd name="T28" fmla="*/ 103 w 214"/>
                <a:gd name="T29" fmla="*/ 7 h 295"/>
                <a:gd name="T30" fmla="*/ 94 w 214"/>
                <a:gd name="T31" fmla="*/ 117 h 295"/>
                <a:gd name="T32" fmla="*/ 91 w 214"/>
                <a:gd name="T33" fmla="*/ 119 h 295"/>
                <a:gd name="T34" fmla="*/ 89 w 214"/>
                <a:gd name="T35" fmla="*/ 118 h 295"/>
                <a:gd name="T36" fmla="*/ 88 w 214"/>
                <a:gd name="T37" fmla="*/ 114 h 295"/>
                <a:gd name="T38" fmla="*/ 96 w 214"/>
                <a:gd name="T39" fmla="*/ 24 h 295"/>
                <a:gd name="T40" fmla="*/ 58 w 214"/>
                <a:gd name="T41" fmla="*/ 27 h 295"/>
                <a:gd name="T42" fmla="*/ 51 w 214"/>
                <a:gd name="T43" fmla="*/ 121 h 295"/>
                <a:gd name="T44" fmla="*/ 52 w 214"/>
                <a:gd name="T45" fmla="*/ 128 h 295"/>
                <a:gd name="T46" fmla="*/ 61 w 214"/>
                <a:gd name="T47" fmla="*/ 136 h 295"/>
                <a:gd name="T48" fmla="*/ 71 w 214"/>
                <a:gd name="T49" fmla="*/ 150 h 295"/>
                <a:gd name="T50" fmla="*/ 77 w 214"/>
                <a:gd name="T51" fmla="*/ 165 h 295"/>
                <a:gd name="T52" fmla="*/ 83 w 214"/>
                <a:gd name="T53" fmla="*/ 172 h 295"/>
                <a:gd name="T54" fmla="*/ 103 w 214"/>
                <a:gd name="T55" fmla="*/ 202 h 295"/>
                <a:gd name="T56" fmla="*/ 86 w 214"/>
                <a:gd name="T57" fmla="*/ 189 h 295"/>
                <a:gd name="T58" fmla="*/ 78 w 214"/>
                <a:gd name="T59" fmla="*/ 186 h 295"/>
                <a:gd name="T60" fmla="*/ 71 w 214"/>
                <a:gd name="T61" fmla="*/ 186 h 295"/>
                <a:gd name="T62" fmla="*/ 70 w 214"/>
                <a:gd name="T63" fmla="*/ 186 h 295"/>
                <a:gd name="T64" fmla="*/ 63 w 214"/>
                <a:gd name="T65" fmla="*/ 186 h 295"/>
                <a:gd name="T66" fmla="*/ 59 w 214"/>
                <a:gd name="T67" fmla="*/ 170 h 295"/>
                <a:gd name="T68" fmla="*/ 49 w 214"/>
                <a:gd name="T69" fmla="*/ 146 h 295"/>
                <a:gd name="T70" fmla="*/ 31 w 214"/>
                <a:gd name="T71" fmla="*/ 129 h 295"/>
                <a:gd name="T72" fmla="*/ 7 w 214"/>
                <a:gd name="T73" fmla="*/ 142 h 295"/>
                <a:gd name="T74" fmla="*/ 73 w 214"/>
                <a:gd name="T75" fmla="*/ 247 h 295"/>
                <a:gd name="T76" fmla="*/ 79 w 214"/>
                <a:gd name="T77" fmla="*/ 253 h 295"/>
                <a:gd name="T78" fmla="*/ 94 w 214"/>
                <a:gd name="T79" fmla="*/ 279 h 295"/>
                <a:gd name="T80" fmla="*/ 159 w 214"/>
                <a:gd name="T81" fmla="*/ 295 h 295"/>
                <a:gd name="T82" fmla="*/ 175 w 214"/>
                <a:gd name="T83" fmla="*/ 262 h 295"/>
                <a:gd name="T84" fmla="*/ 185 w 214"/>
                <a:gd name="T85" fmla="*/ 255 h 295"/>
                <a:gd name="T86" fmla="*/ 211 w 214"/>
                <a:gd name="T87" fmla="*/ 216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14" h="295">
                  <a:moveTo>
                    <a:pt x="203" y="187"/>
                  </a:moveTo>
                  <a:cubicBezTo>
                    <a:pt x="203" y="187"/>
                    <a:pt x="203" y="187"/>
                    <a:pt x="203" y="187"/>
                  </a:cubicBezTo>
                  <a:cubicBezTo>
                    <a:pt x="186" y="127"/>
                    <a:pt x="186" y="127"/>
                    <a:pt x="186" y="127"/>
                  </a:cubicBezTo>
                  <a:cubicBezTo>
                    <a:pt x="192" y="70"/>
                    <a:pt x="192" y="70"/>
                    <a:pt x="192" y="70"/>
                  </a:cubicBezTo>
                  <a:cubicBezTo>
                    <a:pt x="193" y="62"/>
                    <a:pt x="188" y="55"/>
                    <a:pt x="180" y="55"/>
                  </a:cubicBezTo>
                  <a:cubicBezTo>
                    <a:pt x="178" y="54"/>
                    <a:pt x="175" y="55"/>
                    <a:pt x="173" y="56"/>
                  </a:cubicBezTo>
                  <a:cubicBezTo>
                    <a:pt x="166" y="116"/>
                    <a:pt x="166" y="116"/>
                    <a:pt x="166" y="116"/>
                  </a:cubicBezTo>
                  <a:cubicBezTo>
                    <a:pt x="165" y="120"/>
                    <a:pt x="165" y="120"/>
                    <a:pt x="165" y="120"/>
                  </a:cubicBezTo>
                  <a:cubicBezTo>
                    <a:pt x="165" y="121"/>
                    <a:pt x="164" y="122"/>
                    <a:pt x="163" y="122"/>
                  </a:cubicBezTo>
                  <a:cubicBezTo>
                    <a:pt x="163" y="122"/>
                    <a:pt x="163" y="122"/>
                    <a:pt x="162" y="122"/>
                  </a:cubicBezTo>
                  <a:cubicBezTo>
                    <a:pt x="162" y="122"/>
                    <a:pt x="162" y="122"/>
                    <a:pt x="161" y="122"/>
                  </a:cubicBezTo>
                  <a:cubicBezTo>
                    <a:pt x="161" y="122"/>
                    <a:pt x="161" y="122"/>
                    <a:pt x="161" y="121"/>
                  </a:cubicBezTo>
                  <a:cubicBezTo>
                    <a:pt x="160" y="121"/>
                    <a:pt x="160" y="120"/>
                    <a:pt x="160" y="119"/>
                  </a:cubicBezTo>
                  <a:cubicBezTo>
                    <a:pt x="160" y="118"/>
                    <a:pt x="160" y="118"/>
                    <a:pt x="160" y="118"/>
                  </a:cubicBezTo>
                  <a:cubicBezTo>
                    <a:pt x="167" y="62"/>
                    <a:pt x="167" y="62"/>
                    <a:pt x="167" y="62"/>
                  </a:cubicBezTo>
                  <a:cubicBezTo>
                    <a:pt x="169" y="44"/>
                    <a:pt x="169" y="44"/>
                    <a:pt x="169" y="44"/>
                  </a:cubicBezTo>
                  <a:cubicBezTo>
                    <a:pt x="167" y="38"/>
                    <a:pt x="161" y="33"/>
                    <a:pt x="153" y="32"/>
                  </a:cubicBezTo>
                  <a:cubicBezTo>
                    <a:pt x="149" y="32"/>
                    <a:pt x="145" y="32"/>
                    <a:pt x="142" y="34"/>
                  </a:cubicBezTo>
                  <a:cubicBezTo>
                    <a:pt x="135" y="106"/>
                    <a:pt x="135" y="106"/>
                    <a:pt x="135" y="106"/>
                  </a:cubicBezTo>
                  <a:cubicBezTo>
                    <a:pt x="134" y="120"/>
                    <a:pt x="134" y="120"/>
                    <a:pt x="134" y="120"/>
                  </a:cubicBezTo>
                  <a:cubicBezTo>
                    <a:pt x="134" y="121"/>
                    <a:pt x="133" y="122"/>
                    <a:pt x="131" y="122"/>
                  </a:cubicBezTo>
                  <a:cubicBezTo>
                    <a:pt x="131" y="122"/>
                    <a:pt x="131" y="122"/>
                    <a:pt x="131" y="122"/>
                  </a:cubicBezTo>
                  <a:cubicBezTo>
                    <a:pt x="131" y="122"/>
                    <a:pt x="130" y="122"/>
                    <a:pt x="130" y="122"/>
                  </a:cubicBezTo>
                  <a:cubicBezTo>
                    <a:pt x="129" y="122"/>
                    <a:pt x="128" y="120"/>
                    <a:pt x="128" y="119"/>
                  </a:cubicBezTo>
                  <a:cubicBezTo>
                    <a:pt x="129" y="118"/>
                    <a:pt x="129" y="118"/>
                    <a:pt x="129" y="118"/>
                  </a:cubicBezTo>
                  <a:cubicBezTo>
                    <a:pt x="130" y="106"/>
                    <a:pt x="130" y="106"/>
                    <a:pt x="130" y="106"/>
                  </a:cubicBezTo>
                  <a:cubicBezTo>
                    <a:pt x="136" y="40"/>
                    <a:pt x="136" y="40"/>
                    <a:pt x="136" y="40"/>
                  </a:cubicBezTo>
                  <a:cubicBezTo>
                    <a:pt x="138" y="15"/>
                    <a:pt x="138" y="15"/>
                    <a:pt x="138" y="15"/>
                  </a:cubicBezTo>
                  <a:cubicBezTo>
                    <a:pt x="136" y="7"/>
                    <a:pt x="129" y="2"/>
                    <a:pt x="120" y="1"/>
                  </a:cubicBezTo>
                  <a:cubicBezTo>
                    <a:pt x="114" y="0"/>
                    <a:pt x="108" y="3"/>
                    <a:pt x="103" y="7"/>
                  </a:cubicBezTo>
                  <a:cubicBezTo>
                    <a:pt x="97" y="79"/>
                    <a:pt x="97" y="79"/>
                    <a:pt x="97" y="79"/>
                  </a:cubicBezTo>
                  <a:cubicBezTo>
                    <a:pt x="94" y="117"/>
                    <a:pt x="94" y="117"/>
                    <a:pt x="94" y="117"/>
                  </a:cubicBezTo>
                  <a:cubicBezTo>
                    <a:pt x="94" y="118"/>
                    <a:pt x="92" y="119"/>
                    <a:pt x="91" y="119"/>
                  </a:cubicBezTo>
                  <a:cubicBezTo>
                    <a:pt x="91" y="119"/>
                    <a:pt x="91" y="119"/>
                    <a:pt x="91" y="119"/>
                  </a:cubicBezTo>
                  <a:cubicBezTo>
                    <a:pt x="91" y="119"/>
                    <a:pt x="91" y="119"/>
                    <a:pt x="90" y="119"/>
                  </a:cubicBezTo>
                  <a:cubicBezTo>
                    <a:pt x="90" y="119"/>
                    <a:pt x="89" y="119"/>
                    <a:pt x="89" y="118"/>
                  </a:cubicBezTo>
                  <a:cubicBezTo>
                    <a:pt x="88" y="118"/>
                    <a:pt x="88" y="117"/>
                    <a:pt x="88" y="116"/>
                  </a:cubicBezTo>
                  <a:cubicBezTo>
                    <a:pt x="88" y="114"/>
                    <a:pt x="88" y="114"/>
                    <a:pt x="88" y="114"/>
                  </a:cubicBezTo>
                  <a:cubicBezTo>
                    <a:pt x="91" y="80"/>
                    <a:pt x="91" y="80"/>
                    <a:pt x="91" y="80"/>
                  </a:cubicBezTo>
                  <a:cubicBezTo>
                    <a:pt x="96" y="24"/>
                    <a:pt x="96" y="24"/>
                    <a:pt x="96" y="24"/>
                  </a:cubicBezTo>
                  <a:cubicBezTo>
                    <a:pt x="94" y="16"/>
                    <a:pt x="87" y="9"/>
                    <a:pt x="79" y="9"/>
                  </a:cubicBezTo>
                  <a:cubicBezTo>
                    <a:pt x="68" y="8"/>
                    <a:pt x="58" y="16"/>
                    <a:pt x="58" y="27"/>
                  </a:cubicBezTo>
                  <a:cubicBezTo>
                    <a:pt x="51" y="121"/>
                    <a:pt x="51" y="121"/>
                    <a:pt x="51" y="121"/>
                  </a:cubicBezTo>
                  <a:cubicBezTo>
                    <a:pt x="51" y="121"/>
                    <a:pt x="51" y="121"/>
                    <a:pt x="51" y="121"/>
                  </a:cubicBezTo>
                  <a:cubicBezTo>
                    <a:pt x="51" y="121"/>
                    <a:pt x="51" y="121"/>
                    <a:pt x="51" y="121"/>
                  </a:cubicBezTo>
                  <a:cubicBezTo>
                    <a:pt x="51" y="124"/>
                    <a:pt x="51" y="126"/>
                    <a:pt x="52" y="128"/>
                  </a:cubicBezTo>
                  <a:cubicBezTo>
                    <a:pt x="52" y="128"/>
                    <a:pt x="52" y="128"/>
                    <a:pt x="52" y="128"/>
                  </a:cubicBezTo>
                  <a:cubicBezTo>
                    <a:pt x="56" y="130"/>
                    <a:pt x="59" y="133"/>
                    <a:pt x="61" y="136"/>
                  </a:cubicBezTo>
                  <a:cubicBezTo>
                    <a:pt x="63" y="138"/>
                    <a:pt x="65" y="140"/>
                    <a:pt x="66" y="142"/>
                  </a:cubicBezTo>
                  <a:cubicBezTo>
                    <a:pt x="68" y="144"/>
                    <a:pt x="70" y="147"/>
                    <a:pt x="71" y="150"/>
                  </a:cubicBezTo>
                  <a:cubicBezTo>
                    <a:pt x="72" y="151"/>
                    <a:pt x="73" y="153"/>
                    <a:pt x="73" y="155"/>
                  </a:cubicBezTo>
                  <a:cubicBezTo>
                    <a:pt x="75" y="158"/>
                    <a:pt x="76" y="161"/>
                    <a:pt x="77" y="165"/>
                  </a:cubicBezTo>
                  <a:cubicBezTo>
                    <a:pt x="77" y="167"/>
                    <a:pt x="77" y="168"/>
                    <a:pt x="78" y="170"/>
                  </a:cubicBezTo>
                  <a:cubicBezTo>
                    <a:pt x="80" y="171"/>
                    <a:pt x="81" y="171"/>
                    <a:pt x="83" y="172"/>
                  </a:cubicBezTo>
                  <a:cubicBezTo>
                    <a:pt x="87" y="174"/>
                    <a:pt x="91" y="177"/>
                    <a:pt x="93" y="180"/>
                  </a:cubicBezTo>
                  <a:cubicBezTo>
                    <a:pt x="99" y="186"/>
                    <a:pt x="103" y="194"/>
                    <a:pt x="103" y="202"/>
                  </a:cubicBezTo>
                  <a:cubicBezTo>
                    <a:pt x="100" y="199"/>
                    <a:pt x="98" y="197"/>
                    <a:pt x="95" y="194"/>
                  </a:cubicBezTo>
                  <a:cubicBezTo>
                    <a:pt x="92" y="192"/>
                    <a:pt x="89" y="191"/>
                    <a:pt x="86" y="189"/>
                  </a:cubicBezTo>
                  <a:cubicBezTo>
                    <a:pt x="85" y="189"/>
                    <a:pt x="83" y="188"/>
                    <a:pt x="81" y="187"/>
                  </a:cubicBezTo>
                  <a:cubicBezTo>
                    <a:pt x="80" y="187"/>
                    <a:pt x="79" y="187"/>
                    <a:pt x="78" y="186"/>
                  </a:cubicBezTo>
                  <a:cubicBezTo>
                    <a:pt x="76" y="186"/>
                    <a:pt x="75" y="186"/>
                    <a:pt x="73" y="186"/>
                  </a:cubicBezTo>
                  <a:cubicBezTo>
                    <a:pt x="73" y="186"/>
                    <a:pt x="72" y="186"/>
                    <a:pt x="71" y="186"/>
                  </a:cubicBezTo>
                  <a:cubicBezTo>
                    <a:pt x="71" y="186"/>
                    <a:pt x="70" y="186"/>
                    <a:pt x="70" y="186"/>
                  </a:cubicBezTo>
                  <a:cubicBezTo>
                    <a:pt x="70" y="186"/>
                    <a:pt x="70" y="186"/>
                    <a:pt x="70" y="186"/>
                  </a:cubicBezTo>
                  <a:cubicBezTo>
                    <a:pt x="64" y="190"/>
                    <a:pt x="64" y="190"/>
                    <a:pt x="64" y="190"/>
                  </a:cubicBezTo>
                  <a:cubicBezTo>
                    <a:pt x="63" y="186"/>
                    <a:pt x="63" y="186"/>
                    <a:pt x="63" y="186"/>
                  </a:cubicBezTo>
                  <a:cubicBezTo>
                    <a:pt x="61" y="178"/>
                    <a:pt x="61" y="178"/>
                    <a:pt x="61" y="178"/>
                  </a:cubicBezTo>
                  <a:cubicBezTo>
                    <a:pt x="61" y="176"/>
                    <a:pt x="60" y="172"/>
                    <a:pt x="59" y="170"/>
                  </a:cubicBezTo>
                  <a:cubicBezTo>
                    <a:pt x="58" y="167"/>
                    <a:pt x="57" y="164"/>
                    <a:pt x="56" y="161"/>
                  </a:cubicBezTo>
                  <a:cubicBezTo>
                    <a:pt x="54" y="156"/>
                    <a:pt x="52" y="151"/>
                    <a:pt x="49" y="146"/>
                  </a:cubicBezTo>
                  <a:cubicBezTo>
                    <a:pt x="45" y="142"/>
                    <a:pt x="42" y="137"/>
                    <a:pt x="37" y="133"/>
                  </a:cubicBezTo>
                  <a:cubicBezTo>
                    <a:pt x="35" y="132"/>
                    <a:pt x="33" y="130"/>
                    <a:pt x="31" y="129"/>
                  </a:cubicBezTo>
                  <a:cubicBezTo>
                    <a:pt x="27" y="127"/>
                    <a:pt x="23" y="127"/>
                    <a:pt x="18" y="126"/>
                  </a:cubicBezTo>
                  <a:cubicBezTo>
                    <a:pt x="13" y="126"/>
                    <a:pt x="0" y="128"/>
                    <a:pt x="7" y="142"/>
                  </a:cubicBezTo>
                  <a:cubicBezTo>
                    <a:pt x="15" y="157"/>
                    <a:pt x="25" y="185"/>
                    <a:pt x="27" y="209"/>
                  </a:cubicBezTo>
                  <a:cubicBezTo>
                    <a:pt x="26" y="212"/>
                    <a:pt x="71" y="245"/>
                    <a:pt x="73" y="247"/>
                  </a:cubicBezTo>
                  <a:cubicBezTo>
                    <a:pt x="73" y="247"/>
                    <a:pt x="73" y="247"/>
                    <a:pt x="73" y="246"/>
                  </a:cubicBezTo>
                  <a:cubicBezTo>
                    <a:pt x="79" y="253"/>
                    <a:pt x="79" y="253"/>
                    <a:pt x="79" y="253"/>
                  </a:cubicBezTo>
                  <a:cubicBezTo>
                    <a:pt x="83" y="257"/>
                    <a:pt x="88" y="260"/>
                    <a:pt x="94" y="262"/>
                  </a:cubicBezTo>
                  <a:cubicBezTo>
                    <a:pt x="94" y="279"/>
                    <a:pt x="94" y="279"/>
                    <a:pt x="94" y="279"/>
                  </a:cubicBezTo>
                  <a:cubicBezTo>
                    <a:pt x="94" y="288"/>
                    <a:pt x="101" y="295"/>
                    <a:pt x="110" y="295"/>
                  </a:cubicBezTo>
                  <a:cubicBezTo>
                    <a:pt x="159" y="295"/>
                    <a:pt x="159" y="295"/>
                    <a:pt x="159" y="295"/>
                  </a:cubicBezTo>
                  <a:cubicBezTo>
                    <a:pt x="168" y="295"/>
                    <a:pt x="175" y="288"/>
                    <a:pt x="175" y="279"/>
                  </a:cubicBezTo>
                  <a:cubicBezTo>
                    <a:pt x="175" y="262"/>
                    <a:pt x="175" y="262"/>
                    <a:pt x="175" y="262"/>
                  </a:cubicBezTo>
                  <a:cubicBezTo>
                    <a:pt x="175" y="261"/>
                    <a:pt x="175" y="261"/>
                    <a:pt x="175" y="260"/>
                  </a:cubicBezTo>
                  <a:cubicBezTo>
                    <a:pt x="179" y="259"/>
                    <a:pt x="182" y="257"/>
                    <a:pt x="185" y="255"/>
                  </a:cubicBezTo>
                  <a:cubicBezTo>
                    <a:pt x="203" y="241"/>
                    <a:pt x="203" y="241"/>
                    <a:pt x="203" y="241"/>
                  </a:cubicBezTo>
                  <a:cubicBezTo>
                    <a:pt x="211" y="235"/>
                    <a:pt x="214" y="225"/>
                    <a:pt x="211" y="216"/>
                  </a:cubicBezTo>
                  <a:lnTo>
                    <a:pt x="203" y="18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32087548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B9D450F-B491-4C46-B5F9-CBC891D328BD}"/>
              </a:ext>
            </a:extLst>
          </p:cNvPr>
          <p:cNvSpPr>
            <a:spLocks noGrp="1"/>
          </p:cNvSpPr>
          <p:nvPr>
            <p:ph type="title"/>
          </p:nvPr>
        </p:nvSpPr>
        <p:spPr>
          <a:xfrm>
            <a:off x="287118" y="351712"/>
            <a:ext cx="8229600" cy="838200"/>
          </a:xfrm>
        </p:spPr>
        <p:txBody>
          <a:bodyPr/>
          <a:lstStyle/>
          <a:p>
            <a:r>
              <a:rPr lang="en-US" b="1">
                <a:solidFill>
                  <a:prstClr val="white"/>
                </a:solidFill>
                <a:latin typeface="Segoe UI"/>
              </a:rPr>
              <a:t>Academic and Financial Policies </a:t>
            </a:r>
            <a:r>
              <a:rPr lang="en-US"/>
              <a:t>Recommendations</a:t>
            </a:r>
          </a:p>
        </p:txBody>
      </p:sp>
      <p:sp>
        <p:nvSpPr>
          <p:cNvPr id="24" name="Rectangle 23">
            <a:extLst>
              <a:ext uri="{FF2B5EF4-FFF2-40B4-BE49-F238E27FC236}">
                <a16:creationId xmlns:a16="http://schemas.microsoft.com/office/drawing/2014/main" id="{DF04E77B-63E2-4C86-835C-C26E2FF74E19}"/>
              </a:ext>
            </a:extLst>
          </p:cNvPr>
          <p:cNvSpPr/>
          <p:nvPr/>
        </p:nvSpPr>
        <p:spPr>
          <a:xfrm rot="10800000">
            <a:off x="0" y="2317888"/>
            <a:ext cx="1613921" cy="903324"/>
          </a:xfrm>
          <a:prstGeom prst="rect">
            <a:avLst/>
          </a:prstGeom>
          <a:solidFill>
            <a:srgbClr val="DD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nvGrpSpPr>
          <p:cNvPr id="25" name="Group 24">
            <a:extLst>
              <a:ext uri="{FF2B5EF4-FFF2-40B4-BE49-F238E27FC236}">
                <a16:creationId xmlns:a16="http://schemas.microsoft.com/office/drawing/2014/main" id="{DBE1AA59-58C8-453B-A861-E32F01727C8D}"/>
              </a:ext>
            </a:extLst>
          </p:cNvPr>
          <p:cNvGrpSpPr/>
          <p:nvPr/>
        </p:nvGrpSpPr>
        <p:grpSpPr>
          <a:xfrm>
            <a:off x="1159387" y="2057400"/>
            <a:ext cx="6841613" cy="1163811"/>
            <a:chOff x="712330" y="1117960"/>
            <a:chExt cx="4240669" cy="872858"/>
          </a:xfrm>
          <a:solidFill>
            <a:srgbClr val="FFC627"/>
          </a:solidFill>
        </p:grpSpPr>
        <p:sp>
          <p:nvSpPr>
            <p:cNvPr id="26" name="Pentagon 6">
              <a:extLst>
                <a:ext uri="{FF2B5EF4-FFF2-40B4-BE49-F238E27FC236}">
                  <a16:creationId xmlns:a16="http://schemas.microsoft.com/office/drawing/2014/main" id="{13286570-D062-4E43-AA95-9C63361DDF20}"/>
                </a:ext>
              </a:extLst>
            </p:cNvPr>
            <p:cNvSpPr/>
            <p:nvPr/>
          </p:nvSpPr>
          <p:spPr>
            <a:xfrm rot="10800000" flipH="1">
              <a:off x="712330" y="1117960"/>
              <a:ext cx="4240669" cy="677493"/>
            </a:xfrm>
            <a:prstGeom prst="homePlat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27" name="Right Triangle 26">
              <a:extLst>
                <a:ext uri="{FF2B5EF4-FFF2-40B4-BE49-F238E27FC236}">
                  <a16:creationId xmlns:a16="http://schemas.microsoft.com/office/drawing/2014/main" id="{AE449D1A-0B58-4953-BB8E-B1130C8CA5E8}"/>
                </a:ext>
              </a:extLst>
            </p:cNvPr>
            <p:cNvSpPr/>
            <p:nvPr/>
          </p:nvSpPr>
          <p:spPr>
            <a:xfrm rot="10800000">
              <a:off x="712330" y="1788667"/>
              <a:ext cx="288033" cy="202151"/>
            </a:xfrm>
            <a:prstGeom prst="rtTriangle">
              <a:avLst/>
            </a:prstGeom>
            <a:solidFill>
              <a:srgbClr val="936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sp>
        <p:nvSpPr>
          <p:cNvPr id="28" name="Rectangle 27">
            <a:extLst>
              <a:ext uri="{FF2B5EF4-FFF2-40B4-BE49-F238E27FC236}">
                <a16:creationId xmlns:a16="http://schemas.microsoft.com/office/drawing/2014/main" id="{BEC2503B-F196-4716-A04C-DE7B2F98ECC8}"/>
              </a:ext>
            </a:extLst>
          </p:cNvPr>
          <p:cNvSpPr/>
          <p:nvPr/>
        </p:nvSpPr>
        <p:spPr>
          <a:xfrm rot="10800000">
            <a:off x="0" y="3540502"/>
            <a:ext cx="1613921" cy="903324"/>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29" name="Pentagon 10">
            <a:extLst>
              <a:ext uri="{FF2B5EF4-FFF2-40B4-BE49-F238E27FC236}">
                <a16:creationId xmlns:a16="http://schemas.microsoft.com/office/drawing/2014/main" id="{7811B95C-2132-4030-B6A7-44F31AAF489E}"/>
              </a:ext>
            </a:extLst>
          </p:cNvPr>
          <p:cNvSpPr/>
          <p:nvPr/>
        </p:nvSpPr>
        <p:spPr>
          <a:xfrm rot="10800000" flipH="1">
            <a:off x="1159389" y="3280016"/>
            <a:ext cx="6841611" cy="903324"/>
          </a:xfrm>
          <a:prstGeom prst="homePlat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30" name="Right Triangle 29">
            <a:extLst>
              <a:ext uri="{FF2B5EF4-FFF2-40B4-BE49-F238E27FC236}">
                <a16:creationId xmlns:a16="http://schemas.microsoft.com/office/drawing/2014/main" id="{61A76EE2-3799-4C9F-B08D-369155E0143A}"/>
              </a:ext>
            </a:extLst>
          </p:cNvPr>
          <p:cNvSpPr/>
          <p:nvPr/>
        </p:nvSpPr>
        <p:spPr>
          <a:xfrm rot="10800000">
            <a:off x="1143000" y="4174292"/>
            <a:ext cx="464693" cy="269535"/>
          </a:xfrm>
          <a:prstGeom prst="r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31" name="Rectangle 30">
            <a:extLst>
              <a:ext uri="{FF2B5EF4-FFF2-40B4-BE49-F238E27FC236}">
                <a16:creationId xmlns:a16="http://schemas.microsoft.com/office/drawing/2014/main" id="{127393BA-7A16-455C-9491-065346CEEB4A}"/>
              </a:ext>
            </a:extLst>
          </p:cNvPr>
          <p:cNvSpPr/>
          <p:nvPr/>
        </p:nvSpPr>
        <p:spPr>
          <a:xfrm rot="10800000">
            <a:off x="0" y="4763117"/>
            <a:ext cx="1613921" cy="903324"/>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nvGrpSpPr>
          <p:cNvPr id="32" name="Group 31">
            <a:extLst>
              <a:ext uri="{FF2B5EF4-FFF2-40B4-BE49-F238E27FC236}">
                <a16:creationId xmlns:a16="http://schemas.microsoft.com/office/drawing/2014/main" id="{79176F5B-E60F-457C-8C2F-195D0BAF5B49}"/>
              </a:ext>
            </a:extLst>
          </p:cNvPr>
          <p:cNvGrpSpPr/>
          <p:nvPr/>
        </p:nvGrpSpPr>
        <p:grpSpPr>
          <a:xfrm>
            <a:off x="1159387" y="4502630"/>
            <a:ext cx="6841613" cy="1163811"/>
            <a:chOff x="712330" y="2951882"/>
            <a:chExt cx="4240669" cy="872858"/>
          </a:xfrm>
        </p:grpSpPr>
        <p:sp>
          <p:nvSpPr>
            <p:cNvPr id="33" name="Pentagon 14">
              <a:extLst>
                <a:ext uri="{FF2B5EF4-FFF2-40B4-BE49-F238E27FC236}">
                  <a16:creationId xmlns:a16="http://schemas.microsoft.com/office/drawing/2014/main" id="{7F8FD272-7F77-4E2B-8F4C-E655B048140D}"/>
                </a:ext>
              </a:extLst>
            </p:cNvPr>
            <p:cNvSpPr/>
            <p:nvPr/>
          </p:nvSpPr>
          <p:spPr>
            <a:xfrm rot="10800000" flipH="1">
              <a:off x="712331" y="2951882"/>
              <a:ext cx="4240668" cy="677493"/>
            </a:xfrm>
            <a:prstGeom prst="homePlat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34" name="Right Triangle 33">
              <a:extLst>
                <a:ext uri="{FF2B5EF4-FFF2-40B4-BE49-F238E27FC236}">
                  <a16:creationId xmlns:a16="http://schemas.microsoft.com/office/drawing/2014/main" id="{411F4D5E-93EA-4CE1-966B-AA0527D6C492}"/>
                </a:ext>
              </a:extLst>
            </p:cNvPr>
            <p:cNvSpPr/>
            <p:nvPr/>
          </p:nvSpPr>
          <p:spPr>
            <a:xfrm rot="10800000">
              <a:off x="712330" y="3622589"/>
              <a:ext cx="288033" cy="202151"/>
            </a:xfrm>
            <a:prstGeom prst="r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sp>
        <p:nvSpPr>
          <p:cNvPr id="35" name="TextBox 34">
            <a:extLst>
              <a:ext uri="{FF2B5EF4-FFF2-40B4-BE49-F238E27FC236}">
                <a16:creationId xmlns:a16="http://schemas.microsoft.com/office/drawing/2014/main" id="{84B0A8A6-0073-4EBA-B09B-A702F4B7A8B6}"/>
              </a:ext>
            </a:extLst>
          </p:cNvPr>
          <p:cNvSpPr txBox="1"/>
          <p:nvPr/>
        </p:nvSpPr>
        <p:spPr>
          <a:xfrm>
            <a:off x="1391733" y="2164369"/>
            <a:ext cx="6282696" cy="692497"/>
          </a:xfrm>
          <a:prstGeom prst="rect">
            <a:avLst/>
          </a:prstGeom>
          <a:noFill/>
        </p:spPr>
        <p:txBody>
          <a:bodyPr wrap="square" lIns="0" tIns="0" rIns="0" bIns="0" rtlCol="0">
            <a:spAutoFit/>
          </a:bodyPr>
          <a:lstStyle/>
          <a:p>
            <a:pPr lvl="0" eaLnBrk="0" hangingPunct="0"/>
            <a:r>
              <a:rPr lang="en-US" altLang="en-US" sz="1500">
                <a:latin typeface="+mn-lt"/>
                <a:ea typeface="Calibri" panose="020F0502020204030204" pitchFamily="34" charset="0"/>
              </a:rPr>
              <a:t>Examine campus and system discipline, financial, probation, leave (including medical leave), withdrawal, and readmissions policies through an equity lens. </a:t>
            </a:r>
          </a:p>
        </p:txBody>
      </p:sp>
      <p:sp>
        <p:nvSpPr>
          <p:cNvPr id="36" name="TextBox 35">
            <a:extLst>
              <a:ext uri="{FF2B5EF4-FFF2-40B4-BE49-F238E27FC236}">
                <a16:creationId xmlns:a16="http://schemas.microsoft.com/office/drawing/2014/main" id="{46FA7E66-92C5-4A63-8888-6C9959727F47}"/>
              </a:ext>
            </a:extLst>
          </p:cNvPr>
          <p:cNvSpPr txBox="1"/>
          <p:nvPr/>
        </p:nvSpPr>
        <p:spPr>
          <a:xfrm>
            <a:off x="1375346" y="3366696"/>
            <a:ext cx="6172201" cy="692497"/>
          </a:xfrm>
          <a:prstGeom prst="rect">
            <a:avLst/>
          </a:prstGeom>
          <a:noFill/>
        </p:spPr>
        <p:txBody>
          <a:bodyPr wrap="square" lIns="0" tIns="0" rIns="0" bIns="0" rtlCol="0">
            <a:spAutoFit/>
          </a:bodyPr>
          <a:lstStyle/>
          <a:p>
            <a:pPr>
              <a:spcBef>
                <a:spcPct val="20000"/>
              </a:spcBef>
              <a:defRPr/>
            </a:pPr>
            <a:r>
              <a:rPr lang="en-US" altLang="en-US" sz="1500" dirty="0">
                <a:latin typeface="+mn-lt"/>
                <a:ea typeface="Calibri" panose="020F0502020204030204" pitchFamily="34" charset="0"/>
              </a:rPr>
              <a:t>Develop and align equitable Satisfactory Academic Progress (SAP) standards, leave, withdrawal and readmissions policies across the Commonwealth, including Fresh Start policies.</a:t>
            </a:r>
            <a:endParaRPr lang="en-US" sz="1500" dirty="0">
              <a:latin typeface="+mn-lt"/>
            </a:endParaRPr>
          </a:p>
        </p:txBody>
      </p:sp>
      <p:sp>
        <p:nvSpPr>
          <p:cNvPr id="37" name="TextBox 36">
            <a:extLst>
              <a:ext uri="{FF2B5EF4-FFF2-40B4-BE49-F238E27FC236}">
                <a16:creationId xmlns:a16="http://schemas.microsoft.com/office/drawing/2014/main" id="{107FFB3C-1C60-4467-B647-C5C96CDDDDCB}"/>
              </a:ext>
            </a:extLst>
          </p:cNvPr>
          <p:cNvSpPr txBox="1"/>
          <p:nvPr/>
        </p:nvSpPr>
        <p:spPr>
          <a:xfrm>
            <a:off x="1391733" y="4722336"/>
            <a:ext cx="5923465" cy="461665"/>
          </a:xfrm>
          <a:prstGeom prst="rect">
            <a:avLst/>
          </a:prstGeom>
          <a:noFill/>
        </p:spPr>
        <p:txBody>
          <a:bodyPr wrap="square" lIns="0" tIns="0" rIns="0" bIns="0" rtlCol="0">
            <a:spAutoFit/>
          </a:bodyPr>
          <a:lstStyle/>
          <a:p>
            <a:r>
              <a:rPr lang="en-US" sz="1500" dirty="0">
                <a:latin typeface="+mn-lt"/>
              </a:rPr>
              <a:t>Implement flexible, accelerated semesters and scheduling so that students who stop out have multiple “on-ramps” back into learning.</a:t>
            </a:r>
            <a:endParaRPr lang="en-US" sz="1600" dirty="0"/>
          </a:p>
        </p:txBody>
      </p:sp>
      <p:sp>
        <p:nvSpPr>
          <p:cNvPr id="38" name="TextBox 37">
            <a:extLst>
              <a:ext uri="{FF2B5EF4-FFF2-40B4-BE49-F238E27FC236}">
                <a16:creationId xmlns:a16="http://schemas.microsoft.com/office/drawing/2014/main" id="{11BC9ED4-B2BA-477A-9D6C-AC7DA638B118}"/>
              </a:ext>
            </a:extLst>
          </p:cNvPr>
          <p:cNvSpPr txBox="1"/>
          <p:nvPr/>
        </p:nvSpPr>
        <p:spPr>
          <a:xfrm>
            <a:off x="462346" y="4860835"/>
            <a:ext cx="464694" cy="646331"/>
          </a:xfrm>
          <a:prstGeom prst="rect">
            <a:avLst/>
          </a:prstGeom>
          <a:noFill/>
        </p:spPr>
        <p:txBody>
          <a:bodyPr wrap="square" rtlCol="0">
            <a:spAutoFit/>
          </a:bodyPr>
          <a:lstStyle/>
          <a:p>
            <a:r>
              <a:rPr lang="en-US" sz="3600">
                <a:latin typeface="+mj-lt"/>
              </a:rPr>
              <a:t>3</a:t>
            </a:r>
            <a:endParaRPr lang="en-US">
              <a:latin typeface="+mj-lt"/>
            </a:endParaRPr>
          </a:p>
        </p:txBody>
      </p:sp>
      <p:sp>
        <p:nvSpPr>
          <p:cNvPr id="39" name="TextBox 38">
            <a:extLst>
              <a:ext uri="{FF2B5EF4-FFF2-40B4-BE49-F238E27FC236}">
                <a16:creationId xmlns:a16="http://schemas.microsoft.com/office/drawing/2014/main" id="{AAA68A64-BD24-47E5-B632-92469B616FBD}"/>
              </a:ext>
            </a:extLst>
          </p:cNvPr>
          <p:cNvSpPr txBox="1"/>
          <p:nvPr/>
        </p:nvSpPr>
        <p:spPr>
          <a:xfrm>
            <a:off x="440571" y="2401080"/>
            <a:ext cx="464694" cy="646331"/>
          </a:xfrm>
          <a:prstGeom prst="rect">
            <a:avLst/>
          </a:prstGeom>
          <a:noFill/>
        </p:spPr>
        <p:txBody>
          <a:bodyPr wrap="square" rtlCol="0">
            <a:spAutoFit/>
          </a:bodyPr>
          <a:lstStyle/>
          <a:p>
            <a:r>
              <a:rPr lang="en-US" sz="3600">
                <a:latin typeface="+mj-lt"/>
              </a:rPr>
              <a:t>1</a:t>
            </a:r>
            <a:endParaRPr lang="en-US">
              <a:latin typeface="+mj-lt"/>
            </a:endParaRPr>
          </a:p>
        </p:txBody>
      </p:sp>
      <p:sp>
        <p:nvSpPr>
          <p:cNvPr id="40" name="TextBox 39">
            <a:extLst>
              <a:ext uri="{FF2B5EF4-FFF2-40B4-BE49-F238E27FC236}">
                <a16:creationId xmlns:a16="http://schemas.microsoft.com/office/drawing/2014/main" id="{7E983C53-E9EA-410E-8565-3BD772429CDA}"/>
              </a:ext>
            </a:extLst>
          </p:cNvPr>
          <p:cNvSpPr txBox="1"/>
          <p:nvPr/>
        </p:nvSpPr>
        <p:spPr>
          <a:xfrm>
            <a:off x="432736" y="3662728"/>
            <a:ext cx="464694" cy="646331"/>
          </a:xfrm>
          <a:prstGeom prst="rect">
            <a:avLst/>
          </a:prstGeom>
          <a:noFill/>
        </p:spPr>
        <p:txBody>
          <a:bodyPr wrap="square" rtlCol="0">
            <a:spAutoFit/>
          </a:bodyPr>
          <a:lstStyle/>
          <a:p>
            <a:r>
              <a:rPr lang="en-US" sz="3600">
                <a:latin typeface="+mj-lt"/>
              </a:rPr>
              <a:t>2</a:t>
            </a:r>
            <a:endParaRPr lang="en-US">
              <a:latin typeface="+mj-lt"/>
            </a:endParaRPr>
          </a:p>
        </p:txBody>
      </p:sp>
      <p:sp>
        <p:nvSpPr>
          <p:cNvPr id="41" name="Oval 40">
            <a:extLst>
              <a:ext uri="{FF2B5EF4-FFF2-40B4-BE49-F238E27FC236}">
                <a16:creationId xmlns:a16="http://schemas.microsoft.com/office/drawing/2014/main" id="{FD668B7B-A8C4-4CC5-B82C-84C0B87B44B2}"/>
              </a:ext>
            </a:extLst>
          </p:cNvPr>
          <p:cNvSpPr/>
          <p:nvPr/>
        </p:nvSpPr>
        <p:spPr>
          <a:xfrm>
            <a:off x="377191" y="2463758"/>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8CB99901-D7DA-483B-9CC6-DB6B7A3E140C}"/>
              </a:ext>
            </a:extLst>
          </p:cNvPr>
          <p:cNvSpPr/>
          <p:nvPr/>
        </p:nvSpPr>
        <p:spPr>
          <a:xfrm>
            <a:off x="367679" y="3702378"/>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a:extLst>
              <a:ext uri="{FF2B5EF4-FFF2-40B4-BE49-F238E27FC236}">
                <a16:creationId xmlns:a16="http://schemas.microsoft.com/office/drawing/2014/main" id="{0A8D502A-A8C3-44D2-A4C7-7ED97ECE9A08}"/>
              </a:ext>
            </a:extLst>
          </p:cNvPr>
          <p:cNvSpPr/>
          <p:nvPr/>
        </p:nvSpPr>
        <p:spPr>
          <a:xfrm>
            <a:off x="414178" y="4904441"/>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Isosceles Triangle 51">
            <a:extLst>
              <a:ext uri="{FF2B5EF4-FFF2-40B4-BE49-F238E27FC236}">
                <a16:creationId xmlns:a16="http://schemas.microsoft.com/office/drawing/2014/main" id="{23466282-C6EB-4E73-AEA5-98B1A45E5D6E}"/>
              </a:ext>
            </a:extLst>
          </p:cNvPr>
          <p:cNvSpPr/>
          <p:nvPr/>
        </p:nvSpPr>
        <p:spPr>
          <a:xfrm>
            <a:off x="24749" y="4799974"/>
            <a:ext cx="316512" cy="24836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1280F650-ACB6-41A9-AAFB-BA13CA6154D2}"/>
              </a:ext>
            </a:extLst>
          </p:cNvPr>
          <p:cNvSpPr/>
          <p:nvPr/>
        </p:nvSpPr>
        <p:spPr>
          <a:xfrm>
            <a:off x="70541" y="2370447"/>
            <a:ext cx="267143" cy="2474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E3FBB753-277B-423D-A2E6-BA143973079F}"/>
              </a:ext>
            </a:extLst>
          </p:cNvPr>
          <p:cNvSpPr/>
          <p:nvPr/>
        </p:nvSpPr>
        <p:spPr>
          <a:xfrm>
            <a:off x="68358" y="3613376"/>
            <a:ext cx="267143" cy="2474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a:extLst>
              <a:ext uri="{FF2B5EF4-FFF2-40B4-BE49-F238E27FC236}">
                <a16:creationId xmlns:a16="http://schemas.microsoft.com/office/drawing/2014/main" id="{F8F62132-1177-48AF-928F-FC0B4E0AE516}"/>
              </a:ext>
            </a:extLst>
          </p:cNvPr>
          <p:cNvGrpSpPr/>
          <p:nvPr/>
        </p:nvGrpSpPr>
        <p:grpSpPr>
          <a:xfrm>
            <a:off x="1795514" y="6297806"/>
            <a:ext cx="5552972" cy="513808"/>
            <a:chOff x="1765206" y="6297806"/>
            <a:chExt cx="5552972" cy="513808"/>
          </a:xfrm>
        </p:grpSpPr>
        <p:sp>
          <p:nvSpPr>
            <p:cNvPr id="45" name="Star: 5 Points 44">
              <a:extLst>
                <a:ext uri="{FF2B5EF4-FFF2-40B4-BE49-F238E27FC236}">
                  <a16:creationId xmlns:a16="http://schemas.microsoft.com/office/drawing/2014/main" id="{42507609-35E0-4124-BEEE-FD57CE69DC21}"/>
                </a:ext>
              </a:extLst>
            </p:cNvPr>
            <p:cNvSpPr/>
            <p:nvPr/>
          </p:nvSpPr>
          <p:spPr>
            <a:xfrm>
              <a:off x="4216672" y="6601667"/>
              <a:ext cx="130550" cy="126823"/>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a:extLst>
                <a:ext uri="{FF2B5EF4-FFF2-40B4-BE49-F238E27FC236}">
                  <a16:creationId xmlns:a16="http://schemas.microsoft.com/office/drawing/2014/main" id="{FB4EB13A-D362-4C54-9FBC-1ADD85F84D6B}"/>
                </a:ext>
              </a:extLst>
            </p:cNvPr>
            <p:cNvSpPr txBox="1"/>
            <p:nvPr/>
          </p:nvSpPr>
          <p:spPr>
            <a:xfrm>
              <a:off x="2010071" y="6546709"/>
              <a:ext cx="2168320" cy="261610"/>
            </a:xfrm>
            <a:prstGeom prst="rect">
              <a:avLst/>
            </a:prstGeom>
            <a:noFill/>
          </p:spPr>
          <p:txBody>
            <a:bodyPr wrap="square" rtlCol="0">
              <a:spAutoFit/>
            </a:bodyPr>
            <a:lstStyle/>
            <a:p>
              <a:r>
                <a:rPr lang="en-US" sz="1100">
                  <a:latin typeface="+mn-lt"/>
                </a:rPr>
                <a:t>= DHE/Institution Collaboration</a:t>
              </a:r>
            </a:p>
          </p:txBody>
        </p:sp>
        <p:sp>
          <p:nvSpPr>
            <p:cNvPr id="56" name="TextBox 55">
              <a:extLst>
                <a:ext uri="{FF2B5EF4-FFF2-40B4-BE49-F238E27FC236}">
                  <a16:creationId xmlns:a16="http://schemas.microsoft.com/office/drawing/2014/main" id="{05FD8B7F-1249-4E7F-8075-0C176AD1863A}"/>
                </a:ext>
              </a:extLst>
            </p:cNvPr>
            <p:cNvSpPr txBox="1"/>
            <p:nvPr/>
          </p:nvSpPr>
          <p:spPr>
            <a:xfrm>
              <a:off x="4289775" y="6546709"/>
              <a:ext cx="1213377" cy="261610"/>
            </a:xfrm>
            <a:prstGeom prst="rect">
              <a:avLst/>
            </a:prstGeom>
            <a:noFill/>
          </p:spPr>
          <p:txBody>
            <a:bodyPr wrap="square" rtlCol="0">
              <a:spAutoFit/>
            </a:bodyPr>
            <a:lstStyle/>
            <a:p>
              <a:r>
                <a:rPr lang="en-US" sz="1100">
                  <a:latin typeface="+mn-lt"/>
                </a:rPr>
                <a:t>= DHE/BHE Led</a:t>
              </a:r>
            </a:p>
          </p:txBody>
        </p:sp>
        <p:sp>
          <p:nvSpPr>
            <p:cNvPr id="57" name="TextBox 56">
              <a:extLst>
                <a:ext uri="{FF2B5EF4-FFF2-40B4-BE49-F238E27FC236}">
                  <a16:creationId xmlns:a16="http://schemas.microsoft.com/office/drawing/2014/main" id="{D58BC00B-418B-4C06-BAE8-1DD55B184E85}"/>
                </a:ext>
              </a:extLst>
            </p:cNvPr>
            <p:cNvSpPr txBox="1"/>
            <p:nvPr/>
          </p:nvSpPr>
          <p:spPr>
            <a:xfrm>
              <a:off x="5623381" y="6525308"/>
              <a:ext cx="1694797" cy="261610"/>
            </a:xfrm>
            <a:prstGeom prst="rect">
              <a:avLst/>
            </a:prstGeom>
            <a:noFill/>
          </p:spPr>
          <p:txBody>
            <a:bodyPr wrap="square" rtlCol="0">
              <a:spAutoFit/>
            </a:bodyPr>
            <a:lstStyle/>
            <a:p>
              <a:r>
                <a:rPr lang="en-US" sz="1100">
                  <a:latin typeface="+mn-lt"/>
                </a:rPr>
                <a:t>= Individual Institutions</a:t>
              </a:r>
            </a:p>
          </p:txBody>
        </p:sp>
        <p:sp>
          <p:nvSpPr>
            <p:cNvPr id="58" name="Rectangle 57">
              <a:extLst>
                <a:ext uri="{FF2B5EF4-FFF2-40B4-BE49-F238E27FC236}">
                  <a16:creationId xmlns:a16="http://schemas.microsoft.com/office/drawing/2014/main" id="{137A0D61-5B15-4A4C-B950-1370290C0A54}"/>
                </a:ext>
              </a:extLst>
            </p:cNvPr>
            <p:cNvSpPr/>
            <p:nvPr/>
          </p:nvSpPr>
          <p:spPr>
            <a:xfrm>
              <a:off x="1900978" y="6605069"/>
              <a:ext cx="154014" cy="1419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Isosceles Triangle 58">
              <a:extLst>
                <a:ext uri="{FF2B5EF4-FFF2-40B4-BE49-F238E27FC236}">
                  <a16:creationId xmlns:a16="http://schemas.microsoft.com/office/drawing/2014/main" id="{FBC93503-127A-442F-ACE8-3732260BCD1E}"/>
                </a:ext>
              </a:extLst>
            </p:cNvPr>
            <p:cNvSpPr/>
            <p:nvPr/>
          </p:nvSpPr>
          <p:spPr>
            <a:xfrm>
              <a:off x="5514289" y="6565187"/>
              <a:ext cx="184248" cy="18185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12AACB1C-154A-48B2-BB0F-4D583FF239E6}"/>
                </a:ext>
              </a:extLst>
            </p:cNvPr>
            <p:cNvSpPr/>
            <p:nvPr/>
          </p:nvSpPr>
          <p:spPr>
            <a:xfrm>
              <a:off x="1765206" y="6408438"/>
              <a:ext cx="5552972" cy="403176"/>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a:extLst>
                <a:ext uri="{FF2B5EF4-FFF2-40B4-BE49-F238E27FC236}">
                  <a16:creationId xmlns:a16="http://schemas.microsoft.com/office/drawing/2014/main" id="{E1903781-C763-42F4-9303-5009CD0CC654}"/>
                </a:ext>
              </a:extLst>
            </p:cNvPr>
            <p:cNvSpPr txBox="1"/>
            <p:nvPr/>
          </p:nvSpPr>
          <p:spPr>
            <a:xfrm>
              <a:off x="3701873" y="6297806"/>
              <a:ext cx="1737260" cy="261610"/>
            </a:xfrm>
            <a:prstGeom prst="rect">
              <a:avLst/>
            </a:prstGeom>
            <a:solidFill>
              <a:schemeClr val="bg1"/>
            </a:solidFill>
          </p:spPr>
          <p:txBody>
            <a:bodyPr wrap="square" rtlCol="0">
              <a:spAutoFit/>
            </a:bodyPr>
            <a:lstStyle/>
            <a:p>
              <a:r>
                <a:rPr lang="en-US" sz="1100" b="1">
                  <a:latin typeface="+mn-lt"/>
                </a:rPr>
                <a:t>Recommended Owners</a:t>
              </a:r>
            </a:p>
          </p:txBody>
        </p:sp>
      </p:grpSp>
    </p:spTree>
    <p:extLst>
      <p:ext uri="{BB962C8B-B14F-4D97-AF65-F5344CB8AC3E}">
        <p14:creationId xmlns:p14="http://schemas.microsoft.com/office/powerpoint/2010/main" val="20834525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B9D450F-B491-4C46-B5F9-CBC891D328BD}"/>
              </a:ext>
            </a:extLst>
          </p:cNvPr>
          <p:cNvSpPr>
            <a:spLocks noGrp="1"/>
          </p:cNvSpPr>
          <p:nvPr>
            <p:ph type="title"/>
          </p:nvPr>
        </p:nvSpPr>
        <p:spPr>
          <a:xfrm>
            <a:off x="287118" y="351712"/>
            <a:ext cx="8229600" cy="838200"/>
          </a:xfrm>
        </p:spPr>
        <p:txBody>
          <a:bodyPr/>
          <a:lstStyle/>
          <a:p>
            <a:r>
              <a:rPr lang="en-US" sz="3600" b="1">
                <a:solidFill>
                  <a:prstClr val="white"/>
                </a:solidFill>
                <a:latin typeface="Segoe UI"/>
              </a:rPr>
              <a:t>Curricular and Co-Curricular Advising and Support </a:t>
            </a:r>
            <a:r>
              <a:rPr lang="en-US" sz="3600"/>
              <a:t>Recommendations</a:t>
            </a:r>
          </a:p>
        </p:txBody>
      </p:sp>
      <p:sp>
        <p:nvSpPr>
          <p:cNvPr id="46" name="Rectangle 45">
            <a:extLst>
              <a:ext uri="{FF2B5EF4-FFF2-40B4-BE49-F238E27FC236}">
                <a16:creationId xmlns:a16="http://schemas.microsoft.com/office/drawing/2014/main" id="{D9C2E8DD-BB6C-4C88-9939-CE09E47DDBD7}"/>
              </a:ext>
            </a:extLst>
          </p:cNvPr>
          <p:cNvSpPr/>
          <p:nvPr/>
        </p:nvSpPr>
        <p:spPr>
          <a:xfrm rot="10800000">
            <a:off x="0" y="2317888"/>
            <a:ext cx="1613921" cy="903324"/>
          </a:xfrm>
          <a:prstGeom prst="rect">
            <a:avLst/>
          </a:prstGeom>
          <a:solidFill>
            <a:srgbClr val="DD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nvGrpSpPr>
          <p:cNvPr id="47" name="Group 46">
            <a:extLst>
              <a:ext uri="{FF2B5EF4-FFF2-40B4-BE49-F238E27FC236}">
                <a16:creationId xmlns:a16="http://schemas.microsoft.com/office/drawing/2014/main" id="{F4A3D90C-2A45-4EAB-B9A2-EB410D3C960E}"/>
              </a:ext>
            </a:extLst>
          </p:cNvPr>
          <p:cNvGrpSpPr/>
          <p:nvPr/>
        </p:nvGrpSpPr>
        <p:grpSpPr>
          <a:xfrm>
            <a:off x="1159387" y="2057400"/>
            <a:ext cx="7519919" cy="1163811"/>
            <a:chOff x="712330" y="1117960"/>
            <a:chExt cx="4240669" cy="872858"/>
          </a:xfrm>
          <a:solidFill>
            <a:srgbClr val="FFC627"/>
          </a:solidFill>
        </p:grpSpPr>
        <p:sp>
          <p:nvSpPr>
            <p:cNvPr id="48" name="Pentagon 6">
              <a:extLst>
                <a:ext uri="{FF2B5EF4-FFF2-40B4-BE49-F238E27FC236}">
                  <a16:creationId xmlns:a16="http://schemas.microsoft.com/office/drawing/2014/main" id="{5B434A48-6E54-4851-96BA-EF3EC2718AE7}"/>
                </a:ext>
              </a:extLst>
            </p:cNvPr>
            <p:cNvSpPr/>
            <p:nvPr/>
          </p:nvSpPr>
          <p:spPr>
            <a:xfrm rot="10800000" flipH="1">
              <a:off x="712330" y="1117960"/>
              <a:ext cx="4240669" cy="677493"/>
            </a:xfrm>
            <a:prstGeom prst="homePlat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49" name="Right Triangle 48">
              <a:extLst>
                <a:ext uri="{FF2B5EF4-FFF2-40B4-BE49-F238E27FC236}">
                  <a16:creationId xmlns:a16="http://schemas.microsoft.com/office/drawing/2014/main" id="{A2046B21-63E1-4066-8C2E-D63C7270E9BD}"/>
                </a:ext>
              </a:extLst>
            </p:cNvPr>
            <p:cNvSpPr/>
            <p:nvPr/>
          </p:nvSpPr>
          <p:spPr>
            <a:xfrm rot="10800000">
              <a:off x="712330" y="1788667"/>
              <a:ext cx="288033" cy="202151"/>
            </a:xfrm>
            <a:prstGeom prst="rtTriangle">
              <a:avLst/>
            </a:prstGeom>
            <a:solidFill>
              <a:srgbClr val="936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sp>
        <p:nvSpPr>
          <p:cNvPr id="50" name="Rectangle 49">
            <a:extLst>
              <a:ext uri="{FF2B5EF4-FFF2-40B4-BE49-F238E27FC236}">
                <a16:creationId xmlns:a16="http://schemas.microsoft.com/office/drawing/2014/main" id="{B433965D-E570-4372-92DE-3CFCEDB1A1E5}"/>
              </a:ext>
            </a:extLst>
          </p:cNvPr>
          <p:cNvSpPr/>
          <p:nvPr/>
        </p:nvSpPr>
        <p:spPr>
          <a:xfrm rot="10800000">
            <a:off x="0" y="3620095"/>
            <a:ext cx="1613921" cy="993656"/>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51" name="Pentagon 10">
            <a:extLst>
              <a:ext uri="{FF2B5EF4-FFF2-40B4-BE49-F238E27FC236}">
                <a16:creationId xmlns:a16="http://schemas.microsoft.com/office/drawing/2014/main" id="{EA7385DE-8586-4D57-8742-D2096719FEC0}"/>
              </a:ext>
            </a:extLst>
          </p:cNvPr>
          <p:cNvSpPr/>
          <p:nvPr/>
        </p:nvSpPr>
        <p:spPr>
          <a:xfrm rot="10800000" flipH="1">
            <a:off x="1159389" y="3359609"/>
            <a:ext cx="7519917" cy="993656"/>
          </a:xfrm>
          <a:prstGeom prst="homePlat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52" name="Right Triangle 51">
            <a:extLst>
              <a:ext uri="{FF2B5EF4-FFF2-40B4-BE49-F238E27FC236}">
                <a16:creationId xmlns:a16="http://schemas.microsoft.com/office/drawing/2014/main" id="{8BCB18B3-8505-4D6E-8A6B-AE3ADB68FF3A}"/>
              </a:ext>
            </a:extLst>
          </p:cNvPr>
          <p:cNvSpPr/>
          <p:nvPr/>
        </p:nvSpPr>
        <p:spPr>
          <a:xfrm rot="10800000">
            <a:off x="1172563" y="4364468"/>
            <a:ext cx="464693" cy="269535"/>
          </a:xfrm>
          <a:prstGeom prst="r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53" name="Rectangle 52">
            <a:extLst>
              <a:ext uri="{FF2B5EF4-FFF2-40B4-BE49-F238E27FC236}">
                <a16:creationId xmlns:a16="http://schemas.microsoft.com/office/drawing/2014/main" id="{5C1DAA95-A1B6-4250-97C1-38D03AAB6E87}"/>
              </a:ext>
            </a:extLst>
          </p:cNvPr>
          <p:cNvSpPr/>
          <p:nvPr/>
        </p:nvSpPr>
        <p:spPr>
          <a:xfrm rot="10800000">
            <a:off x="0" y="5040276"/>
            <a:ext cx="1613921" cy="903324"/>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nvGrpSpPr>
          <p:cNvPr id="54" name="Group 53">
            <a:extLst>
              <a:ext uri="{FF2B5EF4-FFF2-40B4-BE49-F238E27FC236}">
                <a16:creationId xmlns:a16="http://schemas.microsoft.com/office/drawing/2014/main" id="{75FDF126-D3E4-4E1C-ABEC-7203EC9D35F4}"/>
              </a:ext>
            </a:extLst>
          </p:cNvPr>
          <p:cNvGrpSpPr/>
          <p:nvPr/>
        </p:nvGrpSpPr>
        <p:grpSpPr>
          <a:xfrm>
            <a:off x="1159387" y="4779789"/>
            <a:ext cx="7519919" cy="1163811"/>
            <a:chOff x="712330" y="2951882"/>
            <a:chExt cx="4240669" cy="872858"/>
          </a:xfrm>
        </p:grpSpPr>
        <p:sp>
          <p:nvSpPr>
            <p:cNvPr id="55" name="Pentagon 14">
              <a:extLst>
                <a:ext uri="{FF2B5EF4-FFF2-40B4-BE49-F238E27FC236}">
                  <a16:creationId xmlns:a16="http://schemas.microsoft.com/office/drawing/2014/main" id="{746B872C-2FB1-4479-9721-62DCEA6D8721}"/>
                </a:ext>
              </a:extLst>
            </p:cNvPr>
            <p:cNvSpPr/>
            <p:nvPr/>
          </p:nvSpPr>
          <p:spPr>
            <a:xfrm rot="10800000" flipH="1">
              <a:off x="712331" y="2951882"/>
              <a:ext cx="4240668" cy="677493"/>
            </a:xfrm>
            <a:prstGeom prst="homePlat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56" name="Right Triangle 55">
              <a:extLst>
                <a:ext uri="{FF2B5EF4-FFF2-40B4-BE49-F238E27FC236}">
                  <a16:creationId xmlns:a16="http://schemas.microsoft.com/office/drawing/2014/main" id="{4CE02A17-3CB1-4F4F-8326-C54C92AAC9FB}"/>
                </a:ext>
              </a:extLst>
            </p:cNvPr>
            <p:cNvSpPr/>
            <p:nvPr/>
          </p:nvSpPr>
          <p:spPr>
            <a:xfrm rot="10800000">
              <a:off x="712330" y="3622589"/>
              <a:ext cx="288033" cy="202151"/>
            </a:xfrm>
            <a:prstGeom prst="r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sp>
        <p:nvSpPr>
          <p:cNvPr id="61" name="TextBox 60">
            <a:extLst>
              <a:ext uri="{FF2B5EF4-FFF2-40B4-BE49-F238E27FC236}">
                <a16:creationId xmlns:a16="http://schemas.microsoft.com/office/drawing/2014/main" id="{874A8BAB-2085-4221-90B4-777808D0E708}"/>
              </a:ext>
            </a:extLst>
          </p:cNvPr>
          <p:cNvSpPr txBox="1"/>
          <p:nvPr/>
        </p:nvSpPr>
        <p:spPr>
          <a:xfrm>
            <a:off x="1391732" y="2202469"/>
            <a:ext cx="6901367" cy="461665"/>
          </a:xfrm>
          <a:prstGeom prst="rect">
            <a:avLst/>
          </a:prstGeom>
          <a:noFill/>
        </p:spPr>
        <p:txBody>
          <a:bodyPr wrap="square" lIns="0" tIns="0" rIns="0" bIns="0" rtlCol="0">
            <a:spAutoFit/>
          </a:bodyPr>
          <a:lstStyle/>
          <a:p>
            <a:pPr eaLnBrk="0" hangingPunct="0"/>
            <a:r>
              <a:rPr lang="en-US" altLang="en-US" sz="1500" dirty="0">
                <a:latin typeface="+mn-lt"/>
              </a:rPr>
              <a:t>Create visible networks of faculty and staff who are first-generation and/or people of color, such as campus wide affinity groups or multicultural centers. </a:t>
            </a:r>
            <a:endParaRPr lang="en-US" altLang="en-US" sz="1500" dirty="0">
              <a:latin typeface="+mn-lt"/>
              <a:ea typeface="Calibri" panose="020F0502020204030204" pitchFamily="34" charset="0"/>
            </a:endParaRPr>
          </a:p>
        </p:txBody>
      </p:sp>
      <p:sp>
        <p:nvSpPr>
          <p:cNvPr id="64" name="TextBox 63">
            <a:extLst>
              <a:ext uri="{FF2B5EF4-FFF2-40B4-BE49-F238E27FC236}">
                <a16:creationId xmlns:a16="http://schemas.microsoft.com/office/drawing/2014/main" id="{91D39885-D1A8-4B7D-8CA7-C6CD160AB685}"/>
              </a:ext>
            </a:extLst>
          </p:cNvPr>
          <p:cNvSpPr txBox="1"/>
          <p:nvPr/>
        </p:nvSpPr>
        <p:spPr>
          <a:xfrm>
            <a:off x="1371051" y="3417895"/>
            <a:ext cx="6922048" cy="923330"/>
          </a:xfrm>
          <a:prstGeom prst="rect">
            <a:avLst/>
          </a:prstGeom>
          <a:noFill/>
        </p:spPr>
        <p:txBody>
          <a:bodyPr wrap="square" lIns="0" tIns="0" rIns="0" bIns="0" rtlCol="0">
            <a:spAutoFit/>
          </a:bodyPr>
          <a:lstStyle/>
          <a:p>
            <a:pPr>
              <a:spcBef>
                <a:spcPct val="20000"/>
              </a:spcBef>
              <a:defRPr/>
            </a:pPr>
            <a:r>
              <a:rPr lang="en-US" sz="1500" dirty="0">
                <a:latin typeface="+mn-lt"/>
              </a:rPr>
              <a:t>Reframe “support centers” as “success and achievement centers,” or even as “Centers of Excellence,” moving away from a deficit-minded approach and toward asset-based approaches grounded in recognition of student cultural wealth, offering growth mindset, success strategies, and higher education navigation. </a:t>
            </a:r>
          </a:p>
        </p:txBody>
      </p:sp>
      <p:sp>
        <p:nvSpPr>
          <p:cNvPr id="67" name="TextBox 66">
            <a:extLst>
              <a:ext uri="{FF2B5EF4-FFF2-40B4-BE49-F238E27FC236}">
                <a16:creationId xmlns:a16="http://schemas.microsoft.com/office/drawing/2014/main" id="{D0017C7D-F893-4DB3-BB5C-ADB982A54677}"/>
              </a:ext>
            </a:extLst>
          </p:cNvPr>
          <p:cNvSpPr txBox="1"/>
          <p:nvPr/>
        </p:nvSpPr>
        <p:spPr>
          <a:xfrm>
            <a:off x="1404778" y="4878955"/>
            <a:ext cx="6888321" cy="692497"/>
          </a:xfrm>
          <a:prstGeom prst="rect">
            <a:avLst/>
          </a:prstGeom>
          <a:noFill/>
        </p:spPr>
        <p:txBody>
          <a:bodyPr wrap="square" lIns="0" tIns="0" rIns="0" bIns="0" rtlCol="0">
            <a:spAutoFit/>
          </a:bodyPr>
          <a:lstStyle/>
          <a:p>
            <a:pPr lvl="0"/>
            <a:r>
              <a:rPr lang="en-US" sz="1500" dirty="0">
                <a:latin typeface="+mn-lt"/>
              </a:rPr>
              <a:t>Build partnerships between career services and academic departments and programs in creating integrated curricular and co-curricular pathways through graduation and employment.</a:t>
            </a:r>
          </a:p>
        </p:txBody>
      </p:sp>
      <p:sp>
        <p:nvSpPr>
          <p:cNvPr id="81" name="TextBox 80">
            <a:extLst>
              <a:ext uri="{FF2B5EF4-FFF2-40B4-BE49-F238E27FC236}">
                <a16:creationId xmlns:a16="http://schemas.microsoft.com/office/drawing/2014/main" id="{C1B8FA55-48F7-4699-ACF7-058001AE2B69}"/>
              </a:ext>
            </a:extLst>
          </p:cNvPr>
          <p:cNvSpPr txBox="1"/>
          <p:nvPr/>
        </p:nvSpPr>
        <p:spPr>
          <a:xfrm>
            <a:off x="462346" y="5137994"/>
            <a:ext cx="464694" cy="646331"/>
          </a:xfrm>
          <a:prstGeom prst="rect">
            <a:avLst/>
          </a:prstGeom>
          <a:noFill/>
        </p:spPr>
        <p:txBody>
          <a:bodyPr wrap="square" rtlCol="0">
            <a:spAutoFit/>
          </a:bodyPr>
          <a:lstStyle/>
          <a:p>
            <a:r>
              <a:rPr lang="en-US" sz="3600">
                <a:latin typeface="+mj-lt"/>
              </a:rPr>
              <a:t>3</a:t>
            </a:r>
            <a:endParaRPr lang="en-US">
              <a:latin typeface="+mj-lt"/>
            </a:endParaRPr>
          </a:p>
        </p:txBody>
      </p:sp>
      <p:sp>
        <p:nvSpPr>
          <p:cNvPr id="83" name="TextBox 82">
            <a:extLst>
              <a:ext uri="{FF2B5EF4-FFF2-40B4-BE49-F238E27FC236}">
                <a16:creationId xmlns:a16="http://schemas.microsoft.com/office/drawing/2014/main" id="{238CD40D-B19F-4A5A-844E-E5F0E6C6877D}"/>
              </a:ext>
            </a:extLst>
          </p:cNvPr>
          <p:cNvSpPr txBox="1"/>
          <p:nvPr/>
        </p:nvSpPr>
        <p:spPr>
          <a:xfrm>
            <a:off x="440571" y="2401080"/>
            <a:ext cx="464694" cy="646331"/>
          </a:xfrm>
          <a:prstGeom prst="rect">
            <a:avLst/>
          </a:prstGeom>
          <a:noFill/>
        </p:spPr>
        <p:txBody>
          <a:bodyPr wrap="square" rtlCol="0">
            <a:spAutoFit/>
          </a:bodyPr>
          <a:lstStyle/>
          <a:p>
            <a:r>
              <a:rPr lang="en-US" sz="3600">
                <a:latin typeface="+mj-lt"/>
              </a:rPr>
              <a:t>1</a:t>
            </a:r>
            <a:endParaRPr lang="en-US">
              <a:latin typeface="+mj-lt"/>
            </a:endParaRPr>
          </a:p>
        </p:txBody>
      </p:sp>
      <p:sp>
        <p:nvSpPr>
          <p:cNvPr id="84" name="TextBox 83">
            <a:extLst>
              <a:ext uri="{FF2B5EF4-FFF2-40B4-BE49-F238E27FC236}">
                <a16:creationId xmlns:a16="http://schemas.microsoft.com/office/drawing/2014/main" id="{DE47736C-8B89-4B60-86F2-105B5FBBA0B2}"/>
              </a:ext>
            </a:extLst>
          </p:cNvPr>
          <p:cNvSpPr txBox="1"/>
          <p:nvPr/>
        </p:nvSpPr>
        <p:spPr>
          <a:xfrm>
            <a:off x="432736" y="3787487"/>
            <a:ext cx="464694" cy="646331"/>
          </a:xfrm>
          <a:prstGeom prst="rect">
            <a:avLst/>
          </a:prstGeom>
          <a:noFill/>
        </p:spPr>
        <p:txBody>
          <a:bodyPr wrap="square" rtlCol="0">
            <a:spAutoFit/>
          </a:bodyPr>
          <a:lstStyle/>
          <a:p>
            <a:r>
              <a:rPr lang="en-US" sz="3600">
                <a:latin typeface="+mj-lt"/>
              </a:rPr>
              <a:t>2</a:t>
            </a:r>
            <a:endParaRPr lang="en-US">
              <a:latin typeface="+mj-lt"/>
            </a:endParaRPr>
          </a:p>
        </p:txBody>
      </p:sp>
      <p:sp>
        <p:nvSpPr>
          <p:cNvPr id="87" name="Oval 86">
            <a:extLst>
              <a:ext uri="{FF2B5EF4-FFF2-40B4-BE49-F238E27FC236}">
                <a16:creationId xmlns:a16="http://schemas.microsoft.com/office/drawing/2014/main" id="{02D1528A-3F26-4E7D-A652-D3F73A32AA0F}"/>
              </a:ext>
            </a:extLst>
          </p:cNvPr>
          <p:cNvSpPr/>
          <p:nvPr/>
        </p:nvSpPr>
        <p:spPr>
          <a:xfrm>
            <a:off x="377191" y="2463758"/>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87">
            <a:extLst>
              <a:ext uri="{FF2B5EF4-FFF2-40B4-BE49-F238E27FC236}">
                <a16:creationId xmlns:a16="http://schemas.microsoft.com/office/drawing/2014/main" id="{0082C3DC-EAFA-4297-A681-B2C446A232F6}"/>
              </a:ext>
            </a:extLst>
          </p:cNvPr>
          <p:cNvSpPr/>
          <p:nvPr/>
        </p:nvSpPr>
        <p:spPr>
          <a:xfrm>
            <a:off x="367679" y="3827137"/>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Oval 88">
            <a:extLst>
              <a:ext uri="{FF2B5EF4-FFF2-40B4-BE49-F238E27FC236}">
                <a16:creationId xmlns:a16="http://schemas.microsoft.com/office/drawing/2014/main" id="{4AED31AD-8DD2-4169-8E5A-739263E7A926}"/>
              </a:ext>
            </a:extLst>
          </p:cNvPr>
          <p:cNvSpPr/>
          <p:nvPr/>
        </p:nvSpPr>
        <p:spPr>
          <a:xfrm>
            <a:off x="414178" y="5181600"/>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Isosceles Triangle 33">
            <a:extLst>
              <a:ext uri="{FF2B5EF4-FFF2-40B4-BE49-F238E27FC236}">
                <a16:creationId xmlns:a16="http://schemas.microsoft.com/office/drawing/2014/main" id="{2FD79C33-38A5-459D-B63B-8E606ECBEB35}"/>
              </a:ext>
            </a:extLst>
          </p:cNvPr>
          <p:cNvSpPr/>
          <p:nvPr/>
        </p:nvSpPr>
        <p:spPr>
          <a:xfrm>
            <a:off x="30340" y="2339575"/>
            <a:ext cx="316512" cy="24836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0F325160-574E-421D-9644-DB3C14432D71}"/>
              </a:ext>
            </a:extLst>
          </p:cNvPr>
          <p:cNvSpPr/>
          <p:nvPr/>
        </p:nvSpPr>
        <p:spPr>
          <a:xfrm>
            <a:off x="42036" y="3703417"/>
            <a:ext cx="267143" cy="2474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Isosceles Triangle 35">
            <a:extLst>
              <a:ext uri="{FF2B5EF4-FFF2-40B4-BE49-F238E27FC236}">
                <a16:creationId xmlns:a16="http://schemas.microsoft.com/office/drawing/2014/main" id="{80C43FBA-A201-41C3-9BFB-7D8FD6CA737E}"/>
              </a:ext>
            </a:extLst>
          </p:cNvPr>
          <p:cNvSpPr/>
          <p:nvPr/>
        </p:nvSpPr>
        <p:spPr>
          <a:xfrm>
            <a:off x="28871" y="5101020"/>
            <a:ext cx="316512" cy="24836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7" name="Group 36">
            <a:extLst>
              <a:ext uri="{FF2B5EF4-FFF2-40B4-BE49-F238E27FC236}">
                <a16:creationId xmlns:a16="http://schemas.microsoft.com/office/drawing/2014/main" id="{097E5141-106C-4672-8B10-78728BD34DCE}"/>
              </a:ext>
            </a:extLst>
          </p:cNvPr>
          <p:cNvGrpSpPr/>
          <p:nvPr/>
        </p:nvGrpSpPr>
        <p:grpSpPr>
          <a:xfrm>
            <a:off x="1795514" y="6297806"/>
            <a:ext cx="5552972" cy="513808"/>
            <a:chOff x="1765206" y="6297806"/>
            <a:chExt cx="5552972" cy="513808"/>
          </a:xfrm>
        </p:grpSpPr>
        <p:sp>
          <p:nvSpPr>
            <p:cNvPr id="38" name="Star: 5 Points 37">
              <a:extLst>
                <a:ext uri="{FF2B5EF4-FFF2-40B4-BE49-F238E27FC236}">
                  <a16:creationId xmlns:a16="http://schemas.microsoft.com/office/drawing/2014/main" id="{7974CBFE-AAF4-4425-81A2-3DF2C1935A4E}"/>
                </a:ext>
              </a:extLst>
            </p:cNvPr>
            <p:cNvSpPr/>
            <p:nvPr/>
          </p:nvSpPr>
          <p:spPr>
            <a:xfrm>
              <a:off x="4216672" y="6601667"/>
              <a:ext cx="130550" cy="126823"/>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3E7ADB6F-3EE4-4BB4-9AC4-1A951137372B}"/>
                </a:ext>
              </a:extLst>
            </p:cNvPr>
            <p:cNvSpPr txBox="1"/>
            <p:nvPr/>
          </p:nvSpPr>
          <p:spPr>
            <a:xfrm>
              <a:off x="2010071" y="6546709"/>
              <a:ext cx="2168320" cy="261610"/>
            </a:xfrm>
            <a:prstGeom prst="rect">
              <a:avLst/>
            </a:prstGeom>
            <a:noFill/>
          </p:spPr>
          <p:txBody>
            <a:bodyPr wrap="square" rtlCol="0">
              <a:spAutoFit/>
            </a:bodyPr>
            <a:lstStyle/>
            <a:p>
              <a:r>
                <a:rPr lang="en-US" sz="1100">
                  <a:latin typeface="+mn-lt"/>
                </a:rPr>
                <a:t>= DHE/Institution Collaboration</a:t>
              </a:r>
            </a:p>
          </p:txBody>
        </p:sp>
        <p:sp>
          <p:nvSpPr>
            <p:cNvPr id="40" name="TextBox 39">
              <a:extLst>
                <a:ext uri="{FF2B5EF4-FFF2-40B4-BE49-F238E27FC236}">
                  <a16:creationId xmlns:a16="http://schemas.microsoft.com/office/drawing/2014/main" id="{1E666DB2-0AED-40E7-834D-3941835E1D6B}"/>
                </a:ext>
              </a:extLst>
            </p:cNvPr>
            <p:cNvSpPr txBox="1"/>
            <p:nvPr/>
          </p:nvSpPr>
          <p:spPr>
            <a:xfrm>
              <a:off x="4289775" y="6546709"/>
              <a:ext cx="1213377" cy="261610"/>
            </a:xfrm>
            <a:prstGeom prst="rect">
              <a:avLst/>
            </a:prstGeom>
            <a:noFill/>
          </p:spPr>
          <p:txBody>
            <a:bodyPr wrap="square" rtlCol="0">
              <a:spAutoFit/>
            </a:bodyPr>
            <a:lstStyle/>
            <a:p>
              <a:r>
                <a:rPr lang="en-US" sz="1100">
                  <a:latin typeface="+mn-lt"/>
                </a:rPr>
                <a:t>= DHE/BHE Led</a:t>
              </a:r>
            </a:p>
          </p:txBody>
        </p:sp>
        <p:sp>
          <p:nvSpPr>
            <p:cNvPr id="41" name="TextBox 40">
              <a:extLst>
                <a:ext uri="{FF2B5EF4-FFF2-40B4-BE49-F238E27FC236}">
                  <a16:creationId xmlns:a16="http://schemas.microsoft.com/office/drawing/2014/main" id="{5CADF68E-EAB5-448C-9FDE-38A09821225C}"/>
                </a:ext>
              </a:extLst>
            </p:cNvPr>
            <p:cNvSpPr txBox="1"/>
            <p:nvPr/>
          </p:nvSpPr>
          <p:spPr>
            <a:xfrm>
              <a:off x="5623381" y="6525308"/>
              <a:ext cx="1694797" cy="261610"/>
            </a:xfrm>
            <a:prstGeom prst="rect">
              <a:avLst/>
            </a:prstGeom>
            <a:noFill/>
          </p:spPr>
          <p:txBody>
            <a:bodyPr wrap="square" rtlCol="0">
              <a:spAutoFit/>
            </a:bodyPr>
            <a:lstStyle/>
            <a:p>
              <a:r>
                <a:rPr lang="en-US" sz="1100">
                  <a:latin typeface="+mn-lt"/>
                </a:rPr>
                <a:t>= Individual Institutions</a:t>
              </a:r>
            </a:p>
          </p:txBody>
        </p:sp>
        <p:sp>
          <p:nvSpPr>
            <p:cNvPr id="42" name="Rectangle 41">
              <a:extLst>
                <a:ext uri="{FF2B5EF4-FFF2-40B4-BE49-F238E27FC236}">
                  <a16:creationId xmlns:a16="http://schemas.microsoft.com/office/drawing/2014/main" id="{2163C7DC-0E95-4FA1-9AD6-109293C60509}"/>
                </a:ext>
              </a:extLst>
            </p:cNvPr>
            <p:cNvSpPr/>
            <p:nvPr/>
          </p:nvSpPr>
          <p:spPr>
            <a:xfrm>
              <a:off x="1900978" y="6605069"/>
              <a:ext cx="154014" cy="1419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Isosceles Triangle 42">
              <a:extLst>
                <a:ext uri="{FF2B5EF4-FFF2-40B4-BE49-F238E27FC236}">
                  <a16:creationId xmlns:a16="http://schemas.microsoft.com/office/drawing/2014/main" id="{8209A470-E83C-4FFB-9C90-44A85D45CC56}"/>
                </a:ext>
              </a:extLst>
            </p:cNvPr>
            <p:cNvSpPr/>
            <p:nvPr/>
          </p:nvSpPr>
          <p:spPr>
            <a:xfrm>
              <a:off x="5514289" y="6565187"/>
              <a:ext cx="184248" cy="18185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7829F981-D735-4588-88DD-82E00F78CE0E}"/>
                </a:ext>
              </a:extLst>
            </p:cNvPr>
            <p:cNvSpPr/>
            <p:nvPr/>
          </p:nvSpPr>
          <p:spPr>
            <a:xfrm>
              <a:off x="1765206" y="6408438"/>
              <a:ext cx="5552972" cy="403176"/>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C61ECECB-63CF-4071-A9E0-90DFEDB2AD39}"/>
                </a:ext>
              </a:extLst>
            </p:cNvPr>
            <p:cNvSpPr txBox="1"/>
            <p:nvPr/>
          </p:nvSpPr>
          <p:spPr>
            <a:xfrm>
              <a:off x="3701873" y="6297806"/>
              <a:ext cx="1737260" cy="261610"/>
            </a:xfrm>
            <a:prstGeom prst="rect">
              <a:avLst/>
            </a:prstGeom>
            <a:solidFill>
              <a:schemeClr val="bg1"/>
            </a:solidFill>
          </p:spPr>
          <p:txBody>
            <a:bodyPr wrap="square" rtlCol="0">
              <a:spAutoFit/>
            </a:bodyPr>
            <a:lstStyle/>
            <a:p>
              <a:r>
                <a:rPr lang="en-US" sz="1100" b="1">
                  <a:latin typeface="+mn-lt"/>
                </a:rPr>
                <a:t>Recommended Owners</a:t>
              </a:r>
            </a:p>
          </p:txBody>
        </p:sp>
      </p:grpSp>
    </p:spTree>
    <p:extLst>
      <p:ext uri="{BB962C8B-B14F-4D97-AF65-F5344CB8AC3E}">
        <p14:creationId xmlns:p14="http://schemas.microsoft.com/office/powerpoint/2010/main" val="585948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B9D450F-B491-4C46-B5F9-CBC891D328BD}"/>
              </a:ext>
            </a:extLst>
          </p:cNvPr>
          <p:cNvSpPr>
            <a:spLocks noGrp="1"/>
          </p:cNvSpPr>
          <p:nvPr>
            <p:ph type="title"/>
          </p:nvPr>
        </p:nvSpPr>
        <p:spPr>
          <a:xfrm>
            <a:off x="287118" y="351712"/>
            <a:ext cx="8229600" cy="838200"/>
          </a:xfrm>
        </p:spPr>
        <p:txBody>
          <a:bodyPr/>
          <a:lstStyle/>
          <a:p>
            <a:r>
              <a:rPr lang="en-US" b="1" dirty="0">
                <a:solidFill>
                  <a:prstClr val="white"/>
                </a:solidFill>
                <a:latin typeface="Segoe UI"/>
              </a:rPr>
              <a:t>Basic Needs Support</a:t>
            </a:r>
            <a:br>
              <a:rPr lang="en-US" b="1" dirty="0"/>
            </a:br>
            <a:r>
              <a:rPr lang="en-US" dirty="0"/>
              <a:t>Recommendation</a:t>
            </a:r>
          </a:p>
        </p:txBody>
      </p:sp>
      <p:sp>
        <p:nvSpPr>
          <p:cNvPr id="100" name="Rectangle 99">
            <a:extLst>
              <a:ext uri="{FF2B5EF4-FFF2-40B4-BE49-F238E27FC236}">
                <a16:creationId xmlns:a16="http://schemas.microsoft.com/office/drawing/2014/main" id="{B3413F41-5764-41A2-8641-A40642166741}"/>
              </a:ext>
            </a:extLst>
          </p:cNvPr>
          <p:cNvSpPr/>
          <p:nvPr/>
        </p:nvSpPr>
        <p:spPr>
          <a:xfrm rot="10800000">
            <a:off x="0" y="3245146"/>
            <a:ext cx="1613921" cy="678681"/>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nvGrpSpPr>
          <p:cNvPr id="101" name="Group 100">
            <a:extLst>
              <a:ext uri="{FF2B5EF4-FFF2-40B4-BE49-F238E27FC236}">
                <a16:creationId xmlns:a16="http://schemas.microsoft.com/office/drawing/2014/main" id="{38BB4F66-6153-4FF0-B6A5-CA0CC446FE23}"/>
              </a:ext>
            </a:extLst>
          </p:cNvPr>
          <p:cNvGrpSpPr/>
          <p:nvPr/>
        </p:nvGrpSpPr>
        <p:grpSpPr>
          <a:xfrm>
            <a:off x="1159386" y="3116546"/>
            <a:ext cx="7451214" cy="827378"/>
            <a:chOff x="712330" y="1117960"/>
            <a:chExt cx="4240669" cy="825931"/>
          </a:xfrm>
          <a:solidFill>
            <a:schemeClr val="bg1">
              <a:lumMod val="75000"/>
            </a:schemeClr>
          </a:solidFill>
        </p:grpSpPr>
        <p:sp>
          <p:nvSpPr>
            <p:cNvPr id="102" name="Pentagon 6">
              <a:extLst>
                <a:ext uri="{FF2B5EF4-FFF2-40B4-BE49-F238E27FC236}">
                  <a16:creationId xmlns:a16="http://schemas.microsoft.com/office/drawing/2014/main" id="{74645314-52A7-4B28-B2A3-03D6A8F0C52B}"/>
                </a:ext>
              </a:extLst>
            </p:cNvPr>
            <p:cNvSpPr/>
            <p:nvPr/>
          </p:nvSpPr>
          <p:spPr>
            <a:xfrm rot="10800000" flipH="1">
              <a:off x="712330" y="1117960"/>
              <a:ext cx="4240669" cy="677493"/>
            </a:xfrm>
            <a:prstGeom prst="homePlat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103" name="Right Triangle 102">
              <a:extLst>
                <a:ext uri="{FF2B5EF4-FFF2-40B4-BE49-F238E27FC236}">
                  <a16:creationId xmlns:a16="http://schemas.microsoft.com/office/drawing/2014/main" id="{A93A41D3-73CD-4E2D-9764-DF8608F4FE84}"/>
                </a:ext>
              </a:extLst>
            </p:cNvPr>
            <p:cNvSpPr/>
            <p:nvPr/>
          </p:nvSpPr>
          <p:spPr>
            <a:xfrm rot="10800000">
              <a:off x="735953" y="1779656"/>
              <a:ext cx="264410" cy="164235"/>
            </a:xfrm>
            <a:prstGeom prst="r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sp>
        <p:nvSpPr>
          <p:cNvPr id="104" name="TextBox 103">
            <a:extLst>
              <a:ext uri="{FF2B5EF4-FFF2-40B4-BE49-F238E27FC236}">
                <a16:creationId xmlns:a16="http://schemas.microsoft.com/office/drawing/2014/main" id="{2FE9C81D-AB8F-4684-A85E-B28A51C73661}"/>
              </a:ext>
            </a:extLst>
          </p:cNvPr>
          <p:cNvSpPr txBox="1"/>
          <p:nvPr/>
        </p:nvSpPr>
        <p:spPr>
          <a:xfrm>
            <a:off x="1457180" y="3195477"/>
            <a:ext cx="6866561" cy="492443"/>
          </a:xfrm>
          <a:prstGeom prst="rect">
            <a:avLst/>
          </a:prstGeom>
          <a:noFill/>
        </p:spPr>
        <p:txBody>
          <a:bodyPr wrap="square" lIns="0" tIns="0" rIns="0" bIns="0" rtlCol="0">
            <a:spAutoFit/>
          </a:bodyPr>
          <a:lstStyle/>
          <a:p>
            <a:pPr>
              <a:spcBef>
                <a:spcPct val="20000"/>
              </a:spcBef>
              <a:defRPr/>
            </a:pPr>
            <a:r>
              <a:rPr lang="en-US" altLang="en-US" sz="1600" dirty="0">
                <a:latin typeface="+mn-lt"/>
              </a:rPr>
              <a:t>Implement the recommendations presented in the Basic Needs Security Strategic Plan.</a:t>
            </a:r>
            <a:endParaRPr lang="en-US" altLang="en-US" sz="2800" dirty="0">
              <a:latin typeface="Arial" panose="020B0604020202020204" pitchFamily="34" charset="0"/>
            </a:endParaRPr>
          </a:p>
        </p:txBody>
      </p:sp>
      <p:grpSp>
        <p:nvGrpSpPr>
          <p:cNvPr id="6" name="Group 5">
            <a:extLst>
              <a:ext uri="{FF2B5EF4-FFF2-40B4-BE49-F238E27FC236}">
                <a16:creationId xmlns:a16="http://schemas.microsoft.com/office/drawing/2014/main" id="{910170A2-4114-4A9F-8FC6-00F62BA5F81A}"/>
              </a:ext>
            </a:extLst>
          </p:cNvPr>
          <p:cNvGrpSpPr/>
          <p:nvPr/>
        </p:nvGrpSpPr>
        <p:grpSpPr>
          <a:xfrm>
            <a:off x="466580" y="3290698"/>
            <a:ext cx="524020" cy="587574"/>
            <a:chOff x="391725" y="1712492"/>
            <a:chExt cx="576422" cy="646331"/>
          </a:xfrm>
        </p:grpSpPr>
        <p:sp>
          <p:nvSpPr>
            <p:cNvPr id="108" name="TextBox 107">
              <a:extLst>
                <a:ext uri="{FF2B5EF4-FFF2-40B4-BE49-F238E27FC236}">
                  <a16:creationId xmlns:a16="http://schemas.microsoft.com/office/drawing/2014/main" id="{91DCCAE7-3B11-4F74-B393-BBDA533B4EBF}"/>
                </a:ext>
              </a:extLst>
            </p:cNvPr>
            <p:cNvSpPr txBox="1"/>
            <p:nvPr/>
          </p:nvSpPr>
          <p:spPr>
            <a:xfrm>
              <a:off x="440575" y="1712492"/>
              <a:ext cx="464694" cy="646331"/>
            </a:xfrm>
            <a:prstGeom prst="rect">
              <a:avLst/>
            </a:prstGeom>
            <a:noFill/>
          </p:spPr>
          <p:txBody>
            <a:bodyPr wrap="square" rtlCol="0">
              <a:spAutoFit/>
            </a:bodyPr>
            <a:lstStyle/>
            <a:p>
              <a:r>
                <a:rPr lang="en-US" sz="3200">
                  <a:latin typeface="+mj-lt"/>
                </a:rPr>
                <a:t>1</a:t>
              </a:r>
              <a:endParaRPr lang="en-US">
                <a:latin typeface="+mj-lt"/>
              </a:endParaRPr>
            </a:p>
          </p:txBody>
        </p:sp>
        <p:sp>
          <p:nvSpPr>
            <p:cNvPr id="109" name="Oval 108">
              <a:extLst>
                <a:ext uri="{FF2B5EF4-FFF2-40B4-BE49-F238E27FC236}">
                  <a16:creationId xmlns:a16="http://schemas.microsoft.com/office/drawing/2014/main" id="{9AC3AD89-7ECF-4CDF-B4C3-FCA21E8F9FE1}"/>
                </a:ext>
              </a:extLst>
            </p:cNvPr>
            <p:cNvSpPr/>
            <p:nvPr/>
          </p:nvSpPr>
          <p:spPr>
            <a:xfrm>
              <a:off x="391725" y="1743830"/>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1" name="Rectangle 80">
            <a:extLst>
              <a:ext uri="{FF2B5EF4-FFF2-40B4-BE49-F238E27FC236}">
                <a16:creationId xmlns:a16="http://schemas.microsoft.com/office/drawing/2014/main" id="{1DAE6079-B6C9-44BE-8307-349FF28BA857}"/>
              </a:ext>
            </a:extLst>
          </p:cNvPr>
          <p:cNvSpPr/>
          <p:nvPr/>
        </p:nvSpPr>
        <p:spPr>
          <a:xfrm>
            <a:off x="58933" y="3290698"/>
            <a:ext cx="267143" cy="2474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a:extLst>
              <a:ext uri="{FF2B5EF4-FFF2-40B4-BE49-F238E27FC236}">
                <a16:creationId xmlns:a16="http://schemas.microsoft.com/office/drawing/2014/main" id="{E52C5FE6-71BC-4ACD-A600-9D881E412B96}"/>
              </a:ext>
            </a:extLst>
          </p:cNvPr>
          <p:cNvGrpSpPr/>
          <p:nvPr/>
        </p:nvGrpSpPr>
        <p:grpSpPr>
          <a:xfrm>
            <a:off x="1795514" y="6297806"/>
            <a:ext cx="5552972" cy="513808"/>
            <a:chOff x="1765206" y="6297806"/>
            <a:chExt cx="5552972" cy="513808"/>
          </a:xfrm>
        </p:grpSpPr>
        <p:sp>
          <p:nvSpPr>
            <p:cNvPr id="19" name="Star: 5 Points 18">
              <a:extLst>
                <a:ext uri="{FF2B5EF4-FFF2-40B4-BE49-F238E27FC236}">
                  <a16:creationId xmlns:a16="http://schemas.microsoft.com/office/drawing/2014/main" id="{C9C34962-E2C5-4509-8EA4-EDC742A2BB39}"/>
                </a:ext>
              </a:extLst>
            </p:cNvPr>
            <p:cNvSpPr/>
            <p:nvPr/>
          </p:nvSpPr>
          <p:spPr>
            <a:xfrm>
              <a:off x="4216672" y="6601667"/>
              <a:ext cx="130550" cy="126823"/>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43E61B7E-56B1-4429-A217-D27B315CDF8A}"/>
                </a:ext>
              </a:extLst>
            </p:cNvPr>
            <p:cNvSpPr txBox="1"/>
            <p:nvPr/>
          </p:nvSpPr>
          <p:spPr>
            <a:xfrm>
              <a:off x="2010071" y="6546709"/>
              <a:ext cx="2168320" cy="261610"/>
            </a:xfrm>
            <a:prstGeom prst="rect">
              <a:avLst/>
            </a:prstGeom>
            <a:noFill/>
          </p:spPr>
          <p:txBody>
            <a:bodyPr wrap="square" rtlCol="0">
              <a:spAutoFit/>
            </a:bodyPr>
            <a:lstStyle/>
            <a:p>
              <a:r>
                <a:rPr lang="en-US" sz="1100">
                  <a:latin typeface="+mn-lt"/>
                </a:rPr>
                <a:t>= DHE/Institution Collaboration</a:t>
              </a:r>
            </a:p>
          </p:txBody>
        </p:sp>
        <p:sp>
          <p:nvSpPr>
            <p:cNvPr id="21" name="TextBox 20">
              <a:extLst>
                <a:ext uri="{FF2B5EF4-FFF2-40B4-BE49-F238E27FC236}">
                  <a16:creationId xmlns:a16="http://schemas.microsoft.com/office/drawing/2014/main" id="{3AAE24E2-E1FA-4BEE-BAF7-83A5941AA4C9}"/>
                </a:ext>
              </a:extLst>
            </p:cNvPr>
            <p:cNvSpPr txBox="1"/>
            <p:nvPr/>
          </p:nvSpPr>
          <p:spPr>
            <a:xfrm>
              <a:off x="4289775" y="6546709"/>
              <a:ext cx="1213377" cy="261610"/>
            </a:xfrm>
            <a:prstGeom prst="rect">
              <a:avLst/>
            </a:prstGeom>
            <a:noFill/>
          </p:spPr>
          <p:txBody>
            <a:bodyPr wrap="square" rtlCol="0">
              <a:spAutoFit/>
            </a:bodyPr>
            <a:lstStyle/>
            <a:p>
              <a:r>
                <a:rPr lang="en-US" sz="1100">
                  <a:latin typeface="+mn-lt"/>
                </a:rPr>
                <a:t>= DHE/BHE Led</a:t>
              </a:r>
            </a:p>
          </p:txBody>
        </p:sp>
        <p:sp>
          <p:nvSpPr>
            <p:cNvPr id="22" name="TextBox 21">
              <a:extLst>
                <a:ext uri="{FF2B5EF4-FFF2-40B4-BE49-F238E27FC236}">
                  <a16:creationId xmlns:a16="http://schemas.microsoft.com/office/drawing/2014/main" id="{9C3B205F-6438-4C4D-A952-3CE4A72063E4}"/>
                </a:ext>
              </a:extLst>
            </p:cNvPr>
            <p:cNvSpPr txBox="1"/>
            <p:nvPr/>
          </p:nvSpPr>
          <p:spPr>
            <a:xfrm>
              <a:off x="5623381" y="6525308"/>
              <a:ext cx="1694797" cy="261610"/>
            </a:xfrm>
            <a:prstGeom prst="rect">
              <a:avLst/>
            </a:prstGeom>
            <a:noFill/>
          </p:spPr>
          <p:txBody>
            <a:bodyPr wrap="square" rtlCol="0">
              <a:spAutoFit/>
            </a:bodyPr>
            <a:lstStyle/>
            <a:p>
              <a:r>
                <a:rPr lang="en-US" sz="1100">
                  <a:latin typeface="+mn-lt"/>
                </a:rPr>
                <a:t>= Individual Institutions</a:t>
              </a:r>
            </a:p>
          </p:txBody>
        </p:sp>
        <p:sp>
          <p:nvSpPr>
            <p:cNvPr id="23" name="Rectangle 22">
              <a:extLst>
                <a:ext uri="{FF2B5EF4-FFF2-40B4-BE49-F238E27FC236}">
                  <a16:creationId xmlns:a16="http://schemas.microsoft.com/office/drawing/2014/main" id="{D35492BC-732C-4F5E-90D9-6CD7F2A913DF}"/>
                </a:ext>
              </a:extLst>
            </p:cNvPr>
            <p:cNvSpPr/>
            <p:nvPr/>
          </p:nvSpPr>
          <p:spPr>
            <a:xfrm>
              <a:off x="1900978" y="6605069"/>
              <a:ext cx="154014" cy="1419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Isosceles Triangle 23">
              <a:extLst>
                <a:ext uri="{FF2B5EF4-FFF2-40B4-BE49-F238E27FC236}">
                  <a16:creationId xmlns:a16="http://schemas.microsoft.com/office/drawing/2014/main" id="{15320B40-F563-4510-B750-751318E74686}"/>
                </a:ext>
              </a:extLst>
            </p:cNvPr>
            <p:cNvSpPr/>
            <p:nvPr/>
          </p:nvSpPr>
          <p:spPr>
            <a:xfrm>
              <a:off x="5514289" y="6565187"/>
              <a:ext cx="184248" cy="18185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31F750C6-C3B0-4C19-9C61-5BF364C67A76}"/>
                </a:ext>
              </a:extLst>
            </p:cNvPr>
            <p:cNvSpPr/>
            <p:nvPr/>
          </p:nvSpPr>
          <p:spPr>
            <a:xfrm>
              <a:off x="1765206" y="6408438"/>
              <a:ext cx="5552972" cy="403176"/>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9BC47ECB-E380-46EB-9DEB-C00BBD8514C5}"/>
                </a:ext>
              </a:extLst>
            </p:cNvPr>
            <p:cNvSpPr txBox="1"/>
            <p:nvPr/>
          </p:nvSpPr>
          <p:spPr>
            <a:xfrm>
              <a:off x="3701873" y="6297806"/>
              <a:ext cx="1737260" cy="261610"/>
            </a:xfrm>
            <a:prstGeom prst="rect">
              <a:avLst/>
            </a:prstGeom>
            <a:solidFill>
              <a:schemeClr val="bg1"/>
            </a:solidFill>
          </p:spPr>
          <p:txBody>
            <a:bodyPr wrap="square" rtlCol="0">
              <a:spAutoFit/>
            </a:bodyPr>
            <a:lstStyle/>
            <a:p>
              <a:r>
                <a:rPr lang="en-US" sz="1100" b="1">
                  <a:latin typeface="+mn-lt"/>
                </a:rPr>
                <a:t>Recommended Owners</a:t>
              </a:r>
            </a:p>
          </p:txBody>
        </p:sp>
      </p:grpSp>
    </p:spTree>
    <p:extLst>
      <p:ext uri="{BB962C8B-B14F-4D97-AF65-F5344CB8AC3E}">
        <p14:creationId xmlns:p14="http://schemas.microsoft.com/office/powerpoint/2010/main" val="29293682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B9D450F-B491-4C46-B5F9-CBC891D328BD}"/>
              </a:ext>
            </a:extLst>
          </p:cNvPr>
          <p:cNvSpPr>
            <a:spLocks noGrp="1"/>
          </p:cNvSpPr>
          <p:nvPr>
            <p:ph type="title"/>
          </p:nvPr>
        </p:nvSpPr>
        <p:spPr>
          <a:xfrm>
            <a:off x="287118" y="351712"/>
            <a:ext cx="8229600" cy="838200"/>
          </a:xfrm>
        </p:spPr>
        <p:txBody>
          <a:bodyPr/>
          <a:lstStyle/>
          <a:p>
            <a:r>
              <a:rPr lang="en-US" b="1" dirty="0">
                <a:solidFill>
                  <a:prstClr val="white"/>
                </a:solidFill>
                <a:latin typeface="Segoe UI"/>
              </a:rPr>
              <a:t>Wellness, Conduct, and Safety</a:t>
            </a:r>
            <a:br>
              <a:rPr lang="en-US" b="1" dirty="0"/>
            </a:br>
            <a:r>
              <a:rPr lang="en-US" dirty="0"/>
              <a:t>Recommendations </a:t>
            </a:r>
          </a:p>
        </p:txBody>
      </p:sp>
      <p:sp>
        <p:nvSpPr>
          <p:cNvPr id="80" name="Rectangle 79">
            <a:extLst>
              <a:ext uri="{FF2B5EF4-FFF2-40B4-BE49-F238E27FC236}">
                <a16:creationId xmlns:a16="http://schemas.microsoft.com/office/drawing/2014/main" id="{F8B81266-21E1-4809-ADD2-D128472F6AD0}"/>
              </a:ext>
            </a:extLst>
          </p:cNvPr>
          <p:cNvSpPr/>
          <p:nvPr/>
        </p:nvSpPr>
        <p:spPr>
          <a:xfrm rot="10800000">
            <a:off x="-1" y="2503813"/>
            <a:ext cx="1613921" cy="612807"/>
          </a:xfrm>
          <a:prstGeom prst="rect">
            <a:avLst/>
          </a:prstGeom>
          <a:solidFill>
            <a:srgbClr val="DD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nvGrpSpPr>
          <p:cNvPr id="82" name="Group 81">
            <a:extLst>
              <a:ext uri="{FF2B5EF4-FFF2-40B4-BE49-F238E27FC236}">
                <a16:creationId xmlns:a16="http://schemas.microsoft.com/office/drawing/2014/main" id="{9A2A118C-55CA-4B3D-BC42-89C325B67B56}"/>
              </a:ext>
            </a:extLst>
          </p:cNvPr>
          <p:cNvGrpSpPr/>
          <p:nvPr/>
        </p:nvGrpSpPr>
        <p:grpSpPr>
          <a:xfrm>
            <a:off x="1159386" y="2365430"/>
            <a:ext cx="7798657" cy="789519"/>
            <a:chOff x="712330" y="1117960"/>
            <a:chExt cx="4240669" cy="872858"/>
          </a:xfrm>
          <a:solidFill>
            <a:srgbClr val="FFC627"/>
          </a:solidFill>
        </p:grpSpPr>
        <p:sp>
          <p:nvSpPr>
            <p:cNvPr id="85" name="Pentagon 6">
              <a:extLst>
                <a:ext uri="{FF2B5EF4-FFF2-40B4-BE49-F238E27FC236}">
                  <a16:creationId xmlns:a16="http://schemas.microsoft.com/office/drawing/2014/main" id="{66A6D4D5-617E-4262-BD92-BC7231BF3155}"/>
                </a:ext>
              </a:extLst>
            </p:cNvPr>
            <p:cNvSpPr/>
            <p:nvPr/>
          </p:nvSpPr>
          <p:spPr>
            <a:xfrm rot="10800000" flipH="1">
              <a:off x="712330" y="1117960"/>
              <a:ext cx="4240669" cy="677493"/>
            </a:xfrm>
            <a:prstGeom prst="homePlat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86" name="Right Triangle 85">
              <a:extLst>
                <a:ext uri="{FF2B5EF4-FFF2-40B4-BE49-F238E27FC236}">
                  <a16:creationId xmlns:a16="http://schemas.microsoft.com/office/drawing/2014/main" id="{3C63C168-6728-4C6C-ADE1-44FA5461D7B1}"/>
                </a:ext>
              </a:extLst>
            </p:cNvPr>
            <p:cNvSpPr/>
            <p:nvPr/>
          </p:nvSpPr>
          <p:spPr>
            <a:xfrm rot="10800000">
              <a:off x="712330" y="1788667"/>
              <a:ext cx="288033" cy="202151"/>
            </a:xfrm>
            <a:prstGeom prst="rtTriangle">
              <a:avLst/>
            </a:prstGeom>
            <a:solidFill>
              <a:srgbClr val="936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sp>
        <p:nvSpPr>
          <p:cNvPr id="90" name="Rectangle 89">
            <a:extLst>
              <a:ext uri="{FF2B5EF4-FFF2-40B4-BE49-F238E27FC236}">
                <a16:creationId xmlns:a16="http://schemas.microsoft.com/office/drawing/2014/main" id="{6EF88780-F798-4B0D-9295-2D3BFFC9B24D}"/>
              </a:ext>
            </a:extLst>
          </p:cNvPr>
          <p:cNvSpPr/>
          <p:nvPr/>
        </p:nvSpPr>
        <p:spPr>
          <a:xfrm rot="10800000">
            <a:off x="0" y="3332951"/>
            <a:ext cx="1613921" cy="74654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91" name="Pentagon 10">
            <a:extLst>
              <a:ext uri="{FF2B5EF4-FFF2-40B4-BE49-F238E27FC236}">
                <a16:creationId xmlns:a16="http://schemas.microsoft.com/office/drawing/2014/main" id="{398E9AF1-5437-42BA-A78E-B636759CA948}"/>
              </a:ext>
            </a:extLst>
          </p:cNvPr>
          <p:cNvSpPr/>
          <p:nvPr/>
        </p:nvSpPr>
        <p:spPr>
          <a:xfrm rot="10800000" flipH="1">
            <a:off x="1159389" y="3171963"/>
            <a:ext cx="7798658" cy="746549"/>
          </a:xfrm>
          <a:prstGeom prst="homePlat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92" name="Right Triangle 91">
            <a:extLst>
              <a:ext uri="{FF2B5EF4-FFF2-40B4-BE49-F238E27FC236}">
                <a16:creationId xmlns:a16="http://schemas.microsoft.com/office/drawing/2014/main" id="{3A1830D8-2E3D-4392-B9E8-9A23744DBA8D}"/>
              </a:ext>
            </a:extLst>
          </p:cNvPr>
          <p:cNvSpPr/>
          <p:nvPr/>
        </p:nvSpPr>
        <p:spPr>
          <a:xfrm rot="10800000">
            <a:off x="1142999" y="3888352"/>
            <a:ext cx="464693" cy="197031"/>
          </a:xfrm>
          <a:prstGeom prst="r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97" name="TextBox 96">
            <a:extLst>
              <a:ext uri="{FF2B5EF4-FFF2-40B4-BE49-F238E27FC236}">
                <a16:creationId xmlns:a16="http://schemas.microsoft.com/office/drawing/2014/main" id="{83ED8658-C619-4CFF-8EFC-0C530481ED8C}"/>
              </a:ext>
            </a:extLst>
          </p:cNvPr>
          <p:cNvSpPr txBox="1"/>
          <p:nvPr/>
        </p:nvSpPr>
        <p:spPr>
          <a:xfrm>
            <a:off x="1391733" y="2436904"/>
            <a:ext cx="6942038" cy="461665"/>
          </a:xfrm>
          <a:prstGeom prst="rect">
            <a:avLst/>
          </a:prstGeom>
          <a:noFill/>
        </p:spPr>
        <p:txBody>
          <a:bodyPr wrap="square" lIns="0" tIns="0" rIns="0" bIns="0" rtlCol="0">
            <a:spAutoFit/>
          </a:bodyPr>
          <a:lstStyle/>
          <a:p>
            <a:pPr lvl="0" eaLnBrk="0" hangingPunct="0"/>
            <a:r>
              <a:rPr lang="en-US" sz="1500" dirty="0">
                <a:latin typeface="+mn-lt"/>
              </a:rPr>
              <a:t>Diversify our counseling corps and ensure that an understanding of racial trauma is a central part of counseling.</a:t>
            </a:r>
            <a:endParaRPr lang="en-US" altLang="en-US" sz="1500" dirty="0">
              <a:latin typeface="+mn-lt"/>
            </a:endParaRPr>
          </a:p>
        </p:txBody>
      </p:sp>
      <p:sp>
        <p:nvSpPr>
          <p:cNvPr id="98" name="TextBox 97">
            <a:extLst>
              <a:ext uri="{FF2B5EF4-FFF2-40B4-BE49-F238E27FC236}">
                <a16:creationId xmlns:a16="http://schemas.microsoft.com/office/drawing/2014/main" id="{F1F443AF-75DB-4C17-B7F9-AEA9CA7E759B}"/>
              </a:ext>
            </a:extLst>
          </p:cNvPr>
          <p:cNvSpPr txBox="1"/>
          <p:nvPr/>
        </p:nvSpPr>
        <p:spPr>
          <a:xfrm>
            <a:off x="1371599" y="3171965"/>
            <a:ext cx="6962172" cy="692497"/>
          </a:xfrm>
          <a:prstGeom prst="rect">
            <a:avLst/>
          </a:prstGeom>
          <a:noFill/>
        </p:spPr>
        <p:txBody>
          <a:bodyPr wrap="square" lIns="0" tIns="0" rIns="0" bIns="0" rtlCol="0">
            <a:spAutoFit/>
          </a:bodyPr>
          <a:lstStyle/>
          <a:p>
            <a:pPr lvl="0" eaLnBrk="0" hangingPunct="0"/>
            <a:r>
              <a:rPr lang="en-US" altLang="en-US" sz="1500" dirty="0">
                <a:latin typeface="+mn-lt"/>
              </a:rPr>
              <a:t>Review and revise campus policing practices to address racial trauma, center wellness and mental health awareness, incorporate restorative justice practices, and commit to transparency and accountability.</a:t>
            </a:r>
          </a:p>
        </p:txBody>
      </p:sp>
      <p:sp>
        <p:nvSpPr>
          <p:cNvPr id="100" name="Rectangle 99">
            <a:extLst>
              <a:ext uri="{FF2B5EF4-FFF2-40B4-BE49-F238E27FC236}">
                <a16:creationId xmlns:a16="http://schemas.microsoft.com/office/drawing/2014/main" id="{B3413F41-5764-41A2-8641-A40642166741}"/>
              </a:ext>
            </a:extLst>
          </p:cNvPr>
          <p:cNvSpPr/>
          <p:nvPr/>
        </p:nvSpPr>
        <p:spPr>
          <a:xfrm rot="10800000">
            <a:off x="-1" y="1715936"/>
            <a:ext cx="1613921" cy="604782"/>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nvGrpSpPr>
          <p:cNvPr id="101" name="Group 100">
            <a:extLst>
              <a:ext uri="{FF2B5EF4-FFF2-40B4-BE49-F238E27FC236}">
                <a16:creationId xmlns:a16="http://schemas.microsoft.com/office/drawing/2014/main" id="{38BB4F66-6153-4FF0-B6A5-CA0CC446FE23}"/>
              </a:ext>
            </a:extLst>
          </p:cNvPr>
          <p:cNvGrpSpPr/>
          <p:nvPr/>
        </p:nvGrpSpPr>
        <p:grpSpPr>
          <a:xfrm>
            <a:off x="1159387" y="1577553"/>
            <a:ext cx="7798656" cy="779180"/>
            <a:chOff x="712330" y="1117960"/>
            <a:chExt cx="4240669" cy="872858"/>
          </a:xfrm>
          <a:solidFill>
            <a:schemeClr val="bg1">
              <a:lumMod val="75000"/>
            </a:schemeClr>
          </a:solidFill>
        </p:grpSpPr>
        <p:sp>
          <p:nvSpPr>
            <p:cNvPr id="102" name="Pentagon 6">
              <a:extLst>
                <a:ext uri="{FF2B5EF4-FFF2-40B4-BE49-F238E27FC236}">
                  <a16:creationId xmlns:a16="http://schemas.microsoft.com/office/drawing/2014/main" id="{74645314-52A7-4B28-B2A3-03D6A8F0C52B}"/>
                </a:ext>
              </a:extLst>
            </p:cNvPr>
            <p:cNvSpPr/>
            <p:nvPr/>
          </p:nvSpPr>
          <p:spPr>
            <a:xfrm rot="10800000" flipH="1">
              <a:off x="712330" y="1117960"/>
              <a:ext cx="4240669" cy="677493"/>
            </a:xfrm>
            <a:prstGeom prst="homePlat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103" name="Right Triangle 102">
              <a:extLst>
                <a:ext uri="{FF2B5EF4-FFF2-40B4-BE49-F238E27FC236}">
                  <a16:creationId xmlns:a16="http://schemas.microsoft.com/office/drawing/2014/main" id="{A93A41D3-73CD-4E2D-9764-DF8608F4FE84}"/>
                </a:ext>
              </a:extLst>
            </p:cNvPr>
            <p:cNvSpPr/>
            <p:nvPr/>
          </p:nvSpPr>
          <p:spPr>
            <a:xfrm rot="10800000">
              <a:off x="712330" y="1788667"/>
              <a:ext cx="288033" cy="202151"/>
            </a:xfrm>
            <a:prstGeom prst="r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sp>
        <p:nvSpPr>
          <p:cNvPr id="104" name="TextBox 103">
            <a:extLst>
              <a:ext uri="{FF2B5EF4-FFF2-40B4-BE49-F238E27FC236}">
                <a16:creationId xmlns:a16="http://schemas.microsoft.com/office/drawing/2014/main" id="{2FE9C81D-AB8F-4684-A85E-B28A51C73661}"/>
              </a:ext>
            </a:extLst>
          </p:cNvPr>
          <p:cNvSpPr txBox="1"/>
          <p:nvPr/>
        </p:nvSpPr>
        <p:spPr>
          <a:xfrm>
            <a:off x="1371598" y="1646700"/>
            <a:ext cx="6962173" cy="461665"/>
          </a:xfrm>
          <a:prstGeom prst="rect">
            <a:avLst/>
          </a:prstGeom>
          <a:noFill/>
        </p:spPr>
        <p:txBody>
          <a:bodyPr wrap="square" lIns="0" tIns="0" rIns="0" bIns="0" rtlCol="0">
            <a:spAutoFit/>
          </a:bodyPr>
          <a:lstStyle/>
          <a:p>
            <a:pPr>
              <a:spcBef>
                <a:spcPct val="20000"/>
              </a:spcBef>
              <a:defRPr/>
            </a:pPr>
            <a:r>
              <a:rPr lang="en-US" altLang="en-US" sz="1500" dirty="0">
                <a:latin typeface="+mn-lt"/>
              </a:rPr>
              <a:t>Provide all staff with professional development opportunities on culturally responsive and trauma-informed practices.</a:t>
            </a:r>
          </a:p>
        </p:txBody>
      </p:sp>
      <p:sp>
        <p:nvSpPr>
          <p:cNvPr id="106" name="TextBox 105">
            <a:extLst>
              <a:ext uri="{FF2B5EF4-FFF2-40B4-BE49-F238E27FC236}">
                <a16:creationId xmlns:a16="http://schemas.microsoft.com/office/drawing/2014/main" id="{592D6F40-1AD9-47CF-8DDD-9EC41FD04E36}"/>
              </a:ext>
            </a:extLst>
          </p:cNvPr>
          <p:cNvSpPr txBox="1"/>
          <p:nvPr/>
        </p:nvSpPr>
        <p:spPr>
          <a:xfrm>
            <a:off x="440571" y="2450743"/>
            <a:ext cx="464694" cy="646331"/>
          </a:xfrm>
          <a:prstGeom prst="rect">
            <a:avLst/>
          </a:prstGeom>
          <a:noFill/>
        </p:spPr>
        <p:txBody>
          <a:bodyPr wrap="square" rtlCol="0">
            <a:spAutoFit/>
          </a:bodyPr>
          <a:lstStyle/>
          <a:p>
            <a:r>
              <a:rPr lang="en-US" sz="3600">
                <a:latin typeface="+mj-lt"/>
              </a:rPr>
              <a:t>2</a:t>
            </a:r>
            <a:endParaRPr lang="en-US">
              <a:latin typeface="+mj-lt"/>
            </a:endParaRPr>
          </a:p>
        </p:txBody>
      </p:sp>
      <p:sp>
        <p:nvSpPr>
          <p:cNvPr id="107" name="TextBox 106">
            <a:extLst>
              <a:ext uri="{FF2B5EF4-FFF2-40B4-BE49-F238E27FC236}">
                <a16:creationId xmlns:a16="http://schemas.microsoft.com/office/drawing/2014/main" id="{8C27AD4A-4AF3-422C-834F-531A5D95D007}"/>
              </a:ext>
            </a:extLst>
          </p:cNvPr>
          <p:cNvSpPr txBox="1"/>
          <p:nvPr/>
        </p:nvSpPr>
        <p:spPr>
          <a:xfrm>
            <a:off x="432736" y="3376789"/>
            <a:ext cx="464694" cy="646331"/>
          </a:xfrm>
          <a:prstGeom prst="rect">
            <a:avLst/>
          </a:prstGeom>
          <a:noFill/>
        </p:spPr>
        <p:txBody>
          <a:bodyPr wrap="square" rtlCol="0">
            <a:spAutoFit/>
          </a:bodyPr>
          <a:lstStyle/>
          <a:p>
            <a:r>
              <a:rPr lang="en-US" sz="3600">
                <a:latin typeface="+mj-lt"/>
              </a:rPr>
              <a:t>3</a:t>
            </a:r>
            <a:endParaRPr lang="en-US">
              <a:latin typeface="+mj-lt"/>
            </a:endParaRPr>
          </a:p>
        </p:txBody>
      </p:sp>
      <p:sp>
        <p:nvSpPr>
          <p:cNvPr id="108" name="TextBox 107">
            <a:extLst>
              <a:ext uri="{FF2B5EF4-FFF2-40B4-BE49-F238E27FC236}">
                <a16:creationId xmlns:a16="http://schemas.microsoft.com/office/drawing/2014/main" id="{91DCCAE7-3B11-4F74-B393-BBDA533B4EBF}"/>
              </a:ext>
            </a:extLst>
          </p:cNvPr>
          <p:cNvSpPr txBox="1"/>
          <p:nvPr/>
        </p:nvSpPr>
        <p:spPr>
          <a:xfrm>
            <a:off x="440575" y="1696594"/>
            <a:ext cx="464694" cy="646331"/>
          </a:xfrm>
          <a:prstGeom prst="rect">
            <a:avLst/>
          </a:prstGeom>
          <a:noFill/>
        </p:spPr>
        <p:txBody>
          <a:bodyPr wrap="square" rtlCol="0">
            <a:spAutoFit/>
          </a:bodyPr>
          <a:lstStyle/>
          <a:p>
            <a:r>
              <a:rPr lang="en-US" sz="3600">
                <a:latin typeface="+mj-lt"/>
              </a:rPr>
              <a:t>1</a:t>
            </a:r>
            <a:endParaRPr lang="en-US">
              <a:latin typeface="+mj-lt"/>
            </a:endParaRPr>
          </a:p>
        </p:txBody>
      </p:sp>
      <p:sp>
        <p:nvSpPr>
          <p:cNvPr id="109" name="Oval 108">
            <a:extLst>
              <a:ext uri="{FF2B5EF4-FFF2-40B4-BE49-F238E27FC236}">
                <a16:creationId xmlns:a16="http://schemas.microsoft.com/office/drawing/2014/main" id="{9AC3AD89-7ECF-4CDF-B4C3-FCA21E8F9FE1}"/>
              </a:ext>
            </a:extLst>
          </p:cNvPr>
          <p:cNvSpPr/>
          <p:nvPr/>
        </p:nvSpPr>
        <p:spPr>
          <a:xfrm>
            <a:off x="391725" y="1727932"/>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Oval 109">
            <a:extLst>
              <a:ext uri="{FF2B5EF4-FFF2-40B4-BE49-F238E27FC236}">
                <a16:creationId xmlns:a16="http://schemas.microsoft.com/office/drawing/2014/main" id="{92718F88-DD61-4C9F-87A3-915370E6E510}"/>
              </a:ext>
            </a:extLst>
          </p:cNvPr>
          <p:cNvSpPr/>
          <p:nvPr/>
        </p:nvSpPr>
        <p:spPr>
          <a:xfrm>
            <a:off x="377191" y="2513421"/>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Oval 110">
            <a:extLst>
              <a:ext uri="{FF2B5EF4-FFF2-40B4-BE49-F238E27FC236}">
                <a16:creationId xmlns:a16="http://schemas.microsoft.com/office/drawing/2014/main" id="{3261722C-D840-4252-AF6B-1028A52E145F}"/>
              </a:ext>
            </a:extLst>
          </p:cNvPr>
          <p:cNvSpPr/>
          <p:nvPr/>
        </p:nvSpPr>
        <p:spPr>
          <a:xfrm>
            <a:off x="367679" y="3416439"/>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701B717E-E793-49F8-A815-E46EBCB13A2C}"/>
              </a:ext>
            </a:extLst>
          </p:cNvPr>
          <p:cNvSpPr/>
          <p:nvPr/>
        </p:nvSpPr>
        <p:spPr>
          <a:xfrm>
            <a:off x="37866" y="1766044"/>
            <a:ext cx="267143" cy="2474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0F357676-61C7-4901-83BE-87877D4228C5}"/>
              </a:ext>
            </a:extLst>
          </p:cNvPr>
          <p:cNvSpPr/>
          <p:nvPr/>
        </p:nvSpPr>
        <p:spPr>
          <a:xfrm>
            <a:off x="46367" y="2534791"/>
            <a:ext cx="267143" cy="2474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AA162AAC-9602-45EF-B3DE-78166A583293}"/>
              </a:ext>
            </a:extLst>
          </p:cNvPr>
          <p:cNvSpPr/>
          <p:nvPr/>
        </p:nvSpPr>
        <p:spPr>
          <a:xfrm>
            <a:off x="46366" y="3394493"/>
            <a:ext cx="267143" cy="2474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2" name="Group 31">
            <a:extLst>
              <a:ext uri="{FF2B5EF4-FFF2-40B4-BE49-F238E27FC236}">
                <a16:creationId xmlns:a16="http://schemas.microsoft.com/office/drawing/2014/main" id="{927B400C-DFD8-4CB0-8AFA-558D025AD696}"/>
              </a:ext>
            </a:extLst>
          </p:cNvPr>
          <p:cNvGrpSpPr/>
          <p:nvPr/>
        </p:nvGrpSpPr>
        <p:grpSpPr>
          <a:xfrm>
            <a:off x="1795514" y="6297806"/>
            <a:ext cx="5552972" cy="513808"/>
            <a:chOff x="1765206" y="6297806"/>
            <a:chExt cx="5552972" cy="513808"/>
          </a:xfrm>
        </p:grpSpPr>
        <p:sp>
          <p:nvSpPr>
            <p:cNvPr id="33" name="Star: 5 Points 32">
              <a:extLst>
                <a:ext uri="{FF2B5EF4-FFF2-40B4-BE49-F238E27FC236}">
                  <a16:creationId xmlns:a16="http://schemas.microsoft.com/office/drawing/2014/main" id="{4BFC0163-1CB8-46DC-8507-139CBD3BE02D}"/>
                </a:ext>
              </a:extLst>
            </p:cNvPr>
            <p:cNvSpPr/>
            <p:nvPr/>
          </p:nvSpPr>
          <p:spPr>
            <a:xfrm>
              <a:off x="4216672" y="6601667"/>
              <a:ext cx="130550" cy="126823"/>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FB7FBE88-57FD-4CBE-99D1-09206713605F}"/>
                </a:ext>
              </a:extLst>
            </p:cNvPr>
            <p:cNvSpPr txBox="1"/>
            <p:nvPr/>
          </p:nvSpPr>
          <p:spPr>
            <a:xfrm>
              <a:off x="2010071" y="6546709"/>
              <a:ext cx="2168320" cy="261610"/>
            </a:xfrm>
            <a:prstGeom prst="rect">
              <a:avLst/>
            </a:prstGeom>
            <a:noFill/>
          </p:spPr>
          <p:txBody>
            <a:bodyPr wrap="square" rtlCol="0">
              <a:spAutoFit/>
            </a:bodyPr>
            <a:lstStyle/>
            <a:p>
              <a:r>
                <a:rPr lang="en-US" sz="1100">
                  <a:latin typeface="+mn-lt"/>
                </a:rPr>
                <a:t>= DHE/Institution Collaboration</a:t>
              </a:r>
            </a:p>
          </p:txBody>
        </p:sp>
        <p:sp>
          <p:nvSpPr>
            <p:cNvPr id="35" name="TextBox 34">
              <a:extLst>
                <a:ext uri="{FF2B5EF4-FFF2-40B4-BE49-F238E27FC236}">
                  <a16:creationId xmlns:a16="http://schemas.microsoft.com/office/drawing/2014/main" id="{C056B93C-4EFB-42EE-A776-2E18DA73EEE0}"/>
                </a:ext>
              </a:extLst>
            </p:cNvPr>
            <p:cNvSpPr txBox="1"/>
            <p:nvPr/>
          </p:nvSpPr>
          <p:spPr>
            <a:xfrm>
              <a:off x="4289775" y="6546709"/>
              <a:ext cx="1213377" cy="261610"/>
            </a:xfrm>
            <a:prstGeom prst="rect">
              <a:avLst/>
            </a:prstGeom>
            <a:noFill/>
          </p:spPr>
          <p:txBody>
            <a:bodyPr wrap="square" rtlCol="0">
              <a:spAutoFit/>
            </a:bodyPr>
            <a:lstStyle/>
            <a:p>
              <a:r>
                <a:rPr lang="en-US" sz="1100">
                  <a:latin typeface="+mn-lt"/>
                </a:rPr>
                <a:t>= DHE/BHE Led</a:t>
              </a:r>
            </a:p>
          </p:txBody>
        </p:sp>
        <p:sp>
          <p:nvSpPr>
            <p:cNvPr id="36" name="TextBox 35">
              <a:extLst>
                <a:ext uri="{FF2B5EF4-FFF2-40B4-BE49-F238E27FC236}">
                  <a16:creationId xmlns:a16="http://schemas.microsoft.com/office/drawing/2014/main" id="{B9C1760B-8A8D-4B91-8DBE-F59137615956}"/>
                </a:ext>
              </a:extLst>
            </p:cNvPr>
            <p:cNvSpPr txBox="1"/>
            <p:nvPr/>
          </p:nvSpPr>
          <p:spPr>
            <a:xfrm>
              <a:off x="5623381" y="6525308"/>
              <a:ext cx="1694797" cy="261610"/>
            </a:xfrm>
            <a:prstGeom prst="rect">
              <a:avLst/>
            </a:prstGeom>
            <a:noFill/>
          </p:spPr>
          <p:txBody>
            <a:bodyPr wrap="square" rtlCol="0">
              <a:spAutoFit/>
            </a:bodyPr>
            <a:lstStyle/>
            <a:p>
              <a:r>
                <a:rPr lang="en-US" sz="1100">
                  <a:latin typeface="+mn-lt"/>
                </a:rPr>
                <a:t>= Individual Institutions</a:t>
              </a:r>
            </a:p>
          </p:txBody>
        </p:sp>
        <p:sp>
          <p:nvSpPr>
            <p:cNvPr id="37" name="Rectangle 36">
              <a:extLst>
                <a:ext uri="{FF2B5EF4-FFF2-40B4-BE49-F238E27FC236}">
                  <a16:creationId xmlns:a16="http://schemas.microsoft.com/office/drawing/2014/main" id="{B634DAD2-504F-4349-836F-77E248A74B50}"/>
                </a:ext>
              </a:extLst>
            </p:cNvPr>
            <p:cNvSpPr/>
            <p:nvPr/>
          </p:nvSpPr>
          <p:spPr>
            <a:xfrm>
              <a:off x="1900978" y="6605069"/>
              <a:ext cx="154014" cy="1419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Isosceles Triangle 37">
              <a:extLst>
                <a:ext uri="{FF2B5EF4-FFF2-40B4-BE49-F238E27FC236}">
                  <a16:creationId xmlns:a16="http://schemas.microsoft.com/office/drawing/2014/main" id="{ECC2FADC-F692-4575-89A4-63B1C29E103F}"/>
                </a:ext>
              </a:extLst>
            </p:cNvPr>
            <p:cNvSpPr/>
            <p:nvPr/>
          </p:nvSpPr>
          <p:spPr>
            <a:xfrm>
              <a:off x="5514289" y="6565187"/>
              <a:ext cx="184248" cy="18185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DFDB6B7D-3CE9-4336-B49F-BBF3B047C4A4}"/>
                </a:ext>
              </a:extLst>
            </p:cNvPr>
            <p:cNvSpPr/>
            <p:nvPr/>
          </p:nvSpPr>
          <p:spPr>
            <a:xfrm>
              <a:off x="1765206" y="6408438"/>
              <a:ext cx="5552972" cy="403176"/>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D3B8167E-521D-478E-93A4-F21092D0E935}"/>
                </a:ext>
              </a:extLst>
            </p:cNvPr>
            <p:cNvSpPr txBox="1"/>
            <p:nvPr/>
          </p:nvSpPr>
          <p:spPr>
            <a:xfrm>
              <a:off x="3701873" y="6297806"/>
              <a:ext cx="1737260" cy="261610"/>
            </a:xfrm>
            <a:prstGeom prst="rect">
              <a:avLst/>
            </a:prstGeom>
            <a:solidFill>
              <a:schemeClr val="bg1"/>
            </a:solidFill>
          </p:spPr>
          <p:txBody>
            <a:bodyPr wrap="square" rtlCol="0">
              <a:spAutoFit/>
            </a:bodyPr>
            <a:lstStyle/>
            <a:p>
              <a:r>
                <a:rPr lang="en-US" sz="1100" b="1">
                  <a:latin typeface="+mn-lt"/>
                </a:rPr>
                <a:t>Recommended Owners</a:t>
              </a:r>
            </a:p>
          </p:txBody>
        </p:sp>
      </p:grpSp>
      <p:sp>
        <p:nvSpPr>
          <p:cNvPr id="41" name="Rectangle 40">
            <a:extLst>
              <a:ext uri="{FF2B5EF4-FFF2-40B4-BE49-F238E27FC236}">
                <a16:creationId xmlns:a16="http://schemas.microsoft.com/office/drawing/2014/main" id="{C11E9F61-1E64-46B6-ACDD-F63447133460}"/>
              </a:ext>
            </a:extLst>
          </p:cNvPr>
          <p:cNvSpPr/>
          <p:nvPr/>
        </p:nvSpPr>
        <p:spPr>
          <a:xfrm rot="10800000">
            <a:off x="-1" y="5073391"/>
            <a:ext cx="1613921" cy="593747"/>
          </a:xfrm>
          <a:prstGeom prst="rect">
            <a:avLst/>
          </a:prstGeom>
          <a:solidFill>
            <a:srgbClr val="DD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nvGrpSpPr>
          <p:cNvPr id="42" name="Group 41">
            <a:extLst>
              <a:ext uri="{FF2B5EF4-FFF2-40B4-BE49-F238E27FC236}">
                <a16:creationId xmlns:a16="http://schemas.microsoft.com/office/drawing/2014/main" id="{A673649F-88F5-4399-8B16-500FFD2DC7AE}"/>
              </a:ext>
            </a:extLst>
          </p:cNvPr>
          <p:cNvGrpSpPr/>
          <p:nvPr/>
        </p:nvGrpSpPr>
        <p:grpSpPr>
          <a:xfrm>
            <a:off x="1159387" y="4935009"/>
            <a:ext cx="7798660" cy="764962"/>
            <a:chOff x="712330" y="1117960"/>
            <a:chExt cx="4240669" cy="872858"/>
          </a:xfrm>
          <a:solidFill>
            <a:srgbClr val="FFC627"/>
          </a:solidFill>
        </p:grpSpPr>
        <p:sp>
          <p:nvSpPr>
            <p:cNvPr id="43" name="Pentagon 6">
              <a:extLst>
                <a:ext uri="{FF2B5EF4-FFF2-40B4-BE49-F238E27FC236}">
                  <a16:creationId xmlns:a16="http://schemas.microsoft.com/office/drawing/2014/main" id="{1663F73E-F5C3-4717-A851-344B857EAE76}"/>
                </a:ext>
              </a:extLst>
            </p:cNvPr>
            <p:cNvSpPr/>
            <p:nvPr/>
          </p:nvSpPr>
          <p:spPr>
            <a:xfrm rot="10800000" flipH="1">
              <a:off x="712330" y="1117960"/>
              <a:ext cx="4240669" cy="677493"/>
            </a:xfrm>
            <a:prstGeom prst="homePlat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44" name="Right Triangle 43">
              <a:extLst>
                <a:ext uri="{FF2B5EF4-FFF2-40B4-BE49-F238E27FC236}">
                  <a16:creationId xmlns:a16="http://schemas.microsoft.com/office/drawing/2014/main" id="{079A71CA-C222-49D8-8D17-94F68285EEE7}"/>
                </a:ext>
              </a:extLst>
            </p:cNvPr>
            <p:cNvSpPr/>
            <p:nvPr/>
          </p:nvSpPr>
          <p:spPr>
            <a:xfrm rot="10800000">
              <a:off x="712330" y="1788667"/>
              <a:ext cx="288033" cy="202151"/>
            </a:xfrm>
            <a:prstGeom prst="rtTriangle">
              <a:avLst/>
            </a:prstGeom>
            <a:solidFill>
              <a:srgbClr val="936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sp>
        <p:nvSpPr>
          <p:cNvPr id="45" name="Rectangle 44">
            <a:extLst>
              <a:ext uri="{FF2B5EF4-FFF2-40B4-BE49-F238E27FC236}">
                <a16:creationId xmlns:a16="http://schemas.microsoft.com/office/drawing/2014/main" id="{634B27EB-1AD6-4659-A418-A92BCB67A276}"/>
              </a:ext>
            </a:extLst>
          </p:cNvPr>
          <p:cNvSpPr/>
          <p:nvPr/>
        </p:nvSpPr>
        <p:spPr>
          <a:xfrm rot="10800000">
            <a:off x="-1" y="5867805"/>
            <a:ext cx="1613921" cy="578008"/>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46" name="Pentagon 10">
            <a:extLst>
              <a:ext uri="{FF2B5EF4-FFF2-40B4-BE49-F238E27FC236}">
                <a16:creationId xmlns:a16="http://schemas.microsoft.com/office/drawing/2014/main" id="{6A74A968-4CB2-4346-888B-B10C93591188}"/>
              </a:ext>
            </a:extLst>
          </p:cNvPr>
          <p:cNvSpPr/>
          <p:nvPr/>
        </p:nvSpPr>
        <p:spPr>
          <a:xfrm rot="10800000" flipH="1">
            <a:off x="1159389" y="5706817"/>
            <a:ext cx="7798654" cy="578008"/>
          </a:xfrm>
          <a:prstGeom prst="homePlat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47" name="Right Triangle 46">
            <a:extLst>
              <a:ext uri="{FF2B5EF4-FFF2-40B4-BE49-F238E27FC236}">
                <a16:creationId xmlns:a16="http://schemas.microsoft.com/office/drawing/2014/main" id="{3C8EB529-C715-4DD9-AA3D-0324807FB54E}"/>
              </a:ext>
            </a:extLst>
          </p:cNvPr>
          <p:cNvSpPr/>
          <p:nvPr/>
        </p:nvSpPr>
        <p:spPr>
          <a:xfrm rot="10800000">
            <a:off x="1142999" y="6307457"/>
            <a:ext cx="464693" cy="197031"/>
          </a:xfrm>
          <a:prstGeom prst="r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48" name="TextBox 47">
            <a:extLst>
              <a:ext uri="{FF2B5EF4-FFF2-40B4-BE49-F238E27FC236}">
                <a16:creationId xmlns:a16="http://schemas.microsoft.com/office/drawing/2014/main" id="{7BAE045E-A5CC-4696-AB10-45D23940A37E}"/>
              </a:ext>
            </a:extLst>
          </p:cNvPr>
          <p:cNvSpPr txBox="1"/>
          <p:nvPr/>
        </p:nvSpPr>
        <p:spPr>
          <a:xfrm>
            <a:off x="1391732" y="5134997"/>
            <a:ext cx="7566315" cy="230832"/>
          </a:xfrm>
          <a:prstGeom prst="rect">
            <a:avLst/>
          </a:prstGeom>
          <a:noFill/>
        </p:spPr>
        <p:txBody>
          <a:bodyPr wrap="square" lIns="0" tIns="0" rIns="0" bIns="0" rtlCol="0">
            <a:spAutoFit/>
          </a:bodyPr>
          <a:lstStyle/>
          <a:p>
            <a:pPr lvl="0" eaLnBrk="0" hangingPunct="0"/>
            <a:r>
              <a:rPr lang="en-US" sz="1500" dirty="0">
                <a:latin typeface="+mn-lt"/>
              </a:rPr>
              <a:t>Replace punitive measures with restorative, developmental and educational approaches.</a:t>
            </a:r>
            <a:endParaRPr lang="en-US" altLang="en-US" sz="1500" dirty="0">
              <a:latin typeface="+mn-lt"/>
            </a:endParaRPr>
          </a:p>
        </p:txBody>
      </p:sp>
      <p:sp>
        <p:nvSpPr>
          <p:cNvPr id="49" name="TextBox 48">
            <a:extLst>
              <a:ext uri="{FF2B5EF4-FFF2-40B4-BE49-F238E27FC236}">
                <a16:creationId xmlns:a16="http://schemas.microsoft.com/office/drawing/2014/main" id="{876E0CDA-BDB3-4BBB-AF54-EEE8F0080C6C}"/>
              </a:ext>
            </a:extLst>
          </p:cNvPr>
          <p:cNvSpPr txBox="1"/>
          <p:nvPr/>
        </p:nvSpPr>
        <p:spPr>
          <a:xfrm>
            <a:off x="1371599" y="5769573"/>
            <a:ext cx="6172201" cy="461665"/>
          </a:xfrm>
          <a:prstGeom prst="rect">
            <a:avLst/>
          </a:prstGeom>
          <a:noFill/>
        </p:spPr>
        <p:txBody>
          <a:bodyPr wrap="square" lIns="0" tIns="0" rIns="0" bIns="0" rtlCol="0">
            <a:spAutoFit/>
          </a:bodyPr>
          <a:lstStyle/>
          <a:p>
            <a:pPr lvl="0" eaLnBrk="0" hangingPunct="0"/>
            <a:r>
              <a:rPr lang="en-US" altLang="en-US" sz="1500" dirty="0">
                <a:latin typeface="+mn-lt"/>
              </a:rPr>
              <a:t>Partner with community agencies and other providers to amplify mental health support designed for racially minoritized students. </a:t>
            </a:r>
          </a:p>
        </p:txBody>
      </p:sp>
      <p:sp>
        <p:nvSpPr>
          <p:cNvPr id="50" name="Rectangle 49">
            <a:extLst>
              <a:ext uri="{FF2B5EF4-FFF2-40B4-BE49-F238E27FC236}">
                <a16:creationId xmlns:a16="http://schemas.microsoft.com/office/drawing/2014/main" id="{E0BA8D03-2F1B-4755-B6EA-F0D5DCB1C4D4}"/>
              </a:ext>
            </a:extLst>
          </p:cNvPr>
          <p:cNvSpPr/>
          <p:nvPr/>
        </p:nvSpPr>
        <p:spPr>
          <a:xfrm rot="10800000">
            <a:off x="-1" y="4250790"/>
            <a:ext cx="1613921" cy="633274"/>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nvGrpSpPr>
          <p:cNvPr id="51" name="Group 50">
            <a:extLst>
              <a:ext uri="{FF2B5EF4-FFF2-40B4-BE49-F238E27FC236}">
                <a16:creationId xmlns:a16="http://schemas.microsoft.com/office/drawing/2014/main" id="{AD423E58-CA40-4780-84B4-9E0F0ABBD410}"/>
              </a:ext>
            </a:extLst>
          </p:cNvPr>
          <p:cNvGrpSpPr/>
          <p:nvPr/>
        </p:nvGrpSpPr>
        <p:grpSpPr>
          <a:xfrm>
            <a:off x="1159387" y="4112407"/>
            <a:ext cx="7798660" cy="815888"/>
            <a:chOff x="712330" y="1117960"/>
            <a:chExt cx="4240669" cy="872858"/>
          </a:xfrm>
          <a:solidFill>
            <a:schemeClr val="bg1">
              <a:lumMod val="75000"/>
            </a:schemeClr>
          </a:solidFill>
        </p:grpSpPr>
        <p:sp>
          <p:nvSpPr>
            <p:cNvPr id="52" name="Pentagon 6">
              <a:extLst>
                <a:ext uri="{FF2B5EF4-FFF2-40B4-BE49-F238E27FC236}">
                  <a16:creationId xmlns:a16="http://schemas.microsoft.com/office/drawing/2014/main" id="{002E85B5-B32E-4F95-8714-68237F9DD244}"/>
                </a:ext>
              </a:extLst>
            </p:cNvPr>
            <p:cNvSpPr/>
            <p:nvPr/>
          </p:nvSpPr>
          <p:spPr>
            <a:xfrm rot="10800000" flipH="1">
              <a:off x="712330" y="1117960"/>
              <a:ext cx="4240669" cy="677493"/>
            </a:xfrm>
            <a:prstGeom prst="homePlat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sp>
          <p:nvSpPr>
            <p:cNvPr id="56" name="Right Triangle 55">
              <a:extLst>
                <a:ext uri="{FF2B5EF4-FFF2-40B4-BE49-F238E27FC236}">
                  <a16:creationId xmlns:a16="http://schemas.microsoft.com/office/drawing/2014/main" id="{D87A0284-C2F6-4535-8CEE-66B8AE42604B}"/>
                </a:ext>
              </a:extLst>
            </p:cNvPr>
            <p:cNvSpPr/>
            <p:nvPr/>
          </p:nvSpPr>
          <p:spPr>
            <a:xfrm rot="10800000">
              <a:off x="712330" y="1788667"/>
              <a:ext cx="288033" cy="202151"/>
            </a:xfrm>
            <a:prstGeom prst="r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2400">
                <a:solidFill>
                  <a:prstClr val="white"/>
                </a:solidFill>
              </a:endParaRPr>
            </a:p>
          </p:txBody>
        </p:sp>
      </p:grpSp>
      <p:sp>
        <p:nvSpPr>
          <p:cNvPr id="57" name="TextBox 56">
            <a:extLst>
              <a:ext uri="{FF2B5EF4-FFF2-40B4-BE49-F238E27FC236}">
                <a16:creationId xmlns:a16="http://schemas.microsoft.com/office/drawing/2014/main" id="{6450889A-EABB-4FFE-8F43-22875A1704F1}"/>
              </a:ext>
            </a:extLst>
          </p:cNvPr>
          <p:cNvSpPr txBox="1"/>
          <p:nvPr/>
        </p:nvSpPr>
        <p:spPr>
          <a:xfrm>
            <a:off x="1371599" y="4162868"/>
            <a:ext cx="7380676" cy="461665"/>
          </a:xfrm>
          <a:prstGeom prst="rect">
            <a:avLst/>
          </a:prstGeom>
          <a:noFill/>
        </p:spPr>
        <p:txBody>
          <a:bodyPr wrap="square" lIns="0" tIns="0" rIns="0" bIns="0" rtlCol="0">
            <a:spAutoFit/>
          </a:bodyPr>
          <a:lstStyle/>
          <a:p>
            <a:pPr>
              <a:spcBef>
                <a:spcPct val="20000"/>
              </a:spcBef>
              <a:defRPr/>
            </a:pPr>
            <a:r>
              <a:rPr lang="en-US" altLang="en-US" sz="1500" dirty="0">
                <a:latin typeface="+mn-lt"/>
              </a:rPr>
              <a:t>Perform equity-informed assessment of all conduct and discipline policies and practices in order to identify the disproportionate effects on racially minoritized students.</a:t>
            </a:r>
          </a:p>
        </p:txBody>
      </p:sp>
      <p:sp>
        <p:nvSpPr>
          <p:cNvPr id="58" name="TextBox 57">
            <a:extLst>
              <a:ext uri="{FF2B5EF4-FFF2-40B4-BE49-F238E27FC236}">
                <a16:creationId xmlns:a16="http://schemas.microsoft.com/office/drawing/2014/main" id="{B905EA0D-F240-4D69-9660-C3706E5E1003}"/>
              </a:ext>
            </a:extLst>
          </p:cNvPr>
          <p:cNvSpPr txBox="1"/>
          <p:nvPr/>
        </p:nvSpPr>
        <p:spPr>
          <a:xfrm>
            <a:off x="440571" y="5055046"/>
            <a:ext cx="464694" cy="646331"/>
          </a:xfrm>
          <a:prstGeom prst="rect">
            <a:avLst/>
          </a:prstGeom>
          <a:noFill/>
        </p:spPr>
        <p:txBody>
          <a:bodyPr wrap="square" rtlCol="0">
            <a:spAutoFit/>
          </a:bodyPr>
          <a:lstStyle/>
          <a:p>
            <a:r>
              <a:rPr lang="en-US" sz="3600" dirty="0">
                <a:latin typeface="+mj-lt"/>
              </a:rPr>
              <a:t>5</a:t>
            </a:r>
            <a:endParaRPr lang="en-US" dirty="0">
              <a:latin typeface="+mj-lt"/>
            </a:endParaRPr>
          </a:p>
        </p:txBody>
      </p:sp>
      <p:sp>
        <p:nvSpPr>
          <p:cNvPr id="59" name="TextBox 58">
            <a:extLst>
              <a:ext uri="{FF2B5EF4-FFF2-40B4-BE49-F238E27FC236}">
                <a16:creationId xmlns:a16="http://schemas.microsoft.com/office/drawing/2014/main" id="{92B03194-5DB6-4228-A91F-3BBBEC8282E5}"/>
              </a:ext>
            </a:extLst>
          </p:cNvPr>
          <p:cNvSpPr txBox="1"/>
          <p:nvPr/>
        </p:nvSpPr>
        <p:spPr>
          <a:xfrm>
            <a:off x="432736" y="5819043"/>
            <a:ext cx="464694" cy="646331"/>
          </a:xfrm>
          <a:prstGeom prst="rect">
            <a:avLst/>
          </a:prstGeom>
          <a:noFill/>
        </p:spPr>
        <p:txBody>
          <a:bodyPr wrap="square" rtlCol="0">
            <a:spAutoFit/>
          </a:bodyPr>
          <a:lstStyle/>
          <a:p>
            <a:r>
              <a:rPr lang="en-US" sz="3600" dirty="0">
                <a:latin typeface="+mj-lt"/>
              </a:rPr>
              <a:t>6</a:t>
            </a:r>
            <a:endParaRPr lang="en-US" dirty="0">
              <a:latin typeface="+mj-lt"/>
            </a:endParaRPr>
          </a:p>
        </p:txBody>
      </p:sp>
      <p:sp>
        <p:nvSpPr>
          <p:cNvPr id="60" name="TextBox 59">
            <a:extLst>
              <a:ext uri="{FF2B5EF4-FFF2-40B4-BE49-F238E27FC236}">
                <a16:creationId xmlns:a16="http://schemas.microsoft.com/office/drawing/2014/main" id="{4FCC62CD-1742-4A81-9AD1-989C5F88B2C5}"/>
              </a:ext>
            </a:extLst>
          </p:cNvPr>
          <p:cNvSpPr txBox="1"/>
          <p:nvPr/>
        </p:nvSpPr>
        <p:spPr>
          <a:xfrm>
            <a:off x="440575" y="4219873"/>
            <a:ext cx="464694" cy="646331"/>
          </a:xfrm>
          <a:prstGeom prst="rect">
            <a:avLst/>
          </a:prstGeom>
          <a:noFill/>
        </p:spPr>
        <p:txBody>
          <a:bodyPr wrap="square" rtlCol="0">
            <a:spAutoFit/>
          </a:bodyPr>
          <a:lstStyle/>
          <a:p>
            <a:r>
              <a:rPr lang="en-US" sz="3600" dirty="0">
                <a:latin typeface="+mj-lt"/>
              </a:rPr>
              <a:t>4</a:t>
            </a:r>
            <a:endParaRPr lang="en-US" dirty="0">
              <a:latin typeface="+mj-lt"/>
            </a:endParaRPr>
          </a:p>
        </p:txBody>
      </p:sp>
      <p:sp>
        <p:nvSpPr>
          <p:cNvPr id="61" name="Oval 60">
            <a:extLst>
              <a:ext uri="{FF2B5EF4-FFF2-40B4-BE49-F238E27FC236}">
                <a16:creationId xmlns:a16="http://schemas.microsoft.com/office/drawing/2014/main" id="{9B7BEF38-4456-49BE-96AB-BCF040C21F98}"/>
              </a:ext>
            </a:extLst>
          </p:cNvPr>
          <p:cNvSpPr/>
          <p:nvPr/>
        </p:nvSpPr>
        <p:spPr>
          <a:xfrm>
            <a:off x="391725" y="4251211"/>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a:extLst>
              <a:ext uri="{FF2B5EF4-FFF2-40B4-BE49-F238E27FC236}">
                <a16:creationId xmlns:a16="http://schemas.microsoft.com/office/drawing/2014/main" id="{D511772C-94D5-4FB2-A6C0-852AB114D135}"/>
              </a:ext>
            </a:extLst>
          </p:cNvPr>
          <p:cNvSpPr/>
          <p:nvPr/>
        </p:nvSpPr>
        <p:spPr>
          <a:xfrm>
            <a:off x="377191" y="5071424"/>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a:extLst>
              <a:ext uri="{FF2B5EF4-FFF2-40B4-BE49-F238E27FC236}">
                <a16:creationId xmlns:a16="http://schemas.microsoft.com/office/drawing/2014/main" id="{477F9146-4CEA-4278-A91B-97216ABF254D}"/>
              </a:ext>
            </a:extLst>
          </p:cNvPr>
          <p:cNvSpPr/>
          <p:nvPr/>
        </p:nvSpPr>
        <p:spPr>
          <a:xfrm>
            <a:off x="367679" y="5858693"/>
            <a:ext cx="576422" cy="583653"/>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Isosceles Triangle 63">
            <a:extLst>
              <a:ext uri="{FF2B5EF4-FFF2-40B4-BE49-F238E27FC236}">
                <a16:creationId xmlns:a16="http://schemas.microsoft.com/office/drawing/2014/main" id="{F8D9A967-C877-4214-89A1-D4CD3E06BA85}"/>
              </a:ext>
            </a:extLst>
          </p:cNvPr>
          <p:cNvSpPr/>
          <p:nvPr/>
        </p:nvSpPr>
        <p:spPr>
          <a:xfrm>
            <a:off x="17957" y="4299688"/>
            <a:ext cx="316512" cy="24836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Isosceles Triangle 64">
            <a:extLst>
              <a:ext uri="{FF2B5EF4-FFF2-40B4-BE49-F238E27FC236}">
                <a16:creationId xmlns:a16="http://schemas.microsoft.com/office/drawing/2014/main" id="{5D6B628D-4DB3-4040-B27B-A4B80D7B1939}"/>
              </a:ext>
            </a:extLst>
          </p:cNvPr>
          <p:cNvSpPr/>
          <p:nvPr/>
        </p:nvSpPr>
        <p:spPr>
          <a:xfrm>
            <a:off x="39503" y="5103300"/>
            <a:ext cx="316512" cy="24836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Isosceles Triangle 65">
            <a:extLst>
              <a:ext uri="{FF2B5EF4-FFF2-40B4-BE49-F238E27FC236}">
                <a16:creationId xmlns:a16="http://schemas.microsoft.com/office/drawing/2014/main" id="{1D441A8D-D169-446F-8589-B7033987AD25}"/>
              </a:ext>
            </a:extLst>
          </p:cNvPr>
          <p:cNvSpPr/>
          <p:nvPr/>
        </p:nvSpPr>
        <p:spPr>
          <a:xfrm>
            <a:off x="17957" y="5911643"/>
            <a:ext cx="316512" cy="24836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797951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2">
            <a:extLst>
              <a:ext uri="{FF2B5EF4-FFF2-40B4-BE49-F238E27FC236}">
                <a16:creationId xmlns:a16="http://schemas.microsoft.com/office/drawing/2014/main" id="{E0A9E88B-B25B-4C8F-B5D6-41732BE3EDD3}"/>
              </a:ext>
            </a:extLst>
          </p:cNvPr>
          <p:cNvSpPr>
            <a:spLocks noGrp="1"/>
          </p:cNvSpPr>
          <p:nvPr>
            <p:ph type="title"/>
          </p:nvPr>
        </p:nvSpPr>
        <p:spPr>
          <a:xfrm>
            <a:off x="287118" y="364238"/>
            <a:ext cx="8552082" cy="838200"/>
          </a:xfrm>
        </p:spPr>
        <p:txBody>
          <a:bodyPr/>
          <a:lstStyle/>
          <a:p>
            <a:r>
              <a:rPr lang="en-US" dirty="0"/>
              <a:t>Invitation</a:t>
            </a:r>
          </a:p>
        </p:txBody>
      </p:sp>
      <p:sp>
        <p:nvSpPr>
          <p:cNvPr id="2" name="Rectangle 1">
            <a:extLst>
              <a:ext uri="{FF2B5EF4-FFF2-40B4-BE49-F238E27FC236}">
                <a16:creationId xmlns:a16="http://schemas.microsoft.com/office/drawing/2014/main" id="{4A7C4431-F20F-438B-9046-0B1A5C4A3125}"/>
              </a:ext>
            </a:extLst>
          </p:cNvPr>
          <p:cNvSpPr/>
          <p:nvPr/>
        </p:nvSpPr>
        <p:spPr>
          <a:xfrm>
            <a:off x="5206130" y="2661450"/>
            <a:ext cx="3354564" cy="1015663"/>
          </a:xfrm>
          <a:prstGeom prst="rect">
            <a:avLst/>
          </a:prstGeom>
        </p:spPr>
        <p:txBody>
          <a:bodyPr wrap="square">
            <a:spAutoFit/>
          </a:bodyPr>
          <a:lstStyle/>
          <a:p>
            <a:r>
              <a:rPr lang="en-US" sz="1500" b="1" dirty="0">
                <a:latin typeface="+mn-lt"/>
              </a:rPr>
              <a:t>Student voices </a:t>
            </a:r>
            <a:r>
              <a:rPr lang="en-US" sz="1500" dirty="0">
                <a:latin typeface="+mn-lt"/>
              </a:rPr>
              <a:t>– particularly racially minoritized students’ voices – </a:t>
            </a:r>
            <a:r>
              <a:rPr lang="en-US" sz="1500" b="1" dirty="0">
                <a:latin typeface="+mn-lt"/>
              </a:rPr>
              <a:t>must continue to be an integral part of the process</a:t>
            </a:r>
            <a:r>
              <a:rPr lang="en-US" sz="1500" dirty="0">
                <a:latin typeface="+mn-lt"/>
              </a:rPr>
              <a:t>.</a:t>
            </a:r>
          </a:p>
        </p:txBody>
      </p:sp>
      <p:grpSp>
        <p:nvGrpSpPr>
          <p:cNvPr id="29" name="Group 28">
            <a:extLst>
              <a:ext uri="{FF2B5EF4-FFF2-40B4-BE49-F238E27FC236}">
                <a16:creationId xmlns:a16="http://schemas.microsoft.com/office/drawing/2014/main" id="{6A688736-04E4-4269-97C7-038F8FAFF92C}"/>
              </a:ext>
            </a:extLst>
          </p:cNvPr>
          <p:cNvGrpSpPr>
            <a:grpSpLocks noChangeAspect="1"/>
          </p:cNvGrpSpPr>
          <p:nvPr/>
        </p:nvGrpSpPr>
        <p:grpSpPr>
          <a:xfrm>
            <a:off x="4820347" y="2978299"/>
            <a:ext cx="353528" cy="323350"/>
            <a:chOff x="6854826" y="5993448"/>
            <a:chExt cx="260350" cy="238125"/>
          </a:xfrm>
          <a:solidFill>
            <a:schemeClr val="tx2"/>
          </a:solidFill>
        </p:grpSpPr>
        <p:sp>
          <p:nvSpPr>
            <p:cNvPr id="30" name="Freeform 189">
              <a:extLst>
                <a:ext uri="{FF2B5EF4-FFF2-40B4-BE49-F238E27FC236}">
                  <a16:creationId xmlns:a16="http://schemas.microsoft.com/office/drawing/2014/main" id="{24AE49D8-CB59-4FF9-97F8-5761B7AED941}"/>
                </a:ext>
              </a:extLst>
            </p:cNvPr>
            <p:cNvSpPr>
              <a:spLocks/>
            </p:cNvSpPr>
            <p:nvPr/>
          </p:nvSpPr>
          <p:spPr bwMode="auto">
            <a:xfrm>
              <a:off x="6854826" y="6009323"/>
              <a:ext cx="222250" cy="222250"/>
            </a:xfrm>
            <a:custGeom>
              <a:avLst/>
              <a:gdLst>
                <a:gd name="T0" fmla="*/ 263 w 279"/>
                <a:gd name="T1" fmla="*/ 263 h 278"/>
                <a:gd name="T2" fmla="*/ 16 w 279"/>
                <a:gd name="T3" fmla="*/ 263 h 278"/>
                <a:gd name="T4" fmla="*/ 16 w 279"/>
                <a:gd name="T5" fmla="*/ 16 h 278"/>
                <a:gd name="T6" fmla="*/ 235 w 279"/>
                <a:gd name="T7" fmla="*/ 16 h 278"/>
                <a:gd name="T8" fmla="*/ 235 w 279"/>
                <a:gd name="T9" fmla="*/ 0 h 278"/>
                <a:gd name="T10" fmla="*/ 8 w 279"/>
                <a:gd name="T11" fmla="*/ 0 h 278"/>
                <a:gd name="T12" fmla="*/ 8 w 279"/>
                <a:gd name="T13" fmla="*/ 0 h 278"/>
                <a:gd name="T14" fmla="*/ 5 w 279"/>
                <a:gd name="T15" fmla="*/ 0 h 278"/>
                <a:gd name="T16" fmla="*/ 3 w 279"/>
                <a:gd name="T17" fmla="*/ 3 h 278"/>
                <a:gd name="T18" fmla="*/ 1 w 279"/>
                <a:gd name="T19" fmla="*/ 4 h 278"/>
                <a:gd name="T20" fmla="*/ 0 w 279"/>
                <a:gd name="T21" fmla="*/ 8 h 278"/>
                <a:gd name="T22" fmla="*/ 0 w 279"/>
                <a:gd name="T23" fmla="*/ 270 h 278"/>
                <a:gd name="T24" fmla="*/ 0 w 279"/>
                <a:gd name="T25" fmla="*/ 270 h 278"/>
                <a:gd name="T26" fmla="*/ 1 w 279"/>
                <a:gd name="T27" fmla="*/ 274 h 278"/>
                <a:gd name="T28" fmla="*/ 3 w 279"/>
                <a:gd name="T29" fmla="*/ 277 h 278"/>
                <a:gd name="T30" fmla="*/ 5 w 279"/>
                <a:gd name="T31" fmla="*/ 278 h 278"/>
                <a:gd name="T32" fmla="*/ 8 w 279"/>
                <a:gd name="T33" fmla="*/ 278 h 278"/>
                <a:gd name="T34" fmla="*/ 271 w 279"/>
                <a:gd name="T35" fmla="*/ 278 h 278"/>
                <a:gd name="T36" fmla="*/ 271 w 279"/>
                <a:gd name="T37" fmla="*/ 278 h 278"/>
                <a:gd name="T38" fmla="*/ 274 w 279"/>
                <a:gd name="T39" fmla="*/ 278 h 278"/>
                <a:gd name="T40" fmla="*/ 277 w 279"/>
                <a:gd name="T41" fmla="*/ 277 h 278"/>
                <a:gd name="T42" fmla="*/ 278 w 279"/>
                <a:gd name="T43" fmla="*/ 274 h 278"/>
                <a:gd name="T44" fmla="*/ 279 w 279"/>
                <a:gd name="T45" fmla="*/ 270 h 278"/>
                <a:gd name="T46" fmla="*/ 279 w 279"/>
                <a:gd name="T47" fmla="*/ 87 h 278"/>
                <a:gd name="T48" fmla="*/ 263 w 279"/>
                <a:gd name="T49" fmla="*/ 87 h 278"/>
                <a:gd name="T50" fmla="*/ 263 w 279"/>
                <a:gd name="T51" fmla="*/ 263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79" h="278">
                  <a:moveTo>
                    <a:pt x="263" y="263"/>
                  </a:moveTo>
                  <a:lnTo>
                    <a:pt x="16" y="263"/>
                  </a:lnTo>
                  <a:lnTo>
                    <a:pt x="16" y="16"/>
                  </a:lnTo>
                  <a:lnTo>
                    <a:pt x="235" y="16"/>
                  </a:lnTo>
                  <a:lnTo>
                    <a:pt x="235" y="0"/>
                  </a:lnTo>
                  <a:lnTo>
                    <a:pt x="8" y="0"/>
                  </a:lnTo>
                  <a:lnTo>
                    <a:pt x="8" y="0"/>
                  </a:lnTo>
                  <a:lnTo>
                    <a:pt x="5" y="0"/>
                  </a:lnTo>
                  <a:lnTo>
                    <a:pt x="3" y="3"/>
                  </a:lnTo>
                  <a:lnTo>
                    <a:pt x="1" y="4"/>
                  </a:lnTo>
                  <a:lnTo>
                    <a:pt x="0" y="8"/>
                  </a:lnTo>
                  <a:lnTo>
                    <a:pt x="0" y="270"/>
                  </a:lnTo>
                  <a:lnTo>
                    <a:pt x="0" y="270"/>
                  </a:lnTo>
                  <a:lnTo>
                    <a:pt x="1" y="274"/>
                  </a:lnTo>
                  <a:lnTo>
                    <a:pt x="3" y="277"/>
                  </a:lnTo>
                  <a:lnTo>
                    <a:pt x="5" y="278"/>
                  </a:lnTo>
                  <a:lnTo>
                    <a:pt x="8" y="278"/>
                  </a:lnTo>
                  <a:lnTo>
                    <a:pt x="271" y="278"/>
                  </a:lnTo>
                  <a:lnTo>
                    <a:pt x="271" y="278"/>
                  </a:lnTo>
                  <a:lnTo>
                    <a:pt x="274" y="278"/>
                  </a:lnTo>
                  <a:lnTo>
                    <a:pt x="277" y="277"/>
                  </a:lnTo>
                  <a:lnTo>
                    <a:pt x="278" y="274"/>
                  </a:lnTo>
                  <a:lnTo>
                    <a:pt x="279" y="270"/>
                  </a:lnTo>
                  <a:lnTo>
                    <a:pt x="279" y="87"/>
                  </a:lnTo>
                  <a:lnTo>
                    <a:pt x="263" y="87"/>
                  </a:lnTo>
                  <a:lnTo>
                    <a:pt x="263" y="263"/>
                  </a:lnTo>
                  <a:close/>
                </a:path>
              </a:pathLst>
            </a:custGeom>
            <a:grp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solidFill>
                  <a:schemeClr val="accent4"/>
                </a:solidFill>
                <a:latin typeface="+mn-lt"/>
              </a:endParaRPr>
            </a:p>
          </p:txBody>
        </p:sp>
        <p:sp>
          <p:nvSpPr>
            <p:cNvPr id="31" name="Freeform 190">
              <a:extLst>
                <a:ext uri="{FF2B5EF4-FFF2-40B4-BE49-F238E27FC236}">
                  <a16:creationId xmlns:a16="http://schemas.microsoft.com/office/drawing/2014/main" id="{2C27BBEA-7973-457C-9C60-BDCE80868E15}"/>
                </a:ext>
              </a:extLst>
            </p:cNvPr>
            <p:cNvSpPr>
              <a:spLocks/>
            </p:cNvSpPr>
            <p:nvPr/>
          </p:nvSpPr>
          <p:spPr bwMode="auto">
            <a:xfrm>
              <a:off x="6923088" y="5993448"/>
              <a:ext cx="192088" cy="144463"/>
            </a:xfrm>
            <a:custGeom>
              <a:avLst/>
              <a:gdLst>
                <a:gd name="T0" fmla="*/ 22 w 242"/>
                <a:gd name="T1" fmla="*/ 76 h 181"/>
                <a:gd name="T2" fmla="*/ 0 w 242"/>
                <a:gd name="T3" fmla="*/ 99 h 181"/>
                <a:gd name="T4" fmla="*/ 82 w 242"/>
                <a:gd name="T5" fmla="*/ 181 h 181"/>
                <a:gd name="T6" fmla="*/ 242 w 242"/>
                <a:gd name="T7" fmla="*/ 17 h 181"/>
                <a:gd name="T8" fmla="*/ 219 w 242"/>
                <a:gd name="T9" fmla="*/ 0 h 181"/>
                <a:gd name="T10" fmla="*/ 82 w 242"/>
                <a:gd name="T11" fmla="*/ 121 h 181"/>
                <a:gd name="T12" fmla="*/ 22 w 242"/>
                <a:gd name="T13" fmla="*/ 76 h 181"/>
              </a:gdLst>
              <a:ahLst/>
              <a:cxnLst>
                <a:cxn ang="0">
                  <a:pos x="T0" y="T1"/>
                </a:cxn>
                <a:cxn ang="0">
                  <a:pos x="T2" y="T3"/>
                </a:cxn>
                <a:cxn ang="0">
                  <a:pos x="T4" y="T5"/>
                </a:cxn>
                <a:cxn ang="0">
                  <a:pos x="T6" y="T7"/>
                </a:cxn>
                <a:cxn ang="0">
                  <a:pos x="T8" y="T9"/>
                </a:cxn>
                <a:cxn ang="0">
                  <a:pos x="T10" y="T11"/>
                </a:cxn>
                <a:cxn ang="0">
                  <a:pos x="T12" y="T13"/>
                </a:cxn>
              </a:cxnLst>
              <a:rect l="0" t="0" r="r" b="b"/>
              <a:pathLst>
                <a:path w="242" h="181">
                  <a:moveTo>
                    <a:pt x="22" y="76"/>
                  </a:moveTo>
                  <a:lnTo>
                    <a:pt x="0" y="99"/>
                  </a:lnTo>
                  <a:lnTo>
                    <a:pt x="82" y="181"/>
                  </a:lnTo>
                  <a:lnTo>
                    <a:pt x="242" y="17"/>
                  </a:lnTo>
                  <a:lnTo>
                    <a:pt x="219" y="0"/>
                  </a:lnTo>
                  <a:lnTo>
                    <a:pt x="82" y="121"/>
                  </a:lnTo>
                  <a:lnTo>
                    <a:pt x="22" y="76"/>
                  </a:lnTo>
                  <a:close/>
                </a:path>
              </a:pathLst>
            </a:custGeom>
            <a:grp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solidFill>
                  <a:schemeClr val="accent4"/>
                </a:solidFill>
                <a:latin typeface="+mn-lt"/>
              </a:endParaRPr>
            </a:p>
          </p:txBody>
        </p:sp>
      </p:grpSp>
      <p:grpSp>
        <p:nvGrpSpPr>
          <p:cNvPr id="35" name="Group 34">
            <a:extLst>
              <a:ext uri="{FF2B5EF4-FFF2-40B4-BE49-F238E27FC236}">
                <a16:creationId xmlns:a16="http://schemas.microsoft.com/office/drawing/2014/main" id="{41F22A86-E1F1-4C5A-B450-E09CF3268688}"/>
              </a:ext>
            </a:extLst>
          </p:cNvPr>
          <p:cNvGrpSpPr>
            <a:grpSpLocks noChangeAspect="1"/>
          </p:cNvGrpSpPr>
          <p:nvPr/>
        </p:nvGrpSpPr>
        <p:grpSpPr>
          <a:xfrm>
            <a:off x="4820347" y="4324082"/>
            <a:ext cx="353528" cy="323350"/>
            <a:chOff x="6854826" y="5993448"/>
            <a:chExt cx="260350" cy="238125"/>
          </a:xfrm>
          <a:solidFill>
            <a:schemeClr val="tx2"/>
          </a:solidFill>
        </p:grpSpPr>
        <p:sp>
          <p:nvSpPr>
            <p:cNvPr id="36" name="Freeform 189">
              <a:extLst>
                <a:ext uri="{FF2B5EF4-FFF2-40B4-BE49-F238E27FC236}">
                  <a16:creationId xmlns:a16="http://schemas.microsoft.com/office/drawing/2014/main" id="{B47EC41B-ACCB-4AB9-B9FF-B8A60A7E008E}"/>
                </a:ext>
              </a:extLst>
            </p:cNvPr>
            <p:cNvSpPr>
              <a:spLocks/>
            </p:cNvSpPr>
            <p:nvPr/>
          </p:nvSpPr>
          <p:spPr bwMode="auto">
            <a:xfrm>
              <a:off x="6854826" y="6009323"/>
              <a:ext cx="222250" cy="222250"/>
            </a:xfrm>
            <a:custGeom>
              <a:avLst/>
              <a:gdLst>
                <a:gd name="T0" fmla="*/ 263 w 279"/>
                <a:gd name="T1" fmla="*/ 263 h 278"/>
                <a:gd name="T2" fmla="*/ 16 w 279"/>
                <a:gd name="T3" fmla="*/ 263 h 278"/>
                <a:gd name="T4" fmla="*/ 16 w 279"/>
                <a:gd name="T5" fmla="*/ 16 h 278"/>
                <a:gd name="T6" fmla="*/ 235 w 279"/>
                <a:gd name="T7" fmla="*/ 16 h 278"/>
                <a:gd name="T8" fmla="*/ 235 w 279"/>
                <a:gd name="T9" fmla="*/ 0 h 278"/>
                <a:gd name="T10" fmla="*/ 8 w 279"/>
                <a:gd name="T11" fmla="*/ 0 h 278"/>
                <a:gd name="T12" fmla="*/ 8 w 279"/>
                <a:gd name="T13" fmla="*/ 0 h 278"/>
                <a:gd name="T14" fmla="*/ 5 w 279"/>
                <a:gd name="T15" fmla="*/ 0 h 278"/>
                <a:gd name="T16" fmla="*/ 3 w 279"/>
                <a:gd name="T17" fmla="*/ 3 h 278"/>
                <a:gd name="T18" fmla="*/ 1 w 279"/>
                <a:gd name="T19" fmla="*/ 4 h 278"/>
                <a:gd name="T20" fmla="*/ 0 w 279"/>
                <a:gd name="T21" fmla="*/ 8 h 278"/>
                <a:gd name="T22" fmla="*/ 0 w 279"/>
                <a:gd name="T23" fmla="*/ 270 h 278"/>
                <a:gd name="T24" fmla="*/ 0 w 279"/>
                <a:gd name="T25" fmla="*/ 270 h 278"/>
                <a:gd name="T26" fmla="*/ 1 w 279"/>
                <a:gd name="T27" fmla="*/ 274 h 278"/>
                <a:gd name="T28" fmla="*/ 3 w 279"/>
                <a:gd name="T29" fmla="*/ 277 h 278"/>
                <a:gd name="T30" fmla="*/ 5 w 279"/>
                <a:gd name="T31" fmla="*/ 278 h 278"/>
                <a:gd name="T32" fmla="*/ 8 w 279"/>
                <a:gd name="T33" fmla="*/ 278 h 278"/>
                <a:gd name="T34" fmla="*/ 271 w 279"/>
                <a:gd name="T35" fmla="*/ 278 h 278"/>
                <a:gd name="T36" fmla="*/ 271 w 279"/>
                <a:gd name="T37" fmla="*/ 278 h 278"/>
                <a:gd name="T38" fmla="*/ 274 w 279"/>
                <a:gd name="T39" fmla="*/ 278 h 278"/>
                <a:gd name="T40" fmla="*/ 277 w 279"/>
                <a:gd name="T41" fmla="*/ 277 h 278"/>
                <a:gd name="T42" fmla="*/ 278 w 279"/>
                <a:gd name="T43" fmla="*/ 274 h 278"/>
                <a:gd name="T44" fmla="*/ 279 w 279"/>
                <a:gd name="T45" fmla="*/ 270 h 278"/>
                <a:gd name="T46" fmla="*/ 279 w 279"/>
                <a:gd name="T47" fmla="*/ 87 h 278"/>
                <a:gd name="T48" fmla="*/ 263 w 279"/>
                <a:gd name="T49" fmla="*/ 87 h 278"/>
                <a:gd name="T50" fmla="*/ 263 w 279"/>
                <a:gd name="T51" fmla="*/ 263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79" h="278">
                  <a:moveTo>
                    <a:pt x="263" y="263"/>
                  </a:moveTo>
                  <a:lnTo>
                    <a:pt x="16" y="263"/>
                  </a:lnTo>
                  <a:lnTo>
                    <a:pt x="16" y="16"/>
                  </a:lnTo>
                  <a:lnTo>
                    <a:pt x="235" y="16"/>
                  </a:lnTo>
                  <a:lnTo>
                    <a:pt x="235" y="0"/>
                  </a:lnTo>
                  <a:lnTo>
                    <a:pt x="8" y="0"/>
                  </a:lnTo>
                  <a:lnTo>
                    <a:pt x="8" y="0"/>
                  </a:lnTo>
                  <a:lnTo>
                    <a:pt x="5" y="0"/>
                  </a:lnTo>
                  <a:lnTo>
                    <a:pt x="3" y="3"/>
                  </a:lnTo>
                  <a:lnTo>
                    <a:pt x="1" y="4"/>
                  </a:lnTo>
                  <a:lnTo>
                    <a:pt x="0" y="8"/>
                  </a:lnTo>
                  <a:lnTo>
                    <a:pt x="0" y="270"/>
                  </a:lnTo>
                  <a:lnTo>
                    <a:pt x="0" y="270"/>
                  </a:lnTo>
                  <a:lnTo>
                    <a:pt x="1" y="274"/>
                  </a:lnTo>
                  <a:lnTo>
                    <a:pt x="3" y="277"/>
                  </a:lnTo>
                  <a:lnTo>
                    <a:pt x="5" y="278"/>
                  </a:lnTo>
                  <a:lnTo>
                    <a:pt x="8" y="278"/>
                  </a:lnTo>
                  <a:lnTo>
                    <a:pt x="271" y="278"/>
                  </a:lnTo>
                  <a:lnTo>
                    <a:pt x="271" y="278"/>
                  </a:lnTo>
                  <a:lnTo>
                    <a:pt x="274" y="278"/>
                  </a:lnTo>
                  <a:lnTo>
                    <a:pt x="277" y="277"/>
                  </a:lnTo>
                  <a:lnTo>
                    <a:pt x="278" y="274"/>
                  </a:lnTo>
                  <a:lnTo>
                    <a:pt x="279" y="270"/>
                  </a:lnTo>
                  <a:lnTo>
                    <a:pt x="279" y="87"/>
                  </a:lnTo>
                  <a:lnTo>
                    <a:pt x="263" y="87"/>
                  </a:lnTo>
                  <a:lnTo>
                    <a:pt x="263" y="263"/>
                  </a:lnTo>
                  <a:close/>
                </a:path>
              </a:pathLst>
            </a:custGeom>
            <a:grp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solidFill>
                  <a:schemeClr val="accent4"/>
                </a:solidFill>
                <a:latin typeface="+mn-lt"/>
              </a:endParaRPr>
            </a:p>
          </p:txBody>
        </p:sp>
        <p:sp>
          <p:nvSpPr>
            <p:cNvPr id="37" name="Freeform 190">
              <a:extLst>
                <a:ext uri="{FF2B5EF4-FFF2-40B4-BE49-F238E27FC236}">
                  <a16:creationId xmlns:a16="http://schemas.microsoft.com/office/drawing/2014/main" id="{099840CB-9063-4F2E-BD9B-0A2ED60795FD}"/>
                </a:ext>
              </a:extLst>
            </p:cNvPr>
            <p:cNvSpPr>
              <a:spLocks/>
            </p:cNvSpPr>
            <p:nvPr/>
          </p:nvSpPr>
          <p:spPr bwMode="auto">
            <a:xfrm>
              <a:off x="6923088" y="5993448"/>
              <a:ext cx="192088" cy="144463"/>
            </a:xfrm>
            <a:custGeom>
              <a:avLst/>
              <a:gdLst>
                <a:gd name="T0" fmla="*/ 22 w 242"/>
                <a:gd name="T1" fmla="*/ 76 h 181"/>
                <a:gd name="T2" fmla="*/ 0 w 242"/>
                <a:gd name="T3" fmla="*/ 99 h 181"/>
                <a:gd name="T4" fmla="*/ 82 w 242"/>
                <a:gd name="T5" fmla="*/ 181 h 181"/>
                <a:gd name="T6" fmla="*/ 242 w 242"/>
                <a:gd name="T7" fmla="*/ 17 h 181"/>
                <a:gd name="T8" fmla="*/ 219 w 242"/>
                <a:gd name="T9" fmla="*/ 0 h 181"/>
                <a:gd name="T10" fmla="*/ 82 w 242"/>
                <a:gd name="T11" fmla="*/ 121 h 181"/>
                <a:gd name="T12" fmla="*/ 22 w 242"/>
                <a:gd name="T13" fmla="*/ 76 h 181"/>
              </a:gdLst>
              <a:ahLst/>
              <a:cxnLst>
                <a:cxn ang="0">
                  <a:pos x="T0" y="T1"/>
                </a:cxn>
                <a:cxn ang="0">
                  <a:pos x="T2" y="T3"/>
                </a:cxn>
                <a:cxn ang="0">
                  <a:pos x="T4" y="T5"/>
                </a:cxn>
                <a:cxn ang="0">
                  <a:pos x="T6" y="T7"/>
                </a:cxn>
                <a:cxn ang="0">
                  <a:pos x="T8" y="T9"/>
                </a:cxn>
                <a:cxn ang="0">
                  <a:pos x="T10" y="T11"/>
                </a:cxn>
                <a:cxn ang="0">
                  <a:pos x="T12" y="T13"/>
                </a:cxn>
              </a:cxnLst>
              <a:rect l="0" t="0" r="r" b="b"/>
              <a:pathLst>
                <a:path w="242" h="181">
                  <a:moveTo>
                    <a:pt x="22" y="76"/>
                  </a:moveTo>
                  <a:lnTo>
                    <a:pt x="0" y="99"/>
                  </a:lnTo>
                  <a:lnTo>
                    <a:pt x="82" y="181"/>
                  </a:lnTo>
                  <a:lnTo>
                    <a:pt x="242" y="17"/>
                  </a:lnTo>
                  <a:lnTo>
                    <a:pt x="219" y="0"/>
                  </a:lnTo>
                  <a:lnTo>
                    <a:pt x="82" y="121"/>
                  </a:lnTo>
                  <a:lnTo>
                    <a:pt x="22" y="76"/>
                  </a:lnTo>
                  <a:close/>
                </a:path>
              </a:pathLst>
            </a:custGeom>
            <a:grp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solidFill>
                  <a:schemeClr val="accent4"/>
                </a:solidFill>
                <a:latin typeface="+mn-lt"/>
              </a:endParaRPr>
            </a:p>
          </p:txBody>
        </p:sp>
      </p:grpSp>
      <p:grpSp>
        <p:nvGrpSpPr>
          <p:cNvPr id="18" name="Group 17">
            <a:extLst>
              <a:ext uri="{FF2B5EF4-FFF2-40B4-BE49-F238E27FC236}">
                <a16:creationId xmlns:a16="http://schemas.microsoft.com/office/drawing/2014/main" id="{49015D93-66A8-4906-8EFB-7CBCEC8B93C1}"/>
              </a:ext>
            </a:extLst>
          </p:cNvPr>
          <p:cNvGrpSpPr>
            <a:grpSpLocks noChangeAspect="1"/>
          </p:cNvGrpSpPr>
          <p:nvPr/>
        </p:nvGrpSpPr>
        <p:grpSpPr>
          <a:xfrm>
            <a:off x="4785776" y="5689990"/>
            <a:ext cx="353528" cy="323350"/>
            <a:chOff x="6854826" y="5993448"/>
            <a:chExt cx="260350" cy="238125"/>
          </a:xfrm>
          <a:solidFill>
            <a:schemeClr val="tx2"/>
          </a:solidFill>
        </p:grpSpPr>
        <p:sp>
          <p:nvSpPr>
            <p:cNvPr id="19" name="Freeform 189">
              <a:extLst>
                <a:ext uri="{FF2B5EF4-FFF2-40B4-BE49-F238E27FC236}">
                  <a16:creationId xmlns:a16="http://schemas.microsoft.com/office/drawing/2014/main" id="{B26C200B-930E-44EA-A5FD-F57E07DCB308}"/>
                </a:ext>
              </a:extLst>
            </p:cNvPr>
            <p:cNvSpPr>
              <a:spLocks/>
            </p:cNvSpPr>
            <p:nvPr/>
          </p:nvSpPr>
          <p:spPr bwMode="auto">
            <a:xfrm>
              <a:off x="6854826" y="6009323"/>
              <a:ext cx="222250" cy="222250"/>
            </a:xfrm>
            <a:custGeom>
              <a:avLst/>
              <a:gdLst>
                <a:gd name="T0" fmla="*/ 263 w 279"/>
                <a:gd name="T1" fmla="*/ 263 h 278"/>
                <a:gd name="T2" fmla="*/ 16 w 279"/>
                <a:gd name="T3" fmla="*/ 263 h 278"/>
                <a:gd name="T4" fmla="*/ 16 w 279"/>
                <a:gd name="T5" fmla="*/ 16 h 278"/>
                <a:gd name="T6" fmla="*/ 235 w 279"/>
                <a:gd name="T7" fmla="*/ 16 h 278"/>
                <a:gd name="T8" fmla="*/ 235 w 279"/>
                <a:gd name="T9" fmla="*/ 0 h 278"/>
                <a:gd name="T10" fmla="*/ 8 w 279"/>
                <a:gd name="T11" fmla="*/ 0 h 278"/>
                <a:gd name="T12" fmla="*/ 8 w 279"/>
                <a:gd name="T13" fmla="*/ 0 h 278"/>
                <a:gd name="T14" fmla="*/ 5 w 279"/>
                <a:gd name="T15" fmla="*/ 0 h 278"/>
                <a:gd name="T16" fmla="*/ 3 w 279"/>
                <a:gd name="T17" fmla="*/ 3 h 278"/>
                <a:gd name="T18" fmla="*/ 1 w 279"/>
                <a:gd name="T19" fmla="*/ 4 h 278"/>
                <a:gd name="T20" fmla="*/ 0 w 279"/>
                <a:gd name="T21" fmla="*/ 8 h 278"/>
                <a:gd name="T22" fmla="*/ 0 w 279"/>
                <a:gd name="T23" fmla="*/ 270 h 278"/>
                <a:gd name="T24" fmla="*/ 0 w 279"/>
                <a:gd name="T25" fmla="*/ 270 h 278"/>
                <a:gd name="T26" fmla="*/ 1 w 279"/>
                <a:gd name="T27" fmla="*/ 274 h 278"/>
                <a:gd name="T28" fmla="*/ 3 w 279"/>
                <a:gd name="T29" fmla="*/ 277 h 278"/>
                <a:gd name="T30" fmla="*/ 5 w 279"/>
                <a:gd name="T31" fmla="*/ 278 h 278"/>
                <a:gd name="T32" fmla="*/ 8 w 279"/>
                <a:gd name="T33" fmla="*/ 278 h 278"/>
                <a:gd name="T34" fmla="*/ 271 w 279"/>
                <a:gd name="T35" fmla="*/ 278 h 278"/>
                <a:gd name="T36" fmla="*/ 271 w 279"/>
                <a:gd name="T37" fmla="*/ 278 h 278"/>
                <a:gd name="T38" fmla="*/ 274 w 279"/>
                <a:gd name="T39" fmla="*/ 278 h 278"/>
                <a:gd name="T40" fmla="*/ 277 w 279"/>
                <a:gd name="T41" fmla="*/ 277 h 278"/>
                <a:gd name="T42" fmla="*/ 278 w 279"/>
                <a:gd name="T43" fmla="*/ 274 h 278"/>
                <a:gd name="T44" fmla="*/ 279 w 279"/>
                <a:gd name="T45" fmla="*/ 270 h 278"/>
                <a:gd name="T46" fmla="*/ 279 w 279"/>
                <a:gd name="T47" fmla="*/ 87 h 278"/>
                <a:gd name="T48" fmla="*/ 263 w 279"/>
                <a:gd name="T49" fmla="*/ 87 h 278"/>
                <a:gd name="T50" fmla="*/ 263 w 279"/>
                <a:gd name="T51" fmla="*/ 263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79" h="278">
                  <a:moveTo>
                    <a:pt x="263" y="263"/>
                  </a:moveTo>
                  <a:lnTo>
                    <a:pt x="16" y="263"/>
                  </a:lnTo>
                  <a:lnTo>
                    <a:pt x="16" y="16"/>
                  </a:lnTo>
                  <a:lnTo>
                    <a:pt x="235" y="16"/>
                  </a:lnTo>
                  <a:lnTo>
                    <a:pt x="235" y="0"/>
                  </a:lnTo>
                  <a:lnTo>
                    <a:pt x="8" y="0"/>
                  </a:lnTo>
                  <a:lnTo>
                    <a:pt x="8" y="0"/>
                  </a:lnTo>
                  <a:lnTo>
                    <a:pt x="5" y="0"/>
                  </a:lnTo>
                  <a:lnTo>
                    <a:pt x="3" y="3"/>
                  </a:lnTo>
                  <a:lnTo>
                    <a:pt x="1" y="4"/>
                  </a:lnTo>
                  <a:lnTo>
                    <a:pt x="0" y="8"/>
                  </a:lnTo>
                  <a:lnTo>
                    <a:pt x="0" y="270"/>
                  </a:lnTo>
                  <a:lnTo>
                    <a:pt x="0" y="270"/>
                  </a:lnTo>
                  <a:lnTo>
                    <a:pt x="1" y="274"/>
                  </a:lnTo>
                  <a:lnTo>
                    <a:pt x="3" y="277"/>
                  </a:lnTo>
                  <a:lnTo>
                    <a:pt x="5" y="278"/>
                  </a:lnTo>
                  <a:lnTo>
                    <a:pt x="8" y="278"/>
                  </a:lnTo>
                  <a:lnTo>
                    <a:pt x="271" y="278"/>
                  </a:lnTo>
                  <a:lnTo>
                    <a:pt x="271" y="278"/>
                  </a:lnTo>
                  <a:lnTo>
                    <a:pt x="274" y="278"/>
                  </a:lnTo>
                  <a:lnTo>
                    <a:pt x="277" y="277"/>
                  </a:lnTo>
                  <a:lnTo>
                    <a:pt x="278" y="274"/>
                  </a:lnTo>
                  <a:lnTo>
                    <a:pt x="279" y="270"/>
                  </a:lnTo>
                  <a:lnTo>
                    <a:pt x="279" y="87"/>
                  </a:lnTo>
                  <a:lnTo>
                    <a:pt x="263" y="87"/>
                  </a:lnTo>
                  <a:lnTo>
                    <a:pt x="263" y="263"/>
                  </a:lnTo>
                  <a:close/>
                </a:path>
              </a:pathLst>
            </a:custGeom>
            <a:grp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solidFill>
                  <a:schemeClr val="accent4"/>
                </a:solidFill>
                <a:latin typeface="+mn-lt"/>
              </a:endParaRPr>
            </a:p>
          </p:txBody>
        </p:sp>
        <p:sp>
          <p:nvSpPr>
            <p:cNvPr id="21" name="Freeform 190">
              <a:extLst>
                <a:ext uri="{FF2B5EF4-FFF2-40B4-BE49-F238E27FC236}">
                  <a16:creationId xmlns:a16="http://schemas.microsoft.com/office/drawing/2014/main" id="{22DB80A2-3E7F-4A46-8E65-9B9CE01AB0D9}"/>
                </a:ext>
              </a:extLst>
            </p:cNvPr>
            <p:cNvSpPr>
              <a:spLocks/>
            </p:cNvSpPr>
            <p:nvPr/>
          </p:nvSpPr>
          <p:spPr bwMode="auto">
            <a:xfrm>
              <a:off x="6923088" y="5993448"/>
              <a:ext cx="192088" cy="144463"/>
            </a:xfrm>
            <a:custGeom>
              <a:avLst/>
              <a:gdLst>
                <a:gd name="T0" fmla="*/ 22 w 242"/>
                <a:gd name="T1" fmla="*/ 76 h 181"/>
                <a:gd name="T2" fmla="*/ 0 w 242"/>
                <a:gd name="T3" fmla="*/ 99 h 181"/>
                <a:gd name="T4" fmla="*/ 82 w 242"/>
                <a:gd name="T5" fmla="*/ 181 h 181"/>
                <a:gd name="T6" fmla="*/ 242 w 242"/>
                <a:gd name="T7" fmla="*/ 17 h 181"/>
                <a:gd name="T8" fmla="*/ 219 w 242"/>
                <a:gd name="T9" fmla="*/ 0 h 181"/>
                <a:gd name="T10" fmla="*/ 82 w 242"/>
                <a:gd name="T11" fmla="*/ 121 h 181"/>
                <a:gd name="T12" fmla="*/ 22 w 242"/>
                <a:gd name="T13" fmla="*/ 76 h 181"/>
              </a:gdLst>
              <a:ahLst/>
              <a:cxnLst>
                <a:cxn ang="0">
                  <a:pos x="T0" y="T1"/>
                </a:cxn>
                <a:cxn ang="0">
                  <a:pos x="T2" y="T3"/>
                </a:cxn>
                <a:cxn ang="0">
                  <a:pos x="T4" y="T5"/>
                </a:cxn>
                <a:cxn ang="0">
                  <a:pos x="T6" y="T7"/>
                </a:cxn>
                <a:cxn ang="0">
                  <a:pos x="T8" y="T9"/>
                </a:cxn>
                <a:cxn ang="0">
                  <a:pos x="T10" y="T11"/>
                </a:cxn>
                <a:cxn ang="0">
                  <a:pos x="T12" y="T13"/>
                </a:cxn>
              </a:cxnLst>
              <a:rect l="0" t="0" r="r" b="b"/>
              <a:pathLst>
                <a:path w="242" h="181">
                  <a:moveTo>
                    <a:pt x="22" y="76"/>
                  </a:moveTo>
                  <a:lnTo>
                    <a:pt x="0" y="99"/>
                  </a:lnTo>
                  <a:lnTo>
                    <a:pt x="82" y="181"/>
                  </a:lnTo>
                  <a:lnTo>
                    <a:pt x="242" y="17"/>
                  </a:lnTo>
                  <a:lnTo>
                    <a:pt x="219" y="0"/>
                  </a:lnTo>
                  <a:lnTo>
                    <a:pt x="82" y="121"/>
                  </a:lnTo>
                  <a:lnTo>
                    <a:pt x="22" y="76"/>
                  </a:lnTo>
                  <a:close/>
                </a:path>
              </a:pathLst>
            </a:custGeom>
            <a:grp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solidFill>
                  <a:schemeClr val="accent4"/>
                </a:solidFill>
                <a:latin typeface="+mn-lt"/>
              </a:endParaRPr>
            </a:p>
          </p:txBody>
        </p:sp>
      </p:grpSp>
      <p:sp>
        <p:nvSpPr>
          <p:cNvPr id="25" name="Rectangle 24">
            <a:extLst>
              <a:ext uri="{FF2B5EF4-FFF2-40B4-BE49-F238E27FC236}">
                <a16:creationId xmlns:a16="http://schemas.microsoft.com/office/drawing/2014/main" id="{9437911A-944C-45DB-9A6C-ACE36EFC20A0}"/>
              </a:ext>
            </a:extLst>
          </p:cNvPr>
          <p:cNvSpPr/>
          <p:nvPr/>
        </p:nvSpPr>
        <p:spPr>
          <a:xfrm>
            <a:off x="5206130" y="3968473"/>
            <a:ext cx="3458927" cy="1246495"/>
          </a:xfrm>
          <a:prstGeom prst="rect">
            <a:avLst/>
          </a:prstGeom>
        </p:spPr>
        <p:txBody>
          <a:bodyPr wrap="square">
            <a:spAutoFit/>
          </a:bodyPr>
          <a:lstStyle/>
          <a:p>
            <a:r>
              <a:rPr lang="en-US" sz="1500" dirty="0">
                <a:latin typeface="+mn-lt"/>
              </a:rPr>
              <a:t>The </a:t>
            </a:r>
            <a:r>
              <a:rPr lang="en-US" sz="1500" b="1" dirty="0">
                <a:latin typeface="+mn-lt"/>
              </a:rPr>
              <a:t>Board of Higher Education must champion the NUE’s recommendations </a:t>
            </a:r>
            <a:r>
              <a:rPr lang="en-US" sz="1500" dirty="0">
                <a:latin typeface="+mn-lt"/>
              </a:rPr>
              <a:t>by acting on those the BHE can control and advocating for others.</a:t>
            </a:r>
          </a:p>
        </p:txBody>
      </p:sp>
      <p:sp>
        <p:nvSpPr>
          <p:cNvPr id="26" name="Rectangle 25">
            <a:extLst>
              <a:ext uri="{FF2B5EF4-FFF2-40B4-BE49-F238E27FC236}">
                <a16:creationId xmlns:a16="http://schemas.microsoft.com/office/drawing/2014/main" id="{B81146BE-7DFF-40B2-98B0-505EBE7F113A}"/>
              </a:ext>
            </a:extLst>
          </p:cNvPr>
          <p:cNvSpPr/>
          <p:nvPr/>
        </p:nvSpPr>
        <p:spPr>
          <a:xfrm>
            <a:off x="5173875" y="5398630"/>
            <a:ext cx="3342051" cy="1015663"/>
          </a:xfrm>
          <a:prstGeom prst="rect">
            <a:avLst/>
          </a:prstGeom>
        </p:spPr>
        <p:txBody>
          <a:bodyPr wrap="square">
            <a:spAutoFit/>
          </a:bodyPr>
          <a:lstStyle/>
          <a:p>
            <a:r>
              <a:rPr lang="en-US" sz="1500" dirty="0">
                <a:latin typeface="+mn-lt"/>
              </a:rPr>
              <a:t>This </a:t>
            </a:r>
            <a:r>
              <a:rPr lang="en-US" sz="1500" b="1" dirty="0">
                <a:latin typeface="+mn-lt"/>
              </a:rPr>
              <a:t>process must be iterative, collaborative, inclusive, and a constant focus of the BHE, DHE, and individual institutions</a:t>
            </a:r>
            <a:r>
              <a:rPr lang="en-US" sz="1500" dirty="0">
                <a:latin typeface="+mn-lt"/>
              </a:rPr>
              <a:t>. </a:t>
            </a:r>
          </a:p>
        </p:txBody>
      </p:sp>
      <p:sp>
        <p:nvSpPr>
          <p:cNvPr id="32" name="Trapezoid 31">
            <a:extLst>
              <a:ext uri="{FF2B5EF4-FFF2-40B4-BE49-F238E27FC236}">
                <a16:creationId xmlns:a16="http://schemas.microsoft.com/office/drawing/2014/main" id="{1797BEED-AAEA-4910-BC8D-BE9B85978644}"/>
              </a:ext>
            </a:extLst>
          </p:cNvPr>
          <p:cNvSpPr/>
          <p:nvPr/>
        </p:nvSpPr>
        <p:spPr>
          <a:xfrm rot="16200000">
            <a:off x="2313754" y="3706254"/>
            <a:ext cx="3864482" cy="900382"/>
          </a:xfrm>
          <a:prstGeom prst="trapezoid">
            <a:avLst>
              <a:gd name="adj" fmla="val 109680"/>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a:extLst>
              <a:ext uri="{FF2B5EF4-FFF2-40B4-BE49-F238E27FC236}">
                <a16:creationId xmlns:a16="http://schemas.microsoft.com/office/drawing/2014/main" id="{5773FE02-422C-4116-B708-34B11E15B256}"/>
              </a:ext>
            </a:extLst>
          </p:cNvPr>
          <p:cNvGrpSpPr/>
          <p:nvPr/>
        </p:nvGrpSpPr>
        <p:grpSpPr>
          <a:xfrm>
            <a:off x="4696184" y="1703748"/>
            <a:ext cx="3973259" cy="4905393"/>
            <a:chOff x="1219200" y="1567959"/>
            <a:chExt cx="3890563" cy="4652066"/>
          </a:xfrm>
        </p:grpSpPr>
        <p:sp>
          <p:nvSpPr>
            <p:cNvPr id="39" name="Rectangle: Rounded Corners 38">
              <a:extLst>
                <a:ext uri="{FF2B5EF4-FFF2-40B4-BE49-F238E27FC236}">
                  <a16:creationId xmlns:a16="http://schemas.microsoft.com/office/drawing/2014/main" id="{324A43D9-CE04-4DA8-9FFB-F20A8EEE37FB}"/>
                </a:ext>
              </a:extLst>
            </p:cNvPr>
            <p:cNvSpPr/>
            <p:nvPr/>
          </p:nvSpPr>
          <p:spPr>
            <a:xfrm>
              <a:off x="1451634" y="1717848"/>
              <a:ext cx="3507807" cy="654437"/>
            </a:xfrm>
            <a:prstGeom prst="roundRect">
              <a:avLst/>
            </a:prstGeom>
            <a:solidFill>
              <a:srgbClr val="001F5B"/>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ectangle: Rounded Corners 39">
              <a:extLst>
                <a:ext uri="{FF2B5EF4-FFF2-40B4-BE49-F238E27FC236}">
                  <a16:creationId xmlns:a16="http://schemas.microsoft.com/office/drawing/2014/main" id="{A6A40DFF-F67B-406D-ACAD-2539441A0F25}"/>
                </a:ext>
              </a:extLst>
            </p:cNvPr>
            <p:cNvSpPr/>
            <p:nvPr/>
          </p:nvSpPr>
          <p:spPr>
            <a:xfrm>
              <a:off x="1219200" y="1567959"/>
              <a:ext cx="3890563" cy="4652066"/>
            </a:xfrm>
            <a:prstGeom prst="roundRect">
              <a:avLst/>
            </a:prstGeom>
            <a:noFill/>
            <a:ln w="12700">
              <a:solidFill>
                <a:srgbClr val="001F5B"/>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1" name="TextBox 40">
            <a:extLst>
              <a:ext uri="{FF2B5EF4-FFF2-40B4-BE49-F238E27FC236}">
                <a16:creationId xmlns:a16="http://schemas.microsoft.com/office/drawing/2014/main" id="{4CFFB87D-2378-4D48-95EB-BD26F54BC440}"/>
              </a:ext>
            </a:extLst>
          </p:cNvPr>
          <p:cNvSpPr txBox="1"/>
          <p:nvPr/>
        </p:nvSpPr>
        <p:spPr>
          <a:xfrm>
            <a:off x="1583871" y="6119698"/>
            <a:ext cx="184731" cy="369332"/>
          </a:xfrm>
          <a:prstGeom prst="rect">
            <a:avLst/>
          </a:prstGeom>
          <a:noFill/>
        </p:spPr>
        <p:txBody>
          <a:bodyPr wrap="none" rtlCol="0">
            <a:spAutoFit/>
          </a:bodyPr>
          <a:lstStyle/>
          <a:p>
            <a:endParaRPr lang="en-US"/>
          </a:p>
        </p:txBody>
      </p:sp>
      <p:sp>
        <p:nvSpPr>
          <p:cNvPr id="42" name="TextBox 41">
            <a:extLst>
              <a:ext uri="{FF2B5EF4-FFF2-40B4-BE49-F238E27FC236}">
                <a16:creationId xmlns:a16="http://schemas.microsoft.com/office/drawing/2014/main" id="{55CDA04B-A165-4696-BB6A-9180130080FF}"/>
              </a:ext>
            </a:extLst>
          </p:cNvPr>
          <p:cNvSpPr txBox="1"/>
          <p:nvPr/>
        </p:nvSpPr>
        <p:spPr>
          <a:xfrm>
            <a:off x="5994654" y="5689990"/>
            <a:ext cx="184731" cy="369332"/>
          </a:xfrm>
          <a:prstGeom prst="rect">
            <a:avLst/>
          </a:prstGeom>
          <a:noFill/>
        </p:spPr>
        <p:txBody>
          <a:bodyPr wrap="none" rtlCol="0">
            <a:spAutoFit/>
          </a:bodyPr>
          <a:lstStyle/>
          <a:p>
            <a:endParaRPr lang="en-US" dirty="0"/>
          </a:p>
        </p:txBody>
      </p:sp>
      <p:grpSp>
        <p:nvGrpSpPr>
          <p:cNvPr id="17" name="Group 16">
            <a:extLst>
              <a:ext uri="{FF2B5EF4-FFF2-40B4-BE49-F238E27FC236}">
                <a16:creationId xmlns:a16="http://schemas.microsoft.com/office/drawing/2014/main" id="{383695B1-D448-4711-A956-7D52BE0E3574}"/>
              </a:ext>
            </a:extLst>
          </p:cNvPr>
          <p:cNvGrpSpPr/>
          <p:nvPr/>
        </p:nvGrpSpPr>
        <p:grpSpPr>
          <a:xfrm>
            <a:off x="5120369" y="1904746"/>
            <a:ext cx="437240" cy="568527"/>
            <a:chOff x="234950" y="2876550"/>
            <a:chExt cx="506413" cy="542925"/>
          </a:xfrm>
          <a:solidFill>
            <a:srgbClr val="FFC627"/>
          </a:solidFill>
        </p:grpSpPr>
        <p:sp>
          <p:nvSpPr>
            <p:cNvPr id="22" name="Freeform 50">
              <a:extLst>
                <a:ext uri="{FF2B5EF4-FFF2-40B4-BE49-F238E27FC236}">
                  <a16:creationId xmlns:a16="http://schemas.microsoft.com/office/drawing/2014/main" id="{AAFF726A-AEFA-47B5-BD7D-9C144E2E37EA}"/>
                </a:ext>
              </a:extLst>
            </p:cNvPr>
            <p:cNvSpPr>
              <a:spLocks noEditPoints="1"/>
            </p:cNvSpPr>
            <p:nvPr/>
          </p:nvSpPr>
          <p:spPr bwMode="auto">
            <a:xfrm>
              <a:off x="234950" y="2930525"/>
              <a:ext cx="450850" cy="488950"/>
            </a:xfrm>
            <a:custGeom>
              <a:avLst/>
              <a:gdLst>
                <a:gd name="T0" fmla="*/ 107 w 191"/>
                <a:gd name="T1" fmla="*/ 2 h 207"/>
                <a:gd name="T2" fmla="*/ 103 w 191"/>
                <a:gd name="T3" fmla="*/ 0 h 207"/>
                <a:gd name="T4" fmla="*/ 99 w 191"/>
                <a:gd name="T5" fmla="*/ 3 h 207"/>
                <a:gd name="T6" fmla="*/ 35 w 191"/>
                <a:gd name="T7" fmla="*/ 125 h 207"/>
                <a:gd name="T8" fmla="*/ 21 w 191"/>
                <a:gd name="T9" fmla="*/ 139 h 207"/>
                <a:gd name="T10" fmla="*/ 2 w 191"/>
                <a:gd name="T11" fmla="*/ 152 h 207"/>
                <a:gd name="T12" fmla="*/ 0 w 191"/>
                <a:gd name="T13" fmla="*/ 155 h 207"/>
                <a:gd name="T14" fmla="*/ 1 w 191"/>
                <a:gd name="T15" fmla="*/ 159 h 207"/>
                <a:gd name="T16" fmla="*/ 32 w 191"/>
                <a:gd name="T17" fmla="*/ 189 h 207"/>
                <a:gd name="T18" fmla="*/ 35 w 191"/>
                <a:gd name="T19" fmla="*/ 190 h 207"/>
                <a:gd name="T20" fmla="*/ 35 w 191"/>
                <a:gd name="T21" fmla="*/ 190 h 207"/>
                <a:gd name="T22" fmla="*/ 39 w 191"/>
                <a:gd name="T23" fmla="*/ 188 h 207"/>
                <a:gd name="T24" fmla="*/ 50 w 191"/>
                <a:gd name="T25" fmla="*/ 172 h 207"/>
                <a:gd name="T26" fmla="*/ 50 w 191"/>
                <a:gd name="T27" fmla="*/ 172 h 207"/>
                <a:gd name="T28" fmla="*/ 99 w 191"/>
                <a:gd name="T29" fmla="*/ 205 h 207"/>
                <a:gd name="T30" fmla="*/ 105 w 191"/>
                <a:gd name="T31" fmla="*/ 207 h 207"/>
                <a:gd name="T32" fmla="*/ 112 w 191"/>
                <a:gd name="T33" fmla="*/ 204 h 207"/>
                <a:gd name="T34" fmla="*/ 118 w 191"/>
                <a:gd name="T35" fmla="*/ 199 h 207"/>
                <a:gd name="T36" fmla="*/ 121 w 191"/>
                <a:gd name="T37" fmla="*/ 192 h 207"/>
                <a:gd name="T38" fmla="*/ 118 w 191"/>
                <a:gd name="T39" fmla="*/ 185 h 207"/>
                <a:gd name="T40" fmla="*/ 117 w 191"/>
                <a:gd name="T41" fmla="*/ 184 h 207"/>
                <a:gd name="T42" fmla="*/ 70 w 191"/>
                <a:gd name="T43" fmla="*/ 153 h 207"/>
                <a:gd name="T44" fmla="*/ 188 w 191"/>
                <a:gd name="T45" fmla="*/ 91 h 207"/>
                <a:gd name="T46" fmla="*/ 190 w 191"/>
                <a:gd name="T47" fmla="*/ 88 h 207"/>
                <a:gd name="T48" fmla="*/ 189 w 191"/>
                <a:gd name="T49" fmla="*/ 84 h 207"/>
                <a:gd name="T50" fmla="*/ 107 w 191"/>
                <a:gd name="T51" fmla="*/ 2 h 207"/>
                <a:gd name="T52" fmla="*/ 39 w 191"/>
                <a:gd name="T53" fmla="*/ 135 h 207"/>
                <a:gd name="T54" fmla="*/ 56 w 191"/>
                <a:gd name="T55" fmla="*/ 151 h 207"/>
                <a:gd name="T56" fmla="*/ 55 w 191"/>
                <a:gd name="T57" fmla="*/ 152 h 207"/>
                <a:gd name="T58" fmla="*/ 55 w 191"/>
                <a:gd name="T59" fmla="*/ 152 h 207"/>
                <a:gd name="T60" fmla="*/ 49 w 191"/>
                <a:gd name="T61" fmla="*/ 158 h 207"/>
                <a:gd name="T62" fmla="*/ 49 w 191"/>
                <a:gd name="T63" fmla="*/ 158 h 207"/>
                <a:gd name="T64" fmla="*/ 49 w 191"/>
                <a:gd name="T65" fmla="*/ 158 h 207"/>
                <a:gd name="T66" fmla="*/ 32 w 191"/>
                <a:gd name="T67" fmla="*/ 141 h 207"/>
                <a:gd name="T68" fmla="*/ 39 w 191"/>
                <a:gd name="T69" fmla="*/ 135 h 207"/>
                <a:gd name="T70" fmla="*/ 34 w 191"/>
                <a:gd name="T71" fmla="*/ 178 h 207"/>
                <a:gd name="T72" fmla="*/ 12 w 191"/>
                <a:gd name="T73" fmla="*/ 156 h 207"/>
                <a:gd name="T74" fmla="*/ 25 w 191"/>
                <a:gd name="T75" fmla="*/ 148 h 207"/>
                <a:gd name="T76" fmla="*/ 43 w 191"/>
                <a:gd name="T77" fmla="*/ 165 h 207"/>
                <a:gd name="T78" fmla="*/ 34 w 191"/>
                <a:gd name="T79" fmla="*/ 178 h 207"/>
                <a:gd name="T80" fmla="*/ 106 w 191"/>
                <a:gd name="T81" fmla="*/ 198 h 207"/>
                <a:gd name="T82" fmla="*/ 105 w 191"/>
                <a:gd name="T83" fmla="*/ 198 h 207"/>
                <a:gd name="T84" fmla="*/ 105 w 191"/>
                <a:gd name="T85" fmla="*/ 198 h 207"/>
                <a:gd name="T86" fmla="*/ 104 w 191"/>
                <a:gd name="T87" fmla="*/ 197 h 207"/>
                <a:gd name="T88" fmla="*/ 56 w 191"/>
                <a:gd name="T89" fmla="*/ 165 h 207"/>
                <a:gd name="T90" fmla="*/ 56 w 191"/>
                <a:gd name="T91" fmla="*/ 165 h 207"/>
                <a:gd name="T92" fmla="*/ 62 w 191"/>
                <a:gd name="T93" fmla="*/ 159 h 207"/>
                <a:gd name="T94" fmla="*/ 63 w 191"/>
                <a:gd name="T95" fmla="*/ 159 h 207"/>
                <a:gd name="T96" fmla="*/ 111 w 191"/>
                <a:gd name="T97" fmla="*/ 192 h 207"/>
                <a:gd name="T98" fmla="*/ 106 w 191"/>
                <a:gd name="T99" fmla="*/ 198 h 207"/>
                <a:gd name="T100" fmla="*/ 64 w 191"/>
                <a:gd name="T101" fmla="*/ 146 h 207"/>
                <a:gd name="T102" fmla="*/ 45 w 191"/>
                <a:gd name="T103" fmla="*/ 127 h 207"/>
                <a:gd name="T104" fmla="*/ 104 w 191"/>
                <a:gd name="T105" fmla="*/ 13 h 207"/>
                <a:gd name="T106" fmla="*/ 178 w 191"/>
                <a:gd name="T107" fmla="*/ 86 h 207"/>
                <a:gd name="T108" fmla="*/ 64 w 191"/>
                <a:gd name="T109" fmla="*/ 146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91" h="207">
                  <a:moveTo>
                    <a:pt x="107" y="2"/>
                  </a:moveTo>
                  <a:cubicBezTo>
                    <a:pt x="106" y="1"/>
                    <a:pt x="104" y="0"/>
                    <a:pt x="103" y="0"/>
                  </a:cubicBezTo>
                  <a:cubicBezTo>
                    <a:pt x="101" y="0"/>
                    <a:pt x="100" y="1"/>
                    <a:pt x="99" y="3"/>
                  </a:cubicBezTo>
                  <a:cubicBezTo>
                    <a:pt x="35" y="125"/>
                    <a:pt x="35" y="125"/>
                    <a:pt x="35" y="125"/>
                  </a:cubicBezTo>
                  <a:cubicBezTo>
                    <a:pt x="21" y="139"/>
                    <a:pt x="21" y="139"/>
                    <a:pt x="21" y="139"/>
                  </a:cubicBezTo>
                  <a:cubicBezTo>
                    <a:pt x="2" y="152"/>
                    <a:pt x="2" y="152"/>
                    <a:pt x="2" y="152"/>
                  </a:cubicBezTo>
                  <a:cubicBezTo>
                    <a:pt x="1" y="152"/>
                    <a:pt x="0" y="154"/>
                    <a:pt x="0" y="155"/>
                  </a:cubicBezTo>
                  <a:cubicBezTo>
                    <a:pt x="0" y="157"/>
                    <a:pt x="0" y="158"/>
                    <a:pt x="1" y="159"/>
                  </a:cubicBezTo>
                  <a:cubicBezTo>
                    <a:pt x="32" y="189"/>
                    <a:pt x="32" y="189"/>
                    <a:pt x="32" y="189"/>
                  </a:cubicBezTo>
                  <a:cubicBezTo>
                    <a:pt x="32" y="190"/>
                    <a:pt x="34" y="190"/>
                    <a:pt x="35" y="190"/>
                  </a:cubicBezTo>
                  <a:cubicBezTo>
                    <a:pt x="35" y="190"/>
                    <a:pt x="35" y="190"/>
                    <a:pt x="35" y="190"/>
                  </a:cubicBezTo>
                  <a:cubicBezTo>
                    <a:pt x="37" y="190"/>
                    <a:pt x="38" y="190"/>
                    <a:pt x="39" y="188"/>
                  </a:cubicBezTo>
                  <a:cubicBezTo>
                    <a:pt x="50" y="172"/>
                    <a:pt x="50" y="172"/>
                    <a:pt x="50" y="172"/>
                  </a:cubicBezTo>
                  <a:cubicBezTo>
                    <a:pt x="50" y="172"/>
                    <a:pt x="50" y="172"/>
                    <a:pt x="50" y="172"/>
                  </a:cubicBezTo>
                  <a:cubicBezTo>
                    <a:pt x="99" y="205"/>
                    <a:pt x="99" y="205"/>
                    <a:pt x="99" y="205"/>
                  </a:cubicBezTo>
                  <a:cubicBezTo>
                    <a:pt x="101" y="206"/>
                    <a:pt x="103" y="207"/>
                    <a:pt x="105" y="207"/>
                  </a:cubicBezTo>
                  <a:cubicBezTo>
                    <a:pt x="108" y="207"/>
                    <a:pt x="110" y="206"/>
                    <a:pt x="112" y="204"/>
                  </a:cubicBezTo>
                  <a:cubicBezTo>
                    <a:pt x="118" y="199"/>
                    <a:pt x="118" y="199"/>
                    <a:pt x="118" y="199"/>
                  </a:cubicBezTo>
                  <a:cubicBezTo>
                    <a:pt x="120" y="197"/>
                    <a:pt x="121" y="194"/>
                    <a:pt x="121" y="192"/>
                  </a:cubicBezTo>
                  <a:cubicBezTo>
                    <a:pt x="121" y="189"/>
                    <a:pt x="120" y="187"/>
                    <a:pt x="118" y="185"/>
                  </a:cubicBezTo>
                  <a:cubicBezTo>
                    <a:pt x="118" y="185"/>
                    <a:pt x="118" y="184"/>
                    <a:pt x="117" y="184"/>
                  </a:cubicBezTo>
                  <a:cubicBezTo>
                    <a:pt x="70" y="153"/>
                    <a:pt x="70" y="153"/>
                    <a:pt x="70" y="153"/>
                  </a:cubicBezTo>
                  <a:cubicBezTo>
                    <a:pt x="188" y="91"/>
                    <a:pt x="188" y="91"/>
                    <a:pt x="188" y="91"/>
                  </a:cubicBezTo>
                  <a:cubicBezTo>
                    <a:pt x="189" y="91"/>
                    <a:pt x="190" y="89"/>
                    <a:pt x="190" y="88"/>
                  </a:cubicBezTo>
                  <a:cubicBezTo>
                    <a:pt x="191" y="86"/>
                    <a:pt x="190" y="85"/>
                    <a:pt x="189" y="84"/>
                  </a:cubicBezTo>
                  <a:lnTo>
                    <a:pt x="107" y="2"/>
                  </a:lnTo>
                  <a:close/>
                  <a:moveTo>
                    <a:pt x="39" y="135"/>
                  </a:moveTo>
                  <a:cubicBezTo>
                    <a:pt x="56" y="151"/>
                    <a:pt x="56" y="151"/>
                    <a:pt x="56" y="151"/>
                  </a:cubicBezTo>
                  <a:cubicBezTo>
                    <a:pt x="55" y="152"/>
                    <a:pt x="55" y="152"/>
                    <a:pt x="55" y="152"/>
                  </a:cubicBezTo>
                  <a:cubicBezTo>
                    <a:pt x="55" y="152"/>
                    <a:pt x="55" y="152"/>
                    <a:pt x="55" y="152"/>
                  </a:cubicBezTo>
                  <a:cubicBezTo>
                    <a:pt x="49" y="158"/>
                    <a:pt x="49" y="158"/>
                    <a:pt x="49" y="158"/>
                  </a:cubicBezTo>
                  <a:cubicBezTo>
                    <a:pt x="49" y="158"/>
                    <a:pt x="49" y="158"/>
                    <a:pt x="49" y="158"/>
                  </a:cubicBezTo>
                  <a:cubicBezTo>
                    <a:pt x="49" y="158"/>
                    <a:pt x="49" y="158"/>
                    <a:pt x="49" y="158"/>
                  </a:cubicBezTo>
                  <a:cubicBezTo>
                    <a:pt x="32" y="141"/>
                    <a:pt x="32" y="141"/>
                    <a:pt x="32" y="141"/>
                  </a:cubicBezTo>
                  <a:lnTo>
                    <a:pt x="39" y="135"/>
                  </a:lnTo>
                  <a:close/>
                  <a:moveTo>
                    <a:pt x="34" y="178"/>
                  </a:moveTo>
                  <a:cubicBezTo>
                    <a:pt x="12" y="156"/>
                    <a:pt x="12" y="156"/>
                    <a:pt x="12" y="156"/>
                  </a:cubicBezTo>
                  <a:cubicBezTo>
                    <a:pt x="25" y="148"/>
                    <a:pt x="25" y="148"/>
                    <a:pt x="25" y="148"/>
                  </a:cubicBezTo>
                  <a:cubicBezTo>
                    <a:pt x="43" y="165"/>
                    <a:pt x="43" y="165"/>
                    <a:pt x="43" y="165"/>
                  </a:cubicBezTo>
                  <a:lnTo>
                    <a:pt x="34" y="178"/>
                  </a:lnTo>
                  <a:close/>
                  <a:moveTo>
                    <a:pt x="106" y="198"/>
                  </a:moveTo>
                  <a:cubicBezTo>
                    <a:pt x="105" y="198"/>
                    <a:pt x="105" y="198"/>
                    <a:pt x="105" y="198"/>
                  </a:cubicBezTo>
                  <a:cubicBezTo>
                    <a:pt x="105" y="198"/>
                    <a:pt x="105" y="198"/>
                    <a:pt x="105" y="198"/>
                  </a:cubicBezTo>
                  <a:cubicBezTo>
                    <a:pt x="105" y="197"/>
                    <a:pt x="105" y="197"/>
                    <a:pt x="104" y="197"/>
                  </a:cubicBezTo>
                  <a:cubicBezTo>
                    <a:pt x="56" y="165"/>
                    <a:pt x="56" y="165"/>
                    <a:pt x="56" y="165"/>
                  </a:cubicBezTo>
                  <a:cubicBezTo>
                    <a:pt x="56" y="165"/>
                    <a:pt x="56" y="165"/>
                    <a:pt x="56" y="165"/>
                  </a:cubicBezTo>
                  <a:cubicBezTo>
                    <a:pt x="62" y="159"/>
                    <a:pt x="62" y="159"/>
                    <a:pt x="62" y="159"/>
                  </a:cubicBezTo>
                  <a:cubicBezTo>
                    <a:pt x="62" y="159"/>
                    <a:pt x="63" y="159"/>
                    <a:pt x="63" y="159"/>
                  </a:cubicBezTo>
                  <a:cubicBezTo>
                    <a:pt x="111" y="192"/>
                    <a:pt x="111" y="192"/>
                    <a:pt x="111" y="192"/>
                  </a:cubicBezTo>
                  <a:lnTo>
                    <a:pt x="106" y="198"/>
                  </a:lnTo>
                  <a:close/>
                  <a:moveTo>
                    <a:pt x="64" y="146"/>
                  </a:moveTo>
                  <a:cubicBezTo>
                    <a:pt x="45" y="127"/>
                    <a:pt x="45" y="127"/>
                    <a:pt x="45" y="127"/>
                  </a:cubicBezTo>
                  <a:cubicBezTo>
                    <a:pt x="104" y="13"/>
                    <a:pt x="104" y="13"/>
                    <a:pt x="104" y="13"/>
                  </a:cubicBezTo>
                  <a:cubicBezTo>
                    <a:pt x="178" y="86"/>
                    <a:pt x="178" y="86"/>
                    <a:pt x="178" y="86"/>
                  </a:cubicBezTo>
                  <a:lnTo>
                    <a:pt x="64" y="146"/>
                  </a:lnTo>
                  <a:close/>
                </a:path>
              </a:pathLst>
            </a:custGeom>
            <a:grpFill/>
            <a:ln>
              <a:solidFill>
                <a:srgbClr val="FFC627"/>
              </a:solidFill>
            </a:ln>
            <a:extLst>
              <a:ext uri="{91240B29-F687-4f45-9708-019B960494DF}">
                <a14:hiddenLine xmlns:a14="http://schemas.microsoft.com/office/drawing/2010/main" xmlns="" w="9525">
                  <a:solidFill>
                    <a:srgbClr val="000000"/>
                  </a:solidFill>
                  <a:round/>
                  <a:headEnd/>
                  <a:tailEnd/>
                </a14:hiddenLine>
              </a:ext>
            </a:extLst>
          </p:spPr>
          <p:txBody>
            <a:bodyPr vert="horz" wrap="square" lIns="80682" tIns="40341" rIns="80682" bIns="40341" numCol="1" anchor="t" anchorCtr="0" compatLnSpc="1">
              <a:prstTxWarp prst="textNoShape">
                <a:avLst/>
              </a:prstTxWarp>
            </a:bodyPr>
            <a:lstStyle/>
            <a:p>
              <a:endParaRPr lang="en-US" sz="1588">
                <a:latin typeface="+mn-lt"/>
              </a:endParaRPr>
            </a:p>
          </p:txBody>
        </p:sp>
        <p:sp>
          <p:nvSpPr>
            <p:cNvPr id="24" name="Freeform 51">
              <a:extLst>
                <a:ext uri="{FF2B5EF4-FFF2-40B4-BE49-F238E27FC236}">
                  <a16:creationId xmlns:a16="http://schemas.microsoft.com/office/drawing/2014/main" id="{6A7BF5E5-F1B4-439F-B540-763D98C643AC}"/>
                </a:ext>
              </a:extLst>
            </p:cNvPr>
            <p:cNvSpPr>
              <a:spLocks/>
            </p:cNvSpPr>
            <p:nvPr/>
          </p:nvSpPr>
          <p:spPr bwMode="auto">
            <a:xfrm>
              <a:off x="554038" y="2876550"/>
              <a:ext cx="187325" cy="190500"/>
            </a:xfrm>
            <a:custGeom>
              <a:avLst/>
              <a:gdLst>
                <a:gd name="T0" fmla="*/ 58 w 80"/>
                <a:gd name="T1" fmla="*/ 22 h 81"/>
                <a:gd name="T2" fmla="*/ 4 w 80"/>
                <a:gd name="T3" fmla="*/ 1 h 81"/>
                <a:gd name="T4" fmla="*/ 0 w 80"/>
                <a:gd name="T5" fmla="*/ 6 h 81"/>
                <a:gd name="T6" fmla="*/ 5 w 80"/>
                <a:gd name="T7" fmla="*/ 11 h 81"/>
                <a:gd name="T8" fmla="*/ 51 w 80"/>
                <a:gd name="T9" fmla="*/ 29 h 81"/>
                <a:gd name="T10" fmla="*/ 70 w 80"/>
                <a:gd name="T11" fmla="*/ 76 h 81"/>
                <a:gd name="T12" fmla="*/ 74 w 80"/>
                <a:gd name="T13" fmla="*/ 81 h 81"/>
                <a:gd name="T14" fmla="*/ 74 w 80"/>
                <a:gd name="T15" fmla="*/ 81 h 81"/>
                <a:gd name="T16" fmla="*/ 79 w 80"/>
                <a:gd name="T17" fmla="*/ 76 h 81"/>
                <a:gd name="T18" fmla="*/ 58 w 80"/>
                <a:gd name="T19" fmla="*/ 22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0" h="81">
                  <a:moveTo>
                    <a:pt x="58" y="22"/>
                  </a:moveTo>
                  <a:cubicBezTo>
                    <a:pt x="44" y="8"/>
                    <a:pt x="25" y="0"/>
                    <a:pt x="4" y="1"/>
                  </a:cubicBezTo>
                  <a:cubicBezTo>
                    <a:pt x="2" y="1"/>
                    <a:pt x="0" y="3"/>
                    <a:pt x="0" y="6"/>
                  </a:cubicBezTo>
                  <a:cubicBezTo>
                    <a:pt x="0" y="9"/>
                    <a:pt x="2" y="11"/>
                    <a:pt x="5" y="11"/>
                  </a:cubicBezTo>
                  <a:cubicBezTo>
                    <a:pt x="22" y="10"/>
                    <a:pt x="39" y="17"/>
                    <a:pt x="51" y="29"/>
                  </a:cubicBezTo>
                  <a:cubicBezTo>
                    <a:pt x="64" y="41"/>
                    <a:pt x="70" y="58"/>
                    <a:pt x="70" y="76"/>
                  </a:cubicBezTo>
                  <a:cubicBezTo>
                    <a:pt x="70" y="78"/>
                    <a:pt x="72" y="80"/>
                    <a:pt x="74" y="81"/>
                  </a:cubicBezTo>
                  <a:cubicBezTo>
                    <a:pt x="74" y="81"/>
                    <a:pt x="74" y="81"/>
                    <a:pt x="74" y="81"/>
                  </a:cubicBezTo>
                  <a:cubicBezTo>
                    <a:pt x="77" y="81"/>
                    <a:pt x="79" y="78"/>
                    <a:pt x="79" y="76"/>
                  </a:cubicBezTo>
                  <a:cubicBezTo>
                    <a:pt x="80" y="56"/>
                    <a:pt x="72" y="37"/>
                    <a:pt x="58" y="22"/>
                  </a:cubicBezTo>
                  <a:close/>
                </a:path>
              </a:pathLst>
            </a:custGeom>
            <a:grpFill/>
            <a:ln>
              <a:solidFill>
                <a:srgbClr val="FFC627"/>
              </a:solidFill>
            </a:ln>
            <a:extLst>
              <a:ext uri="{91240B29-F687-4f45-9708-019B960494DF}">
                <a14:hiddenLine xmlns:a14="http://schemas.microsoft.com/office/drawing/2010/main" xmlns="" w="9525">
                  <a:solidFill>
                    <a:srgbClr val="000000"/>
                  </a:solidFill>
                  <a:round/>
                  <a:headEnd/>
                  <a:tailEnd/>
                </a14:hiddenLine>
              </a:ext>
            </a:extLst>
          </p:spPr>
          <p:txBody>
            <a:bodyPr vert="horz" wrap="square" lIns="80682" tIns="40341" rIns="80682" bIns="40341" numCol="1" anchor="t" anchorCtr="0" compatLnSpc="1">
              <a:prstTxWarp prst="textNoShape">
                <a:avLst/>
              </a:prstTxWarp>
            </a:bodyPr>
            <a:lstStyle/>
            <a:p>
              <a:endParaRPr lang="en-US" sz="1588">
                <a:latin typeface="+mn-lt"/>
              </a:endParaRPr>
            </a:p>
          </p:txBody>
        </p:sp>
        <p:sp>
          <p:nvSpPr>
            <p:cNvPr id="27" name="Freeform 52">
              <a:extLst>
                <a:ext uri="{FF2B5EF4-FFF2-40B4-BE49-F238E27FC236}">
                  <a16:creationId xmlns:a16="http://schemas.microsoft.com/office/drawing/2014/main" id="{51352EBD-3BEC-4DE9-9A48-7374F8BF3DCC}"/>
                </a:ext>
              </a:extLst>
            </p:cNvPr>
            <p:cNvSpPr>
              <a:spLocks/>
            </p:cNvSpPr>
            <p:nvPr/>
          </p:nvSpPr>
          <p:spPr bwMode="auto">
            <a:xfrm>
              <a:off x="565150" y="2944813"/>
              <a:ext cx="107950" cy="107950"/>
            </a:xfrm>
            <a:custGeom>
              <a:avLst/>
              <a:gdLst>
                <a:gd name="T0" fmla="*/ 41 w 46"/>
                <a:gd name="T1" fmla="*/ 46 h 46"/>
                <a:gd name="T2" fmla="*/ 41 w 46"/>
                <a:gd name="T3" fmla="*/ 46 h 46"/>
                <a:gd name="T4" fmla="*/ 46 w 46"/>
                <a:gd name="T5" fmla="*/ 42 h 46"/>
                <a:gd name="T6" fmla="*/ 34 w 46"/>
                <a:gd name="T7" fmla="*/ 12 h 46"/>
                <a:gd name="T8" fmla="*/ 5 w 46"/>
                <a:gd name="T9" fmla="*/ 1 h 46"/>
                <a:gd name="T10" fmla="*/ 0 w 46"/>
                <a:gd name="T11" fmla="*/ 6 h 46"/>
                <a:gd name="T12" fmla="*/ 5 w 46"/>
                <a:gd name="T13" fmla="*/ 10 h 46"/>
                <a:gd name="T14" fmla="*/ 28 w 46"/>
                <a:gd name="T15" fmla="*/ 19 h 46"/>
                <a:gd name="T16" fmla="*/ 36 w 46"/>
                <a:gd name="T17" fmla="*/ 41 h 46"/>
                <a:gd name="T18" fmla="*/ 41 w 46"/>
                <a:gd name="T19" fmla="*/ 46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6" h="46">
                  <a:moveTo>
                    <a:pt x="41" y="46"/>
                  </a:moveTo>
                  <a:cubicBezTo>
                    <a:pt x="41" y="46"/>
                    <a:pt x="41" y="46"/>
                    <a:pt x="41" y="46"/>
                  </a:cubicBezTo>
                  <a:cubicBezTo>
                    <a:pt x="43" y="46"/>
                    <a:pt x="46" y="44"/>
                    <a:pt x="46" y="42"/>
                  </a:cubicBezTo>
                  <a:cubicBezTo>
                    <a:pt x="46" y="31"/>
                    <a:pt x="42" y="20"/>
                    <a:pt x="34" y="12"/>
                  </a:cubicBezTo>
                  <a:cubicBezTo>
                    <a:pt x="27" y="4"/>
                    <a:pt x="16" y="0"/>
                    <a:pt x="5" y="1"/>
                  </a:cubicBezTo>
                  <a:cubicBezTo>
                    <a:pt x="2" y="1"/>
                    <a:pt x="0" y="3"/>
                    <a:pt x="0" y="6"/>
                  </a:cubicBezTo>
                  <a:cubicBezTo>
                    <a:pt x="0" y="8"/>
                    <a:pt x="3" y="10"/>
                    <a:pt x="5" y="10"/>
                  </a:cubicBezTo>
                  <a:cubicBezTo>
                    <a:pt x="14" y="10"/>
                    <a:pt x="22" y="13"/>
                    <a:pt x="28" y="19"/>
                  </a:cubicBezTo>
                  <a:cubicBezTo>
                    <a:pt x="34" y="24"/>
                    <a:pt x="37" y="33"/>
                    <a:pt x="36" y="41"/>
                  </a:cubicBezTo>
                  <a:cubicBezTo>
                    <a:pt x="36" y="44"/>
                    <a:pt x="38" y="46"/>
                    <a:pt x="41" y="46"/>
                  </a:cubicBezTo>
                  <a:close/>
                </a:path>
              </a:pathLst>
            </a:custGeom>
            <a:grpFill/>
            <a:ln>
              <a:solidFill>
                <a:srgbClr val="FFC627"/>
              </a:solidFill>
            </a:ln>
            <a:extLst>
              <a:ext uri="{91240B29-F687-4f45-9708-019B960494DF}">
                <a14:hiddenLine xmlns:a14="http://schemas.microsoft.com/office/drawing/2010/main" xmlns="" w="9525">
                  <a:solidFill>
                    <a:srgbClr val="000000"/>
                  </a:solidFill>
                  <a:round/>
                  <a:headEnd/>
                  <a:tailEnd/>
                </a14:hiddenLine>
              </a:ext>
            </a:extLst>
          </p:spPr>
          <p:txBody>
            <a:bodyPr vert="horz" wrap="square" lIns="80682" tIns="40341" rIns="80682" bIns="40341" numCol="1" anchor="t" anchorCtr="0" compatLnSpc="1">
              <a:prstTxWarp prst="textNoShape">
                <a:avLst/>
              </a:prstTxWarp>
            </a:bodyPr>
            <a:lstStyle/>
            <a:p>
              <a:endParaRPr lang="en-US" sz="1588">
                <a:latin typeface="+mn-lt"/>
              </a:endParaRPr>
            </a:p>
          </p:txBody>
        </p:sp>
      </p:grpSp>
      <p:sp>
        <p:nvSpPr>
          <p:cNvPr id="28" name="TextBox 27">
            <a:extLst>
              <a:ext uri="{FF2B5EF4-FFF2-40B4-BE49-F238E27FC236}">
                <a16:creationId xmlns:a16="http://schemas.microsoft.com/office/drawing/2014/main" id="{6EA2F908-2561-461E-83C6-624596BAFD29}"/>
              </a:ext>
            </a:extLst>
          </p:cNvPr>
          <p:cNvSpPr txBox="1"/>
          <p:nvPr/>
        </p:nvSpPr>
        <p:spPr>
          <a:xfrm>
            <a:off x="5655941" y="2004339"/>
            <a:ext cx="2682067" cy="400110"/>
          </a:xfrm>
          <a:prstGeom prst="rect">
            <a:avLst/>
          </a:prstGeom>
          <a:noFill/>
        </p:spPr>
        <p:txBody>
          <a:bodyPr wrap="square" rtlCol="0">
            <a:spAutoFit/>
          </a:bodyPr>
          <a:lstStyle/>
          <a:p>
            <a:r>
              <a:rPr lang="en-US" sz="2000" b="1" dirty="0">
                <a:solidFill>
                  <a:schemeClr val="bg1"/>
                </a:solidFill>
                <a:latin typeface="+mn-lt"/>
              </a:rPr>
              <a:t>CALLS TO ACTION: </a:t>
            </a:r>
          </a:p>
        </p:txBody>
      </p:sp>
      <p:sp>
        <p:nvSpPr>
          <p:cNvPr id="51" name="Rectangle: Rounded Corners 50">
            <a:extLst>
              <a:ext uri="{FF2B5EF4-FFF2-40B4-BE49-F238E27FC236}">
                <a16:creationId xmlns:a16="http://schemas.microsoft.com/office/drawing/2014/main" id="{2B945359-01B0-4FCD-8724-8FCEC2965265}"/>
              </a:ext>
            </a:extLst>
          </p:cNvPr>
          <p:cNvSpPr/>
          <p:nvPr/>
        </p:nvSpPr>
        <p:spPr>
          <a:xfrm>
            <a:off x="486796" y="3044145"/>
            <a:ext cx="3310365" cy="2255287"/>
          </a:xfrm>
          <a:prstGeom prst="roundRect">
            <a:avLst/>
          </a:prstGeom>
          <a:solidFill>
            <a:schemeClr val="bg1"/>
          </a:solidFill>
          <a:ln w="12700">
            <a:solidFill>
              <a:srgbClr val="001F5B"/>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a:extLst>
              <a:ext uri="{FF2B5EF4-FFF2-40B4-BE49-F238E27FC236}">
                <a16:creationId xmlns:a16="http://schemas.microsoft.com/office/drawing/2014/main" id="{61F367F5-E94B-4919-AD7A-A2B5916456DC}"/>
              </a:ext>
            </a:extLst>
          </p:cNvPr>
          <p:cNvSpPr txBox="1"/>
          <p:nvPr/>
        </p:nvSpPr>
        <p:spPr>
          <a:xfrm>
            <a:off x="486795" y="3855697"/>
            <a:ext cx="3310365" cy="830997"/>
          </a:xfrm>
          <a:prstGeom prst="rect">
            <a:avLst/>
          </a:prstGeom>
          <a:noFill/>
        </p:spPr>
        <p:txBody>
          <a:bodyPr wrap="square" rtlCol="0">
            <a:spAutoFit/>
          </a:bodyPr>
          <a:lstStyle/>
          <a:p>
            <a:r>
              <a:rPr lang="en-US" sz="1600" dirty="0">
                <a:latin typeface="+mj-lt"/>
              </a:rPr>
              <a:t>#7: Students have a right to a voice in the decisions that impact their education</a:t>
            </a:r>
          </a:p>
        </p:txBody>
      </p:sp>
      <p:grpSp>
        <p:nvGrpSpPr>
          <p:cNvPr id="53" name="Group 331">
            <a:extLst>
              <a:ext uri="{FF2B5EF4-FFF2-40B4-BE49-F238E27FC236}">
                <a16:creationId xmlns:a16="http://schemas.microsoft.com/office/drawing/2014/main" id="{E19DD270-4B84-4801-A61F-64D1DA4CF337}"/>
              </a:ext>
            </a:extLst>
          </p:cNvPr>
          <p:cNvGrpSpPr>
            <a:grpSpLocks noChangeAspect="1"/>
          </p:cNvGrpSpPr>
          <p:nvPr/>
        </p:nvGrpSpPr>
        <p:grpSpPr bwMode="auto">
          <a:xfrm>
            <a:off x="1803277" y="3095944"/>
            <a:ext cx="677402" cy="677402"/>
            <a:chOff x="3832" y="1197"/>
            <a:chExt cx="340" cy="340"/>
          </a:xfrm>
          <a:solidFill>
            <a:srgbClr val="001F5B"/>
          </a:solidFill>
        </p:grpSpPr>
        <p:sp>
          <p:nvSpPr>
            <p:cNvPr id="54" name="Freeform 332">
              <a:extLst>
                <a:ext uri="{FF2B5EF4-FFF2-40B4-BE49-F238E27FC236}">
                  <a16:creationId xmlns:a16="http://schemas.microsoft.com/office/drawing/2014/main" id="{D71D33FD-96E2-43D0-A09C-E9AB75ECA2EA}"/>
                </a:ext>
              </a:extLst>
            </p:cNvPr>
            <p:cNvSpPr>
              <a:spLocks noEditPoints="1"/>
            </p:cNvSpPr>
            <p:nvPr/>
          </p:nvSpPr>
          <p:spPr bwMode="auto">
            <a:xfrm>
              <a:off x="3832" y="1197"/>
              <a:ext cx="340" cy="340"/>
            </a:xfrm>
            <a:custGeom>
              <a:avLst/>
              <a:gdLst>
                <a:gd name="T0" fmla="*/ 337 w 512"/>
                <a:gd name="T1" fmla="*/ 171 h 512"/>
                <a:gd name="T2" fmla="*/ 299 w 512"/>
                <a:gd name="T3" fmla="*/ 171 h 512"/>
                <a:gd name="T4" fmla="*/ 299 w 512"/>
                <a:gd name="T5" fmla="*/ 133 h 512"/>
                <a:gd name="T6" fmla="*/ 337 w 512"/>
                <a:gd name="T7" fmla="*/ 171 h 512"/>
                <a:gd name="T8" fmla="*/ 288 w 512"/>
                <a:gd name="T9" fmla="*/ 192 h 512"/>
                <a:gd name="T10" fmla="*/ 352 w 512"/>
                <a:gd name="T11" fmla="*/ 192 h 512"/>
                <a:gd name="T12" fmla="*/ 352 w 512"/>
                <a:gd name="T13" fmla="*/ 395 h 512"/>
                <a:gd name="T14" fmla="*/ 160 w 512"/>
                <a:gd name="T15" fmla="*/ 395 h 512"/>
                <a:gd name="T16" fmla="*/ 160 w 512"/>
                <a:gd name="T17" fmla="*/ 118 h 512"/>
                <a:gd name="T18" fmla="*/ 277 w 512"/>
                <a:gd name="T19" fmla="*/ 118 h 512"/>
                <a:gd name="T20" fmla="*/ 277 w 512"/>
                <a:gd name="T21" fmla="*/ 182 h 512"/>
                <a:gd name="T22" fmla="*/ 288 w 512"/>
                <a:gd name="T23" fmla="*/ 192 h 512"/>
                <a:gd name="T24" fmla="*/ 331 w 512"/>
                <a:gd name="T25" fmla="*/ 363 h 512"/>
                <a:gd name="T26" fmla="*/ 320 w 512"/>
                <a:gd name="T27" fmla="*/ 352 h 512"/>
                <a:gd name="T28" fmla="*/ 192 w 512"/>
                <a:gd name="T29" fmla="*/ 352 h 512"/>
                <a:gd name="T30" fmla="*/ 181 w 512"/>
                <a:gd name="T31" fmla="*/ 363 h 512"/>
                <a:gd name="T32" fmla="*/ 192 w 512"/>
                <a:gd name="T33" fmla="*/ 374 h 512"/>
                <a:gd name="T34" fmla="*/ 320 w 512"/>
                <a:gd name="T35" fmla="*/ 374 h 512"/>
                <a:gd name="T36" fmla="*/ 331 w 512"/>
                <a:gd name="T37" fmla="*/ 363 h 512"/>
                <a:gd name="T38" fmla="*/ 331 w 512"/>
                <a:gd name="T39" fmla="*/ 320 h 512"/>
                <a:gd name="T40" fmla="*/ 320 w 512"/>
                <a:gd name="T41" fmla="*/ 310 h 512"/>
                <a:gd name="T42" fmla="*/ 192 w 512"/>
                <a:gd name="T43" fmla="*/ 310 h 512"/>
                <a:gd name="T44" fmla="*/ 181 w 512"/>
                <a:gd name="T45" fmla="*/ 320 h 512"/>
                <a:gd name="T46" fmla="*/ 192 w 512"/>
                <a:gd name="T47" fmla="*/ 331 h 512"/>
                <a:gd name="T48" fmla="*/ 320 w 512"/>
                <a:gd name="T49" fmla="*/ 331 h 512"/>
                <a:gd name="T50" fmla="*/ 331 w 512"/>
                <a:gd name="T51" fmla="*/ 320 h 512"/>
                <a:gd name="T52" fmla="*/ 331 w 512"/>
                <a:gd name="T53" fmla="*/ 278 h 512"/>
                <a:gd name="T54" fmla="*/ 320 w 512"/>
                <a:gd name="T55" fmla="*/ 267 h 512"/>
                <a:gd name="T56" fmla="*/ 192 w 512"/>
                <a:gd name="T57" fmla="*/ 267 h 512"/>
                <a:gd name="T58" fmla="*/ 181 w 512"/>
                <a:gd name="T59" fmla="*/ 278 h 512"/>
                <a:gd name="T60" fmla="*/ 192 w 512"/>
                <a:gd name="T61" fmla="*/ 288 h 512"/>
                <a:gd name="T62" fmla="*/ 320 w 512"/>
                <a:gd name="T63" fmla="*/ 288 h 512"/>
                <a:gd name="T64" fmla="*/ 331 w 512"/>
                <a:gd name="T65" fmla="*/ 278 h 512"/>
                <a:gd name="T66" fmla="*/ 320 w 512"/>
                <a:gd name="T67" fmla="*/ 224 h 512"/>
                <a:gd name="T68" fmla="*/ 192 w 512"/>
                <a:gd name="T69" fmla="*/ 224 h 512"/>
                <a:gd name="T70" fmla="*/ 181 w 512"/>
                <a:gd name="T71" fmla="*/ 235 h 512"/>
                <a:gd name="T72" fmla="*/ 192 w 512"/>
                <a:gd name="T73" fmla="*/ 246 h 512"/>
                <a:gd name="T74" fmla="*/ 320 w 512"/>
                <a:gd name="T75" fmla="*/ 246 h 512"/>
                <a:gd name="T76" fmla="*/ 331 w 512"/>
                <a:gd name="T77" fmla="*/ 235 h 512"/>
                <a:gd name="T78" fmla="*/ 320 w 512"/>
                <a:gd name="T79" fmla="*/ 224 h 512"/>
                <a:gd name="T80" fmla="*/ 512 w 512"/>
                <a:gd name="T81" fmla="*/ 256 h 512"/>
                <a:gd name="T82" fmla="*/ 256 w 512"/>
                <a:gd name="T83" fmla="*/ 512 h 512"/>
                <a:gd name="T84" fmla="*/ 0 w 512"/>
                <a:gd name="T85" fmla="*/ 256 h 512"/>
                <a:gd name="T86" fmla="*/ 256 w 512"/>
                <a:gd name="T87" fmla="*/ 0 h 512"/>
                <a:gd name="T88" fmla="*/ 512 w 512"/>
                <a:gd name="T89" fmla="*/ 256 h 512"/>
                <a:gd name="T90" fmla="*/ 373 w 512"/>
                <a:gd name="T91" fmla="*/ 182 h 512"/>
                <a:gd name="T92" fmla="*/ 373 w 512"/>
                <a:gd name="T93" fmla="*/ 178 h 512"/>
                <a:gd name="T94" fmla="*/ 370 w 512"/>
                <a:gd name="T95" fmla="*/ 174 h 512"/>
                <a:gd name="T96" fmla="*/ 296 w 512"/>
                <a:gd name="T97" fmla="*/ 99 h 512"/>
                <a:gd name="T98" fmla="*/ 292 w 512"/>
                <a:gd name="T99" fmla="*/ 97 h 512"/>
                <a:gd name="T100" fmla="*/ 288 w 512"/>
                <a:gd name="T101" fmla="*/ 96 h 512"/>
                <a:gd name="T102" fmla="*/ 149 w 512"/>
                <a:gd name="T103" fmla="*/ 96 h 512"/>
                <a:gd name="T104" fmla="*/ 139 w 512"/>
                <a:gd name="T105" fmla="*/ 107 h 512"/>
                <a:gd name="T106" fmla="*/ 139 w 512"/>
                <a:gd name="T107" fmla="*/ 406 h 512"/>
                <a:gd name="T108" fmla="*/ 149 w 512"/>
                <a:gd name="T109" fmla="*/ 416 h 512"/>
                <a:gd name="T110" fmla="*/ 363 w 512"/>
                <a:gd name="T111" fmla="*/ 416 h 512"/>
                <a:gd name="T112" fmla="*/ 373 w 512"/>
                <a:gd name="T113" fmla="*/ 406 h 512"/>
                <a:gd name="T114" fmla="*/ 373 w 512"/>
                <a:gd name="T115" fmla="*/ 182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12" h="512">
                  <a:moveTo>
                    <a:pt x="337" y="171"/>
                  </a:moveTo>
                  <a:cubicBezTo>
                    <a:pt x="299" y="171"/>
                    <a:pt x="299" y="171"/>
                    <a:pt x="299" y="171"/>
                  </a:cubicBezTo>
                  <a:cubicBezTo>
                    <a:pt x="299" y="133"/>
                    <a:pt x="299" y="133"/>
                    <a:pt x="299" y="133"/>
                  </a:cubicBezTo>
                  <a:lnTo>
                    <a:pt x="337" y="171"/>
                  </a:lnTo>
                  <a:close/>
                  <a:moveTo>
                    <a:pt x="288" y="192"/>
                  </a:moveTo>
                  <a:cubicBezTo>
                    <a:pt x="352" y="192"/>
                    <a:pt x="352" y="192"/>
                    <a:pt x="352" y="192"/>
                  </a:cubicBezTo>
                  <a:cubicBezTo>
                    <a:pt x="352" y="395"/>
                    <a:pt x="352" y="395"/>
                    <a:pt x="352" y="395"/>
                  </a:cubicBezTo>
                  <a:cubicBezTo>
                    <a:pt x="160" y="395"/>
                    <a:pt x="160" y="395"/>
                    <a:pt x="160" y="395"/>
                  </a:cubicBezTo>
                  <a:cubicBezTo>
                    <a:pt x="160" y="118"/>
                    <a:pt x="160" y="118"/>
                    <a:pt x="160" y="118"/>
                  </a:cubicBezTo>
                  <a:cubicBezTo>
                    <a:pt x="277" y="118"/>
                    <a:pt x="277" y="118"/>
                    <a:pt x="277" y="118"/>
                  </a:cubicBezTo>
                  <a:cubicBezTo>
                    <a:pt x="277" y="182"/>
                    <a:pt x="277" y="182"/>
                    <a:pt x="277" y="182"/>
                  </a:cubicBezTo>
                  <a:cubicBezTo>
                    <a:pt x="277" y="188"/>
                    <a:pt x="282" y="192"/>
                    <a:pt x="288" y="192"/>
                  </a:cubicBezTo>
                  <a:close/>
                  <a:moveTo>
                    <a:pt x="331" y="363"/>
                  </a:moveTo>
                  <a:cubicBezTo>
                    <a:pt x="331" y="357"/>
                    <a:pt x="326" y="352"/>
                    <a:pt x="320" y="352"/>
                  </a:cubicBezTo>
                  <a:cubicBezTo>
                    <a:pt x="192" y="352"/>
                    <a:pt x="192" y="352"/>
                    <a:pt x="192" y="352"/>
                  </a:cubicBezTo>
                  <a:cubicBezTo>
                    <a:pt x="186" y="352"/>
                    <a:pt x="181" y="357"/>
                    <a:pt x="181" y="363"/>
                  </a:cubicBezTo>
                  <a:cubicBezTo>
                    <a:pt x="181" y="369"/>
                    <a:pt x="186" y="374"/>
                    <a:pt x="192" y="374"/>
                  </a:cubicBezTo>
                  <a:cubicBezTo>
                    <a:pt x="320" y="374"/>
                    <a:pt x="320" y="374"/>
                    <a:pt x="320" y="374"/>
                  </a:cubicBezTo>
                  <a:cubicBezTo>
                    <a:pt x="326" y="374"/>
                    <a:pt x="331" y="369"/>
                    <a:pt x="331" y="363"/>
                  </a:cubicBezTo>
                  <a:close/>
                  <a:moveTo>
                    <a:pt x="331" y="320"/>
                  </a:moveTo>
                  <a:cubicBezTo>
                    <a:pt x="331" y="314"/>
                    <a:pt x="326" y="310"/>
                    <a:pt x="320" y="310"/>
                  </a:cubicBezTo>
                  <a:cubicBezTo>
                    <a:pt x="192" y="310"/>
                    <a:pt x="192" y="310"/>
                    <a:pt x="192" y="310"/>
                  </a:cubicBezTo>
                  <a:cubicBezTo>
                    <a:pt x="186" y="310"/>
                    <a:pt x="181" y="314"/>
                    <a:pt x="181" y="320"/>
                  </a:cubicBezTo>
                  <a:cubicBezTo>
                    <a:pt x="181" y="326"/>
                    <a:pt x="186" y="331"/>
                    <a:pt x="192" y="331"/>
                  </a:cubicBezTo>
                  <a:cubicBezTo>
                    <a:pt x="320" y="331"/>
                    <a:pt x="320" y="331"/>
                    <a:pt x="320" y="331"/>
                  </a:cubicBezTo>
                  <a:cubicBezTo>
                    <a:pt x="326" y="331"/>
                    <a:pt x="331" y="326"/>
                    <a:pt x="331" y="320"/>
                  </a:cubicBezTo>
                  <a:close/>
                  <a:moveTo>
                    <a:pt x="331" y="278"/>
                  </a:moveTo>
                  <a:cubicBezTo>
                    <a:pt x="331" y="272"/>
                    <a:pt x="326" y="267"/>
                    <a:pt x="320" y="267"/>
                  </a:cubicBezTo>
                  <a:cubicBezTo>
                    <a:pt x="192" y="267"/>
                    <a:pt x="192" y="267"/>
                    <a:pt x="192" y="267"/>
                  </a:cubicBezTo>
                  <a:cubicBezTo>
                    <a:pt x="186" y="267"/>
                    <a:pt x="181" y="272"/>
                    <a:pt x="181" y="278"/>
                  </a:cubicBezTo>
                  <a:cubicBezTo>
                    <a:pt x="181" y="284"/>
                    <a:pt x="186" y="288"/>
                    <a:pt x="192" y="288"/>
                  </a:cubicBezTo>
                  <a:cubicBezTo>
                    <a:pt x="320" y="288"/>
                    <a:pt x="320" y="288"/>
                    <a:pt x="320" y="288"/>
                  </a:cubicBezTo>
                  <a:cubicBezTo>
                    <a:pt x="326" y="288"/>
                    <a:pt x="331" y="284"/>
                    <a:pt x="331" y="278"/>
                  </a:cubicBezTo>
                  <a:close/>
                  <a:moveTo>
                    <a:pt x="320" y="224"/>
                  </a:moveTo>
                  <a:cubicBezTo>
                    <a:pt x="192" y="224"/>
                    <a:pt x="192" y="224"/>
                    <a:pt x="192" y="224"/>
                  </a:cubicBezTo>
                  <a:cubicBezTo>
                    <a:pt x="186" y="224"/>
                    <a:pt x="181" y="229"/>
                    <a:pt x="181" y="235"/>
                  </a:cubicBezTo>
                  <a:cubicBezTo>
                    <a:pt x="181" y="241"/>
                    <a:pt x="186" y="246"/>
                    <a:pt x="192" y="246"/>
                  </a:cubicBezTo>
                  <a:cubicBezTo>
                    <a:pt x="320" y="246"/>
                    <a:pt x="320" y="246"/>
                    <a:pt x="320" y="246"/>
                  </a:cubicBezTo>
                  <a:cubicBezTo>
                    <a:pt x="326" y="246"/>
                    <a:pt x="331" y="241"/>
                    <a:pt x="331" y="235"/>
                  </a:cubicBezTo>
                  <a:cubicBezTo>
                    <a:pt x="331" y="229"/>
                    <a:pt x="326" y="224"/>
                    <a:pt x="320" y="224"/>
                  </a:cubicBezTo>
                  <a:close/>
                  <a:moveTo>
                    <a:pt x="512" y="256"/>
                  </a:moveTo>
                  <a:cubicBezTo>
                    <a:pt x="512" y="398"/>
                    <a:pt x="397" y="512"/>
                    <a:pt x="256" y="512"/>
                  </a:cubicBezTo>
                  <a:cubicBezTo>
                    <a:pt x="115" y="512"/>
                    <a:pt x="0" y="398"/>
                    <a:pt x="0" y="256"/>
                  </a:cubicBezTo>
                  <a:cubicBezTo>
                    <a:pt x="0" y="115"/>
                    <a:pt x="115" y="0"/>
                    <a:pt x="256" y="0"/>
                  </a:cubicBezTo>
                  <a:cubicBezTo>
                    <a:pt x="397" y="0"/>
                    <a:pt x="512" y="115"/>
                    <a:pt x="512" y="256"/>
                  </a:cubicBezTo>
                  <a:close/>
                  <a:moveTo>
                    <a:pt x="373" y="182"/>
                  </a:moveTo>
                  <a:cubicBezTo>
                    <a:pt x="373" y="180"/>
                    <a:pt x="373" y="179"/>
                    <a:pt x="373" y="178"/>
                  </a:cubicBezTo>
                  <a:cubicBezTo>
                    <a:pt x="372" y="176"/>
                    <a:pt x="371" y="175"/>
                    <a:pt x="370" y="174"/>
                  </a:cubicBezTo>
                  <a:cubicBezTo>
                    <a:pt x="296" y="99"/>
                    <a:pt x="296" y="99"/>
                    <a:pt x="296" y="99"/>
                  </a:cubicBezTo>
                  <a:cubicBezTo>
                    <a:pt x="295" y="98"/>
                    <a:pt x="293" y="98"/>
                    <a:pt x="292" y="97"/>
                  </a:cubicBezTo>
                  <a:cubicBezTo>
                    <a:pt x="291" y="97"/>
                    <a:pt x="289" y="96"/>
                    <a:pt x="288" y="96"/>
                  </a:cubicBezTo>
                  <a:cubicBezTo>
                    <a:pt x="149" y="96"/>
                    <a:pt x="149" y="96"/>
                    <a:pt x="149" y="96"/>
                  </a:cubicBezTo>
                  <a:cubicBezTo>
                    <a:pt x="143" y="96"/>
                    <a:pt x="139" y="101"/>
                    <a:pt x="139" y="107"/>
                  </a:cubicBezTo>
                  <a:cubicBezTo>
                    <a:pt x="139" y="406"/>
                    <a:pt x="139" y="406"/>
                    <a:pt x="139" y="406"/>
                  </a:cubicBezTo>
                  <a:cubicBezTo>
                    <a:pt x="139" y="412"/>
                    <a:pt x="143" y="416"/>
                    <a:pt x="149" y="416"/>
                  </a:cubicBezTo>
                  <a:cubicBezTo>
                    <a:pt x="363" y="416"/>
                    <a:pt x="363" y="416"/>
                    <a:pt x="363" y="416"/>
                  </a:cubicBezTo>
                  <a:cubicBezTo>
                    <a:pt x="369" y="416"/>
                    <a:pt x="373" y="412"/>
                    <a:pt x="373" y="406"/>
                  </a:cubicBezTo>
                  <a:lnTo>
                    <a:pt x="373" y="1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 name="Freeform 333">
              <a:extLst>
                <a:ext uri="{FF2B5EF4-FFF2-40B4-BE49-F238E27FC236}">
                  <a16:creationId xmlns:a16="http://schemas.microsoft.com/office/drawing/2014/main" id="{25AB16CE-3C14-4976-90D4-E7FFC9501B59}"/>
                </a:ext>
              </a:extLst>
            </p:cNvPr>
            <p:cNvSpPr>
              <a:spLocks noEditPoints="1"/>
            </p:cNvSpPr>
            <p:nvPr/>
          </p:nvSpPr>
          <p:spPr bwMode="auto">
            <a:xfrm>
              <a:off x="3832" y="1197"/>
              <a:ext cx="340" cy="340"/>
            </a:xfrm>
            <a:custGeom>
              <a:avLst/>
              <a:gdLst>
                <a:gd name="T0" fmla="*/ 337 w 512"/>
                <a:gd name="T1" fmla="*/ 171 h 512"/>
                <a:gd name="T2" fmla="*/ 299 w 512"/>
                <a:gd name="T3" fmla="*/ 171 h 512"/>
                <a:gd name="T4" fmla="*/ 299 w 512"/>
                <a:gd name="T5" fmla="*/ 133 h 512"/>
                <a:gd name="T6" fmla="*/ 337 w 512"/>
                <a:gd name="T7" fmla="*/ 171 h 512"/>
                <a:gd name="T8" fmla="*/ 288 w 512"/>
                <a:gd name="T9" fmla="*/ 192 h 512"/>
                <a:gd name="T10" fmla="*/ 352 w 512"/>
                <a:gd name="T11" fmla="*/ 192 h 512"/>
                <a:gd name="T12" fmla="*/ 352 w 512"/>
                <a:gd name="T13" fmla="*/ 395 h 512"/>
                <a:gd name="T14" fmla="*/ 160 w 512"/>
                <a:gd name="T15" fmla="*/ 395 h 512"/>
                <a:gd name="T16" fmla="*/ 160 w 512"/>
                <a:gd name="T17" fmla="*/ 118 h 512"/>
                <a:gd name="T18" fmla="*/ 277 w 512"/>
                <a:gd name="T19" fmla="*/ 118 h 512"/>
                <a:gd name="T20" fmla="*/ 277 w 512"/>
                <a:gd name="T21" fmla="*/ 182 h 512"/>
                <a:gd name="T22" fmla="*/ 288 w 512"/>
                <a:gd name="T23" fmla="*/ 192 h 512"/>
                <a:gd name="T24" fmla="*/ 331 w 512"/>
                <a:gd name="T25" fmla="*/ 363 h 512"/>
                <a:gd name="T26" fmla="*/ 320 w 512"/>
                <a:gd name="T27" fmla="*/ 352 h 512"/>
                <a:gd name="T28" fmla="*/ 192 w 512"/>
                <a:gd name="T29" fmla="*/ 352 h 512"/>
                <a:gd name="T30" fmla="*/ 181 w 512"/>
                <a:gd name="T31" fmla="*/ 363 h 512"/>
                <a:gd name="T32" fmla="*/ 192 w 512"/>
                <a:gd name="T33" fmla="*/ 374 h 512"/>
                <a:gd name="T34" fmla="*/ 320 w 512"/>
                <a:gd name="T35" fmla="*/ 374 h 512"/>
                <a:gd name="T36" fmla="*/ 331 w 512"/>
                <a:gd name="T37" fmla="*/ 363 h 512"/>
                <a:gd name="T38" fmla="*/ 331 w 512"/>
                <a:gd name="T39" fmla="*/ 320 h 512"/>
                <a:gd name="T40" fmla="*/ 320 w 512"/>
                <a:gd name="T41" fmla="*/ 310 h 512"/>
                <a:gd name="T42" fmla="*/ 192 w 512"/>
                <a:gd name="T43" fmla="*/ 310 h 512"/>
                <a:gd name="T44" fmla="*/ 181 w 512"/>
                <a:gd name="T45" fmla="*/ 320 h 512"/>
                <a:gd name="T46" fmla="*/ 192 w 512"/>
                <a:gd name="T47" fmla="*/ 331 h 512"/>
                <a:gd name="T48" fmla="*/ 320 w 512"/>
                <a:gd name="T49" fmla="*/ 331 h 512"/>
                <a:gd name="T50" fmla="*/ 331 w 512"/>
                <a:gd name="T51" fmla="*/ 320 h 512"/>
                <a:gd name="T52" fmla="*/ 331 w 512"/>
                <a:gd name="T53" fmla="*/ 278 h 512"/>
                <a:gd name="T54" fmla="*/ 320 w 512"/>
                <a:gd name="T55" fmla="*/ 267 h 512"/>
                <a:gd name="T56" fmla="*/ 192 w 512"/>
                <a:gd name="T57" fmla="*/ 267 h 512"/>
                <a:gd name="T58" fmla="*/ 181 w 512"/>
                <a:gd name="T59" fmla="*/ 278 h 512"/>
                <a:gd name="T60" fmla="*/ 192 w 512"/>
                <a:gd name="T61" fmla="*/ 288 h 512"/>
                <a:gd name="T62" fmla="*/ 320 w 512"/>
                <a:gd name="T63" fmla="*/ 288 h 512"/>
                <a:gd name="T64" fmla="*/ 331 w 512"/>
                <a:gd name="T65" fmla="*/ 278 h 512"/>
                <a:gd name="T66" fmla="*/ 320 w 512"/>
                <a:gd name="T67" fmla="*/ 224 h 512"/>
                <a:gd name="T68" fmla="*/ 192 w 512"/>
                <a:gd name="T69" fmla="*/ 224 h 512"/>
                <a:gd name="T70" fmla="*/ 181 w 512"/>
                <a:gd name="T71" fmla="*/ 235 h 512"/>
                <a:gd name="T72" fmla="*/ 192 w 512"/>
                <a:gd name="T73" fmla="*/ 246 h 512"/>
                <a:gd name="T74" fmla="*/ 320 w 512"/>
                <a:gd name="T75" fmla="*/ 246 h 512"/>
                <a:gd name="T76" fmla="*/ 331 w 512"/>
                <a:gd name="T77" fmla="*/ 235 h 512"/>
                <a:gd name="T78" fmla="*/ 320 w 512"/>
                <a:gd name="T79" fmla="*/ 224 h 512"/>
                <a:gd name="T80" fmla="*/ 512 w 512"/>
                <a:gd name="T81" fmla="*/ 256 h 512"/>
                <a:gd name="T82" fmla="*/ 256 w 512"/>
                <a:gd name="T83" fmla="*/ 512 h 512"/>
                <a:gd name="T84" fmla="*/ 0 w 512"/>
                <a:gd name="T85" fmla="*/ 256 h 512"/>
                <a:gd name="T86" fmla="*/ 256 w 512"/>
                <a:gd name="T87" fmla="*/ 0 h 512"/>
                <a:gd name="T88" fmla="*/ 512 w 512"/>
                <a:gd name="T89" fmla="*/ 256 h 512"/>
                <a:gd name="T90" fmla="*/ 373 w 512"/>
                <a:gd name="T91" fmla="*/ 182 h 512"/>
                <a:gd name="T92" fmla="*/ 373 w 512"/>
                <a:gd name="T93" fmla="*/ 178 h 512"/>
                <a:gd name="T94" fmla="*/ 370 w 512"/>
                <a:gd name="T95" fmla="*/ 174 h 512"/>
                <a:gd name="T96" fmla="*/ 296 w 512"/>
                <a:gd name="T97" fmla="*/ 99 h 512"/>
                <a:gd name="T98" fmla="*/ 292 w 512"/>
                <a:gd name="T99" fmla="*/ 97 h 512"/>
                <a:gd name="T100" fmla="*/ 288 w 512"/>
                <a:gd name="T101" fmla="*/ 96 h 512"/>
                <a:gd name="T102" fmla="*/ 149 w 512"/>
                <a:gd name="T103" fmla="*/ 96 h 512"/>
                <a:gd name="T104" fmla="*/ 139 w 512"/>
                <a:gd name="T105" fmla="*/ 107 h 512"/>
                <a:gd name="T106" fmla="*/ 139 w 512"/>
                <a:gd name="T107" fmla="*/ 406 h 512"/>
                <a:gd name="T108" fmla="*/ 149 w 512"/>
                <a:gd name="T109" fmla="*/ 416 h 512"/>
                <a:gd name="T110" fmla="*/ 363 w 512"/>
                <a:gd name="T111" fmla="*/ 416 h 512"/>
                <a:gd name="T112" fmla="*/ 373 w 512"/>
                <a:gd name="T113" fmla="*/ 406 h 512"/>
                <a:gd name="T114" fmla="*/ 373 w 512"/>
                <a:gd name="T115" fmla="*/ 182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12" h="512">
                  <a:moveTo>
                    <a:pt x="337" y="171"/>
                  </a:moveTo>
                  <a:cubicBezTo>
                    <a:pt x="299" y="171"/>
                    <a:pt x="299" y="171"/>
                    <a:pt x="299" y="171"/>
                  </a:cubicBezTo>
                  <a:cubicBezTo>
                    <a:pt x="299" y="133"/>
                    <a:pt x="299" y="133"/>
                    <a:pt x="299" y="133"/>
                  </a:cubicBezTo>
                  <a:lnTo>
                    <a:pt x="337" y="171"/>
                  </a:lnTo>
                  <a:close/>
                  <a:moveTo>
                    <a:pt x="288" y="192"/>
                  </a:moveTo>
                  <a:cubicBezTo>
                    <a:pt x="352" y="192"/>
                    <a:pt x="352" y="192"/>
                    <a:pt x="352" y="192"/>
                  </a:cubicBezTo>
                  <a:cubicBezTo>
                    <a:pt x="352" y="395"/>
                    <a:pt x="352" y="395"/>
                    <a:pt x="352" y="395"/>
                  </a:cubicBezTo>
                  <a:cubicBezTo>
                    <a:pt x="160" y="395"/>
                    <a:pt x="160" y="395"/>
                    <a:pt x="160" y="395"/>
                  </a:cubicBezTo>
                  <a:cubicBezTo>
                    <a:pt x="160" y="118"/>
                    <a:pt x="160" y="118"/>
                    <a:pt x="160" y="118"/>
                  </a:cubicBezTo>
                  <a:cubicBezTo>
                    <a:pt x="277" y="118"/>
                    <a:pt x="277" y="118"/>
                    <a:pt x="277" y="118"/>
                  </a:cubicBezTo>
                  <a:cubicBezTo>
                    <a:pt x="277" y="182"/>
                    <a:pt x="277" y="182"/>
                    <a:pt x="277" y="182"/>
                  </a:cubicBezTo>
                  <a:cubicBezTo>
                    <a:pt x="277" y="188"/>
                    <a:pt x="282" y="192"/>
                    <a:pt x="288" y="192"/>
                  </a:cubicBezTo>
                  <a:close/>
                  <a:moveTo>
                    <a:pt x="331" y="363"/>
                  </a:moveTo>
                  <a:cubicBezTo>
                    <a:pt x="331" y="357"/>
                    <a:pt x="326" y="352"/>
                    <a:pt x="320" y="352"/>
                  </a:cubicBezTo>
                  <a:cubicBezTo>
                    <a:pt x="192" y="352"/>
                    <a:pt x="192" y="352"/>
                    <a:pt x="192" y="352"/>
                  </a:cubicBezTo>
                  <a:cubicBezTo>
                    <a:pt x="186" y="352"/>
                    <a:pt x="181" y="357"/>
                    <a:pt x="181" y="363"/>
                  </a:cubicBezTo>
                  <a:cubicBezTo>
                    <a:pt x="181" y="369"/>
                    <a:pt x="186" y="374"/>
                    <a:pt x="192" y="374"/>
                  </a:cubicBezTo>
                  <a:cubicBezTo>
                    <a:pt x="320" y="374"/>
                    <a:pt x="320" y="374"/>
                    <a:pt x="320" y="374"/>
                  </a:cubicBezTo>
                  <a:cubicBezTo>
                    <a:pt x="326" y="374"/>
                    <a:pt x="331" y="369"/>
                    <a:pt x="331" y="363"/>
                  </a:cubicBezTo>
                  <a:close/>
                  <a:moveTo>
                    <a:pt x="331" y="320"/>
                  </a:moveTo>
                  <a:cubicBezTo>
                    <a:pt x="331" y="314"/>
                    <a:pt x="326" y="310"/>
                    <a:pt x="320" y="310"/>
                  </a:cubicBezTo>
                  <a:cubicBezTo>
                    <a:pt x="192" y="310"/>
                    <a:pt x="192" y="310"/>
                    <a:pt x="192" y="310"/>
                  </a:cubicBezTo>
                  <a:cubicBezTo>
                    <a:pt x="186" y="310"/>
                    <a:pt x="181" y="314"/>
                    <a:pt x="181" y="320"/>
                  </a:cubicBezTo>
                  <a:cubicBezTo>
                    <a:pt x="181" y="326"/>
                    <a:pt x="186" y="331"/>
                    <a:pt x="192" y="331"/>
                  </a:cubicBezTo>
                  <a:cubicBezTo>
                    <a:pt x="320" y="331"/>
                    <a:pt x="320" y="331"/>
                    <a:pt x="320" y="331"/>
                  </a:cubicBezTo>
                  <a:cubicBezTo>
                    <a:pt x="326" y="331"/>
                    <a:pt x="331" y="326"/>
                    <a:pt x="331" y="320"/>
                  </a:cubicBezTo>
                  <a:close/>
                  <a:moveTo>
                    <a:pt x="331" y="278"/>
                  </a:moveTo>
                  <a:cubicBezTo>
                    <a:pt x="331" y="272"/>
                    <a:pt x="326" y="267"/>
                    <a:pt x="320" y="267"/>
                  </a:cubicBezTo>
                  <a:cubicBezTo>
                    <a:pt x="192" y="267"/>
                    <a:pt x="192" y="267"/>
                    <a:pt x="192" y="267"/>
                  </a:cubicBezTo>
                  <a:cubicBezTo>
                    <a:pt x="186" y="267"/>
                    <a:pt x="181" y="272"/>
                    <a:pt x="181" y="278"/>
                  </a:cubicBezTo>
                  <a:cubicBezTo>
                    <a:pt x="181" y="284"/>
                    <a:pt x="186" y="288"/>
                    <a:pt x="192" y="288"/>
                  </a:cubicBezTo>
                  <a:cubicBezTo>
                    <a:pt x="320" y="288"/>
                    <a:pt x="320" y="288"/>
                    <a:pt x="320" y="288"/>
                  </a:cubicBezTo>
                  <a:cubicBezTo>
                    <a:pt x="326" y="288"/>
                    <a:pt x="331" y="284"/>
                    <a:pt x="331" y="278"/>
                  </a:cubicBezTo>
                  <a:close/>
                  <a:moveTo>
                    <a:pt x="320" y="224"/>
                  </a:moveTo>
                  <a:cubicBezTo>
                    <a:pt x="192" y="224"/>
                    <a:pt x="192" y="224"/>
                    <a:pt x="192" y="224"/>
                  </a:cubicBezTo>
                  <a:cubicBezTo>
                    <a:pt x="186" y="224"/>
                    <a:pt x="181" y="229"/>
                    <a:pt x="181" y="235"/>
                  </a:cubicBezTo>
                  <a:cubicBezTo>
                    <a:pt x="181" y="241"/>
                    <a:pt x="186" y="246"/>
                    <a:pt x="192" y="246"/>
                  </a:cubicBezTo>
                  <a:cubicBezTo>
                    <a:pt x="320" y="246"/>
                    <a:pt x="320" y="246"/>
                    <a:pt x="320" y="246"/>
                  </a:cubicBezTo>
                  <a:cubicBezTo>
                    <a:pt x="326" y="246"/>
                    <a:pt x="331" y="241"/>
                    <a:pt x="331" y="235"/>
                  </a:cubicBezTo>
                  <a:cubicBezTo>
                    <a:pt x="331" y="229"/>
                    <a:pt x="326" y="224"/>
                    <a:pt x="320" y="224"/>
                  </a:cubicBezTo>
                  <a:close/>
                  <a:moveTo>
                    <a:pt x="512" y="256"/>
                  </a:moveTo>
                  <a:cubicBezTo>
                    <a:pt x="512" y="398"/>
                    <a:pt x="397" y="512"/>
                    <a:pt x="256" y="512"/>
                  </a:cubicBezTo>
                  <a:cubicBezTo>
                    <a:pt x="115" y="512"/>
                    <a:pt x="0" y="398"/>
                    <a:pt x="0" y="256"/>
                  </a:cubicBezTo>
                  <a:cubicBezTo>
                    <a:pt x="0" y="115"/>
                    <a:pt x="115" y="0"/>
                    <a:pt x="256" y="0"/>
                  </a:cubicBezTo>
                  <a:cubicBezTo>
                    <a:pt x="397" y="0"/>
                    <a:pt x="512" y="115"/>
                    <a:pt x="512" y="256"/>
                  </a:cubicBezTo>
                  <a:close/>
                  <a:moveTo>
                    <a:pt x="373" y="182"/>
                  </a:moveTo>
                  <a:cubicBezTo>
                    <a:pt x="373" y="180"/>
                    <a:pt x="373" y="179"/>
                    <a:pt x="373" y="178"/>
                  </a:cubicBezTo>
                  <a:cubicBezTo>
                    <a:pt x="372" y="176"/>
                    <a:pt x="371" y="175"/>
                    <a:pt x="370" y="174"/>
                  </a:cubicBezTo>
                  <a:cubicBezTo>
                    <a:pt x="296" y="99"/>
                    <a:pt x="296" y="99"/>
                    <a:pt x="296" y="99"/>
                  </a:cubicBezTo>
                  <a:cubicBezTo>
                    <a:pt x="295" y="98"/>
                    <a:pt x="293" y="98"/>
                    <a:pt x="292" y="97"/>
                  </a:cubicBezTo>
                  <a:cubicBezTo>
                    <a:pt x="291" y="97"/>
                    <a:pt x="289" y="96"/>
                    <a:pt x="288" y="96"/>
                  </a:cubicBezTo>
                  <a:cubicBezTo>
                    <a:pt x="149" y="96"/>
                    <a:pt x="149" y="96"/>
                    <a:pt x="149" y="96"/>
                  </a:cubicBezTo>
                  <a:cubicBezTo>
                    <a:pt x="143" y="96"/>
                    <a:pt x="139" y="101"/>
                    <a:pt x="139" y="107"/>
                  </a:cubicBezTo>
                  <a:cubicBezTo>
                    <a:pt x="139" y="406"/>
                    <a:pt x="139" y="406"/>
                    <a:pt x="139" y="406"/>
                  </a:cubicBezTo>
                  <a:cubicBezTo>
                    <a:pt x="139" y="412"/>
                    <a:pt x="143" y="416"/>
                    <a:pt x="149" y="416"/>
                  </a:cubicBezTo>
                  <a:cubicBezTo>
                    <a:pt x="363" y="416"/>
                    <a:pt x="363" y="416"/>
                    <a:pt x="363" y="416"/>
                  </a:cubicBezTo>
                  <a:cubicBezTo>
                    <a:pt x="369" y="416"/>
                    <a:pt x="373" y="412"/>
                    <a:pt x="373" y="406"/>
                  </a:cubicBezTo>
                  <a:lnTo>
                    <a:pt x="373" y="1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1171802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2">
            <a:extLst>
              <a:ext uri="{FF2B5EF4-FFF2-40B4-BE49-F238E27FC236}">
                <a16:creationId xmlns:a16="http://schemas.microsoft.com/office/drawing/2014/main" id="{A1BE45AD-3E49-4ACA-A5DD-AE568074BF5C}"/>
              </a:ext>
            </a:extLst>
          </p:cNvPr>
          <p:cNvSpPr txBox="1">
            <a:spLocks/>
          </p:cNvSpPr>
          <p:nvPr/>
        </p:nvSpPr>
        <p:spPr bwMode="auto">
          <a:xfrm>
            <a:off x="304800" y="1491422"/>
            <a:ext cx="8425164" cy="1200329"/>
          </a:xfrm>
          <a:prstGeom prst="rect">
            <a:avLst/>
          </a:prstGeom>
        </p:spPr>
        <p:txBody>
          <a:bodyPr wrap="square">
            <a:spAutoFit/>
          </a:bodyPr>
          <a:lstStyle>
            <a:defPPr>
              <a:defRPr lang="en-US"/>
            </a:defPPr>
            <a:lvl1pPr>
              <a:defRPr>
                <a:solidFill>
                  <a:schemeClr val="tx2"/>
                </a:solidFill>
                <a:latin typeface="+mn-lt"/>
              </a:defRPr>
            </a:lvl1pPr>
            <a:lvl2pPr algn="l" rtl="0" eaLnBrk="1" fontAlgn="base" hangingPunct="1">
              <a:spcBef>
                <a:spcPct val="0"/>
              </a:spcBef>
              <a:spcAft>
                <a:spcPct val="0"/>
              </a:spcAft>
              <a:defRPr sz="4500">
                <a:solidFill>
                  <a:schemeClr val="bg1"/>
                </a:solidFill>
                <a:latin typeface="Corbel" pitchFamily="34" charset="0"/>
              </a:defRPr>
            </a:lvl2pPr>
            <a:lvl3pPr algn="l" rtl="0" eaLnBrk="1" fontAlgn="base" hangingPunct="1">
              <a:spcBef>
                <a:spcPct val="0"/>
              </a:spcBef>
              <a:spcAft>
                <a:spcPct val="0"/>
              </a:spcAft>
              <a:defRPr sz="4500">
                <a:solidFill>
                  <a:schemeClr val="bg1"/>
                </a:solidFill>
                <a:latin typeface="Corbel" pitchFamily="34" charset="0"/>
              </a:defRPr>
            </a:lvl3pPr>
            <a:lvl4pPr algn="l" rtl="0" eaLnBrk="1" fontAlgn="base" hangingPunct="1">
              <a:spcBef>
                <a:spcPct val="0"/>
              </a:spcBef>
              <a:spcAft>
                <a:spcPct val="0"/>
              </a:spcAft>
              <a:defRPr sz="4500">
                <a:solidFill>
                  <a:schemeClr val="bg1"/>
                </a:solidFill>
                <a:latin typeface="Corbel" pitchFamily="34" charset="0"/>
              </a:defRPr>
            </a:lvl4pPr>
            <a:lvl5pPr algn="l" rtl="0" eaLnBrk="1" fontAlgn="base" hangingPunct="1">
              <a:spcBef>
                <a:spcPct val="0"/>
              </a:spcBef>
              <a:spcAft>
                <a:spcPct val="0"/>
              </a:spcAft>
              <a:defRPr sz="4500">
                <a:solidFill>
                  <a:schemeClr val="bg1"/>
                </a:solidFill>
                <a:latin typeface="Corbel" pitchFamily="34" charset="0"/>
              </a:defRPr>
            </a:lvl5pPr>
            <a:lvl6pPr marL="457200" algn="l" rtl="0" eaLnBrk="1" fontAlgn="base" hangingPunct="1">
              <a:spcBef>
                <a:spcPct val="0"/>
              </a:spcBef>
              <a:spcAft>
                <a:spcPct val="0"/>
              </a:spcAft>
              <a:defRPr sz="4500">
                <a:solidFill>
                  <a:schemeClr val="bg1"/>
                </a:solidFill>
                <a:latin typeface="Corbel" pitchFamily="34" charset="0"/>
              </a:defRPr>
            </a:lvl6pPr>
            <a:lvl7pPr marL="914400" algn="l" rtl="0" eaLnBrk="1" fontAlgn="base" hangingPunct="1">
              <a:spcBef>
                <a:spcPct val="0"/>
              </a:spcBef>
              <a:spcAft>
                <a:spcPct val="0"/>
              </a:spcAft>
              <a:defRPr sz="4500">
                <a:solidFill>
                  <a:schemeClr val="bg1"/>
                </a:solidFill>
                <a:latin typeface="Corbel" pitchFamily="34" charset="0"/>
              </a:defRPr>
            </a:lvl7pPr>
            <a:lvl8pPr marL="1371600" algn="l" rtl="0" eaLnBrk="1" fontAlgn="base" hangingPunct="1">
              <a:spcBef>
                <a:spcPct val="0"/>
              </a:spcBef>
              <a:spcAft>
                <a:spcPct val="0"/>
              </a:spcAft>
              <a:defRPr sz="4500">
                <a:solidFill>
                  <a:schemeClr val="bg1"/>
                </a:solidFill>
                <a:latin typeface="Corbel" pitchFamily="34" charset="0"/>
              </a:defRPr>
            </a:lvl8pPr>
            <a:lvl9pPr marL="1828800" algn="l" rtl="0" eaLnBrk="1" fontAlgn="base" hangingPunct="1">
              <a:spcBef>
                <a:spcPct val="0"/>
              </a:spcBef>
              <a:spcAft>
                <a:spcPct val="0"/>
              </a:spcAft>
              <a:defRPr sz="4500">
                <a:solidFill>
                  <a:schemeClr val="bg1"/>
                </a:solidFill>
                <a:latin typeface="Corbel" pitchFamily="34" charset="0"/>
              </a:defRPr>
            </a:lvl9pPr>
            <a:extLst/>
          </a:lstStyle>
          <a:p>
            <a:r>
              <a:rPr lang="en-US" dirty="0"/>
              <a:t>The institutional equity gap begins early. Community colleges and UMass and state universities retain Black and Latinx students after completing their first year of study at lower rates than the overall student population.</a:t>
            </a:r>
          </a:p>
          <a:p>
            <a:endParaRPr lang="en-US" dirty="0"/>
          </a:p>
        </p:txBody>
      </p:sp>
      <p:sp>
        <p:nvSpPr>
          <p:cNvPr id="7" name="Title 2">
            <a:extLst>
              <a:ext uri="{FF2B5EF4-FFF2-40B4-BE49-F238E27FC236}">
                <a16:creationId xmlns:a16="http://schemas.microsoft.com/office/drawing/2014/main" id="{DCC26BA5-10A7-4CF0-B06E-36D468339A98}"/>
              </a:ext>
            </a:extLst>
          </p:cNvPr>
          <p:cNvSpPr txBox="1">
            <a:spLocks/>
          </p:cNvSpPr>
          <p:nvPr/>
        </p:nvSpPr>
        <p:spPr bwMode="auto">
          <a:xfrm>
            <a:off x="287118" y="351712"/>
            <a:ext cx="8229600" cy="838200"/>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lvl1pPr algn="l" rtl="0" eaLnBrk="1" fontAlgn="base" hangingPunct="1">
              <a:spcBef>
                <a:spcPct val="0"/>
              </a:spcBef>
              <a:spcAft>
                <a:spcPct val="0"/>
              </a:spcAft>
              <a:defRPr sz="4050" b="0" i="0" kern="1200">
                <a:solidFill>
                  <a:schemeClr val="tx1"/>
                </a:solidFill>
                <a:latin typeface="Calibri Light"/>
                <a:ea typeface="+mj-ea"/>
                <a:cs typeface="Calibri Light"/>
              </a:defRPr>
            </a:lvl1pPr>
            <a:lvl2pPr algn="l" rtl="0" eaLnBrk="1" fontAlgn="base" hangingPunct="1">
              <a:spcBef>
                <a:spcPct val="0"/>
              </a:spcBef>
              <a:spcAft>
                <a:spcPct val="0"/>
              </a:spcAft>
              <a:defRPr sz="4500">
                <a:solidFill>
                  <a:schemeClr val="bg1"/>
                </a:solidFill>
                <a:latin typeface="Corbel" pitchFamily="34" charset="0"/>
              </a:defRPr>
            </a:lvl2pPr>
            <a:lvl3pPr algn="l" rtl="0" eaLnBrk="1" fontAlgn="base" hangingPunct="1">
              <a:spcBef>
                <a:spcPct val="0"/>
              </a:spcBef>
              <a:spcAft>
                <a:spcPct val="0"/>
              </a:spcAft>
              <a:defRPr sz="4500">
                <a:solidFill>
                  <a:schemeClr val="bg1"/>
                </a:solidFill>
                <a:latin typeface="Corbel" pitchFamily="34" charset="0"/>
              </a:defRPr>
            </a:lvl3pPr>
            <a:lvl4pPr algn="l" rtl="0" eaLnBrk="1" fontAlgn="base" hangingPunct="1">
              <a:spcBef>
                <a:spcPct val="0"/>
              </a:spcBef>
              <a:spcAft>
                <a:spcPct val="0"/>
              </a:spcAft>
              <a:defRPr sz="4500">
                <a:solidFill>
                  <a:schemeClr val="bg1"/>
                </a:solidFill>
                <a:latin typeface="Corbel" pitchFamily="34" charset="0"/>
              </a:defRPr>
            </a:lvl4pPr>
            <a:lvl5pPr algn="l" rtl="0" eaLnBrk="1" fontAlgn="base" hangingPunct="1">
              <a:spcBef>
                <a:spcPct val="0"/>
              </a:spcBef>
              <a:spcAft>
                <a:spcPct val="0"/>
              </a:spcAft>
              <a:defRPr sz="4500">
                <a:solidFill>
                  <a:schemeClr val="bg1"/>
                </a:solidFill>
                <a:latin typeface="Corbel" pitchFamily="34" charset="0"/>
              </a:defRPr>
            </a:lvl5pPr>
            <a:lvl6pPr marL="457200" algn="l" rtl="0" eaLnBrk="1" fontAlgn="base" hangingPunct="1">
              <a:spcBef>
                <a:spcPct val="0"/>
              </a:spcBef>
              <a:spcAft>
                <a:spcPct val="0"/>
              </a:spcAft>
              <a:defRPr sz="4500">
                <a:solidFill>
                  <a:schemeClr val="bg1"/>
                </a:solidFill>
                <a:latin typeface="Corbel" pitchFamily="34" charset="0"/>
              </a:defRPr>
            </a:lvl6pPr>
            <a:lvl7pPr marL="914400" algn="l" rtl="0" eaLnBrk="1" fontAlgn="base" hangingPunct="1">
              <a:spcBef>
                <a:spcPct val="0"/>
              </a:spcBef>
              <a:spcAft>
                <a:spcPct val="0"/>
              </a:spcAft>
              <a:defRPr sz="4500">
                <a:solidFill>
                  <a:schemeClr val="bg1"/>
                </a:solidFill>
                <a:latin typeface="Corbel" pitchFamily="34" charset="0"/>
              </a:defRPr>
            </a:lvl7pPr>
            <a:lvl8pPr marL="1371600" algn="l" rtl="0" eaLnBrk="1" fontAlgn="base" hangingPunct="1">
              <a:spcBef>
                <a:spcPct val="0"/>
              </a:spcBef>
              <a:spcAft>
                <a:spcPct val="0"/>
              </a:spcAft>
              <a:defRPr sz="4500">
                <a:solidFill>
                  <a:schemeClr val="bg1"/>
                </a:solidFill>
                <a:latin typeface="Corbel" pitchFamily="34" charset="0"/>
              </a:defRPr>
            </a:lvl8pPr>
            <a:lvl9pPr marL="1828800" algn="l" rtl="0" eaLnBrk="1" fontAlgn="base" hangingPunct="1">
              <a:spcBef>
                <a:spcPct val="0"/>
              </a:spcBef>
              <a:spcAft>
                <a:spcPct val="0"/>
              </a:spcAft>
              <a:defRPr sz="4500">
                <a:solidFill>
                  <a:schemeClr val="bg1"/>
                </a:solidFill>
                <a:latin typeface="Corbel" pitchFamily="34" charset="0"/>
              </a:defRPr>
            </a:lvl9pPr>
            <a:extLst/>
          </a:lstStyle>
          <a:p>
            <a:r>
              <a:rPr lang="en-US" b="1" dirty="0">
                <a:solidFill>
                  <a:schemeClr val="bg1"/>
                </a:solidFill>
                <a:latin typeface="+mj-lt"/>
              </a:rPr>
              <a:t>Gaps Begin Early </a:t>
            </a:r>
          </a:p>
        </p:txBody>
      </p:sp>
      <p:pic>
        <p:nvPicPr>
          <p:cNvPr id="5" name="Picture 4">
            <a:extLst>
              <a:ext uri="{FF2B5EF4-FFF2-40B4-BE49-F238E27FC236}">
                <a16:creationId xmlns:a16="http://schemas.microsoft.com/office/drawing/2014/main" id="{110D71AD-34F2-45FA-AFCD-4C349DD57FAD}"/>
              </a:ext>
            </a:extLst>
          </p:cNvPr>
          <p:cNvPicPr/>
          <p:nvPr/>
        </p:nvPicPr>
        <p:blipFill>
          <a:blip r:embed="rId2"/>
          <a:stretch>
            <a:fillRect/>
          </a:stretch>
        </p:blipFill>
        <p:spPr>
          <a:xfrm>
            <a:off x="414036" y="2397927"/>
            <a:ext cx="8315928" cy="4300327"/>
          </a:xfrm>
          <a:prstGeom prst="rect">
            <a:avLst/>
          </a:prstGeom>
          <a:ln>
            <a:solidFill>
              <a:schemeClr val="tx1"/>
            </a:solidFill>
          </a:ln>
        </p:spPr>
      </p:pic>
    </p:spTree>
    <p:extLst>
      <p:ext uri="{BB962C8B-B14F-4D97-AF65-F5344CB8AC3E}">
        <p14:creationId xmlns:p14="http://schemas.microsoft.com/office/powerpoint/2010/main" val="16961139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2">
            <a:extLst>
              <a:ext uri="{FF2B5EF4-FFF2-40B4-BE49-F238E27FC236}">
                <a16:creationId xmlns:a16="http://schemas.microsoft.com/office/drawing/2014/main" id="{A1BE45AD-3E49-4ACA-A5DD-AE568074BF5C}"/>
              </a:ext>
            </a:extLst>
          </p:cNvPr>
          <p:cNvSpPr txBox="1">
            <a:spLocks/>
          </p:cNvSpPr>
          <p:nvPr/>
        </p:nvSpPr>
        <p:spPr bwMode="auto">
          <a:xfrm>
            <a:off x="304800" y="1491422"/>
            <a:ext cx="8425164" cy="923330"/>
          </a:xfrm>
          <a:prstGeom prst="rect">
            <a:avLst/>
          </a:prstGeom>
        </p:spPr>
        <p:txBody>
          <a:bodyPr wrap="square">
            <a:spAutoFit/>
          </a:bodyPr>
          <a:lstStyle>
            <a:defPPr>
              <a:defRPr lang="en-US"/>
            </a:defPPr>
            <a:lvl1pPr>
              <a:defRPr>
                <a:solidFill>
                  <a:schemeClr val="tx2"/>
                </a:solidFill>
                <a:latin typeface="+mn-lt"/>
              </a:defRPr>
            </a:lvl1pPr>
            <a:lvl2pPr algn="l" rtl="0" eaLnBrk="1" fontAlgn="base" hangingPunct="1">
              <a:spcBef>
                <a:spcPct val="0"/>
              </a:spcBef>
              <a:spcAft>
                <a:spcPct val="0"/>
              </a:spcAft>
              <a:defRPr sz="4500">
                <a:solidFill>
                  <a:schemeClr val="bg1"/>
                </a:solidFill>
                <a:latin typeface="Corbel" pitchFamily="34" charset="0"/>
              </a:defRPr>
            </a:lvl2pPr>
            <a:lvl3pPr algn="l" rtl="0" eaLnBrk="1" fontAlgn="base" hangingPunct="1">
              <a:spcBef>
                <a:spcPct val="0"/>
              </a:spcBef>
              <a:spcAft>
                <a:spcPct val="0"/>
              </a:spcAft>
              <a:defRPr sz="4500">
                <a:solidFill>
                  <a:schemeClr val="bg1"/>
                </a:solidFill>
                <a:latin typeface="Corbel" pitchFamily="34" charset="0"/>
              </a:defRPr>
            </a:lvl3pPr>
            <a:lvl4pPr algn="l" rtl="0" eaLnBrk="1" fontAlgn="base" hangingPunct="1">
              <a:spcBef>
                <a:spcPct val="0"/>
              </a:spcBef>
              <a:spcAft>
                <a:spcPct val="0"/>
              </a:spcAft>
              <a:defRPr sz="4500">
                <a:solidFill>
                  <a:schemeClr val="bg1"/>
                </a:solidFill>
                <a:latin typeface="Corbel" pitchFamily="34" charset="0"/>
              </a:defRPr>
            </a:lvl4pPr>
            <a:lvl5pPr algn="l" rtl="0" eaLnBrk="1" fontAlgn="base" hangingPunct="1">
              <a:spcBef>
                <a:spcPct val="0"/>
              </a:spcBef>
              <a:spcAft>
                <a:spcPct val="0"/>
              </a:spcAft>
              <a:defRPr sz="4500">
                <a:solidFill>
                  <a:schemeClr val="bg1"/>
                </a:solidFill>
                <a:latin typeface="Corbel" pitchFamily="34" charset="0"/>
              </a:defRPr>
            </a:lvl5pPr>
            <a:lvl6pPr marL="457200" algn="l" rtl="0" eaLnBrk="1" fontAlgn="base" hangingPunct="1">
              <a:spcBef>
                <a:spcPct val="0"/>
              </a:spcBef>
              <a:spcAft>
                <a:spcPct val="0"/>
              </a:spcAft>
              <a:defRPr sz="4500">
                <a:solidFill>
                  <a:schemeClr val="bg1"/>
                </a:solidFill>
                <a:latin typeface="Corbel" pitchFamily="34" charset="0"/>
              </a:defRPr>
            </a:lvl6pPr>
            <a:lvl7pPr marL="914400" algn="l" rtl="0" eaLnBrk="1" fontAlgn="base" hangingPunct="1">
              <a:spcBef>
                <a:spcPct val="0"/>
              </a:spcBef>
              <a:spcAft>
                <a:spcPct val="0"/>
              </a:spcAft>
              <a:defRPr sz="4500">
                <a:solidFill>
                  <a:schemeClr val="bg1"/>
                </a:solidFill>
                <a:latin typeface="Corbel" pitchFamily="34" charset="0"/>
              </a:defRPr>
            </a:lvl7pPr>
            <a:lvl8pPr marL="1371600" algn="l" rtl="0" eaLnBrk="1" fontAlgn="base" hangingPunct="1">
              <a:spcBef>
                <a:spcPct val="0"/>
              </a:spcBef>
              <a:spcAft>
                <a:spcPct val="0"/>
              </a:spcAft>
              <a:defRPr sz="4500">
                <a:solidFill>
                  <a:schemeClr val="bg1"/>
                </a:solidFill>
                <a:latin typeface="Corbel" pitchFamily="34" charset="0"/>
              </a:defRPr>
            </a:lvl8pPr>
            <a:lvl9pPr marL="1828800" algn="l" rtl="0" eaLnBrk="1" fontAlgn="base" hangingPunct="1">
              <a:spcBef>
                <a:spcPct val="0"/>
              </a:spcBef>
              <a:spcAft>
                <a:spcPct val="0"/>
              </a:spcAft>
              <a:defRPr sz="4500">
                <a:solidFill>
                  <a:schemeClr val="bg1"/>
                </a:solidFill>
                <a:latin typeface="Corbel" pitchFamily="34" charset="0"/>
              </a:defRPr>
            </a:lvl9pPr>
            <a:extLst/>
          </a:lstStyle>
          <a:p>
            <a:r>
              <a:rPr lang="en-US" dirty="0"/>
              <a:t>The system graduates the overall student population who begin their undergraduate journey at UMass and state universities at higher rates than Black and Latinx students. </a:t>
            </a:r>
          </a:p>
        </p:txBody>
      </p:sp>
      <p:sp>
        <p:nvSpPr>
          <p:cNvPr id="7" name="Title 2">
            <a:extLst>
              <a:ext uri="{FF2B5EF4-FFF2-40B4-BE49-F238E27FC236}">
                <a16:creationId xmlns:a16="http://schemas.microsoft.com/office/drawing/2014/main" id="{DCC26BA5-10A7-4CF0-B06E-36D468339A98}"/>
              </a:ext>
            </a:extLst>
          </p:cNvPr>
          <p:cNvSpPr txBox="1">
            <a:spLocks/>
          </p:cNvSpPr>
          <p:nvPr/>
        </p:nvSpPr>
        <p:spPr bwMode="auto">
          <a:xfrm>
            <a:off x="287118" y="351712"/>
            <a:ext cx="8229600" cy="838200"/>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lvl1pPr algn="l" rtl="0" eaLnBrk="1" fontAlgn="base" hangingPunct="1">
              <a:spcBef>
                <a:spcPct val="0"/>
              </a:spcBef>
              <a:spcAft>
                <a:spcPct val="0"/>
              </a:spcAft>
              <a:defRPr sz="4050" b="0" i="0" kern="1200">
                <a:solidFill>
                  <a:schemeClr val="tx1"/>
                </a:solidFill>
                <a:latin typeface="Calibri Light"/>
                <a:ea typeface="+mj-ea"/>
                <a:cs typeface="Calibri Light"/>
              </a:defRPr>
            </a:lvl1pPr>
            <a:lvl2pPr algn="l" rtl="0" eaLnBrk="1" fontAlgn="base" hangingPunct="1">
              <a:spcBef>
                <a:spcPct val="0"/>
              </a:spcBef>
              <a:spcAft>
                <a:spcPct val="0"/>
              </a:spcAft>
              <a:defRPr sz="4500">
                <a:solidFill>
                  <a:schemeClr val="bg1"/>
                </a:solidFill>
                <a:latin typeface="Corbel" pitchFamily="34" charset="0"/>
              </a:defRPr>
            </a:lvl2pPr>
            <a:lvl3pPr algn="l" rtl="0" eaLnBrk="1" fontAlgn="base" hangingPunct="1">
              <a:spcBef>
                <a:spcPct val="0"/>
              </a:spcBef>
              <a:spcAft>
                <a:spcPct val="0"/>
              </a:spcAft>
              <a:defRPr sz="4500">
                <a:solidFill>
                  <a:schemeClr val="bg1"/>
                </a:solidFill>
                <a:latin typeface="Corbel" pitchFamily="34" charset="0"/>
              </a:defRPr>
            </a:lvl3pPr>
            <a:lvl4pPr algn="l" rtl="0" eaLnBrk="1" fontAlgn="base" hangingPunct="1">
              <a:spcBef>
                <a:spcPct val="0"/>
              </a:spcBef>
              <a:spcAft>
                <a:spcPct val="0"/>
              </a:spcAft>
              <a:defRPr sz="4500">
                <a:solidFill>
                  <a:schemeClr val="bg1"/>
                </a:solidFill>
                <a:latin typeface="Corbel" pitchFamily="34" charset="0"/>
              </a:defRPr>
            </a:lvl4pPr>
            <a:lvl5pPr algn="l" rtl="0" eaLnBrk="1" fontAlgn="base" hangingPunct="1">
              <a:spcBef>
                <a:spcPct val="0"/>
              </a:spcBef>
              <a:spcAft>
                <a:spcPct val="0"/>
              </a:spcAft>
              <a:defRPr sz="4500">
                <a:solidFill>
                  <a:schemeClr val="bg1"/>
                </a:solidFill>
                <a:latin typeface="Corbel" pitchFamily="34" charset="0"/>
              </a:defRPr>
            </a:lvl5pPr>
            <a:lvl6pPr marL="457200" algn="l" rtl="0" eaLnBrk="1" fontAlgn="base" hangingPunct="1">
              <a:spcBef>
                <a:spcPct val="0"/>
              </a:spcBef>
              <a:spcAft>
                <a:spcPct val="0"/>
              </a:spcAft>
              <a:defRPr sz="4500">
                <a:solidFill>
                  <a:schemeClr val="bg1"/>
                </a:solidFill>
                <a:latin typeface="Corbel" pitchFamily="34" charset="0"/>
              </a:defRPr>
            </a:lvl6pPr>
            <a:lvl7pPr marL="914400" algn="l" rtl="0" eaLnBrk="1" fontAlgn="base" hangingPunct="1">
              <a:spcBef>
                <a:spcPct val="0"/>
              </a:spcBef>
              <a:spcAft>
                <a:spcPct val="0"/>
              </a:spcAft>
              <a:defRPr sz="4500">
                <a:solidFill>
                  <a:schemeClr val="bg1"/>
                </a:solidFill>
                <a:latin typeface="Corbel" pitchFamily="34" charset="0"/>
              </a:defRPr>
            </a:lvl7pPr>
            <a:lvl8pPr marL="1371600" algn="l" rtl="0" eaLnBrk="1" fontAlgn="base" hangingPunct="1">
              <a:spcBef>
                <a:spcPct val="0"/>
              </a:spcBef>
              <a:spcAft>
                <a:spcPct val="0"/>
              </a:spcAft>
              <a:defRPr sz="4500">
                <a:solidFill>
                  <a:schemeClr val="bg1"/>
                </a:solidFill>
                <a:latin typeface="Corbel" pitchFamily="34" charset="0"/>
              </a:defRPr>
            </a:lvl8pPr>
            <a:lvl9pPr marL="1828800" algn="l" rtl="0" eaLnBrk="1" fontAlgn="base" hangingPunct="1">
              <a:spcBef>
                <a:spcPct val="0"/>
              </a:spcBef>
              <a:spcAft>
                <a:spcPct val="0"/>
              </a:spcAft>
              <a:defRPr sz="4500">
                <a:solidFill>
                  <a:schemeClr val="bg1"/>
                </a:solidFill>
                <a:latin typeface="Corbel" pitchFamily="34" charset="0"/>
              </a:defRPr>
            </a:lvl9pPr>
            <a:extLst/>
          </a:lstStyle>
          <a:p>
            <a:r>
              <a:rPr lang="en-US" b="1" dirty="0">
                <a:solidFill>
                  <a:schemeClr val="bg1"/>
                </a:solidFill>
                <a:latin typeface="+mj-lt"/>
              </a:rPr>
              <a:t>Graduation Rates </a:t>
            </a:r>
          </a:p>
        </p:txBody>
      </p:sp>
      <p:pic>
        <p:nvPicPr>
          <p:cNvPr id="6" name="Picture 5">
            <a:extLst>
              <a:ext uri="{FF2B5EF4-FFF2-40B4-BE49-F238E27FC236}">
                <a16:creationId xmlns:a16="http://schemas.microsoft.com/office/drawing/2014/main" id="{1A3D5143-F7E6-4A3B-AD6E-1F6E37A5C317}"/>
              </a:ext>
            </a:extLst>
          </p:cNvPr>
          <p:cNvPicPr/>
          <p:nvPr/>
        </p:nvPicPr>
        <p:blipFill>
          <a:blip r:embed="rId2"/>
          <a:stretch>
            <a:fillRect/>
          </a:stretch>
        </p:blipFill>
        <p:spPr>
          <a:xfrm>
            <a:off x="404409" y="2440237"/>
            <a:ext cx="8221797" cy="4269035"/>
          </a:xfrm>
          <a:prstGeom prst="rect">
            <a:avLst/>
          </a:prstGeom>
          <a:ln>
            <a:solidFill>
              <a:schemeClr val="tx1"/>
            </a:solidFill>
          </a:ln>
        </p:spPr>
      </p:pic>
    </p:spTree>
    <p:extLst>
      <p:ext uri="{BB962C8B-B14F-4D97-AF65-F5344CB8AC3E}">
        <p14:creationId xmlns:p14="http://schemas.microsoft.com/office/powerpoint/2010/main" val="38473785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DBA3389-1423-424E-9111-ACEBD7DEEE82}"/>
              </a:ext>
            </a:extLst>
          </p:cNvPr>
          <p:cNvSpPr/>
          <p:nvPr/>
        </p:nvSpPr>
        <p:spPr>
          <a:xfrm>
            <a:off x="304800" y="1524000"/>
            <a:ext cx="8458200" cy="646331"/>
          </a:xfrm>
          <a:prstGeom prst="rect">
            <a:avLst/>
          </a:prstGeom>
        </p:spPr>
        <p:txBody>
          <a:bodyPr wrap="square">
            <a:spAutoFit/>
          </a:bodyPr>
          <a:lstStyle/>
          <a:p>
            <a:r>
              <a:rPr lang="en-US" dirty="0">
                <a:solidFill>
                  <a:schemeClr val="tx2"/>
                </a:solidFill>
                <a:latin typeface="+mn-lt"/>
              </a:rPr>
              <a:t>Moreover, controlled for socioeconomic status, Black and Latinx students still have inequitable access to and outcomes in Massachusetts public higher education.</a:t>
            </a:r>
          </a:p>
        </p:txBody>
      </p:sp>
      <p:sp>
        <p:nvSpPr>
          <p:cNvPr id="9" name="Title 2">
            <a:extLst>
              <a:ext uri="{FF2B5EF4-FFF2-40B4-BE49-F238E27FC236}">
                <a16:creationId xmlns:a16="http://schemas.microsoft.com/office/drawing/2014/main" id="{2745B21E-A113-441A-BF83-3B9B4BE4CCE5}"/>
              </a:ext>
            </a:extLst>
          </p:cNvPr>
          <p:cNvSpPr>
            <a:spLocks noGrp="1"/>
          </p:cNvSpPr>
          <p:nvPr>
            <p:ph type="title"/>
          </p:nvPr>
        </p:nvSpPr>
        <p:spPr>
          <a:xfrm>
            <a:off x="287118" y="351712"/>
            <a:ext cx="8229600" cy="838200"/>
          </a:xfrm>
        </p:spPr>
        <p:txBody>
          <a:bodyPr/>
          <a:lstStyle/>
          <a:p>
            <a:r>
              <a:rPr lang="en-US" b="1" i="1" dirty="0">
                <a:solidFill>
                  <a:schemeClr val="bg1"/>
                </a:solidFill>
                <a:latin typeface="+mj-lt"/>
              </a:rPr>
              <a:t>Socioeconomic Status </a:t>
            </a:r>
          </a:p>
        </p:txBody>
      </p:sp>
      <p:pic>
        <p:nvPicPr>
          <p:cNvPr id="5" name="Picture 4">
            <a:extLst>
              <a:ext uri="{FF2B5EF4-FFF2-40B4-BE49-F238E27FC236}">
                <a16:creationId xmlns:a16="http://schemas.microsoft.com/office/drawing/2014/main" id="{137DDFBA-2163-48A3-895A-A3F61671AA7F}"/>
              </a:ext>
            </a:extLst>
          </p:cNvPr>
          <p:cNvPicPr/>
          <p:nvPr/>
        </p:nvPicPr>
        <p:blipFill>
          <a:blip r:embed="rId2">
            <a:extLst>
              <a:ext uri="{28A0092B-C50C-407E-A947-70E740481C1C}">
                <a14:useLocalDpi xmlns:a14="http://schemas.microsoft.com/office/drawing/2010/main" val="0"/>
              </a:ext>
            </a:extLst>
          </a:blip>
          <a:stretch>
            <a:fillRect/>
          </a:stretch>
        </p:blipFill>
        <p:spPr>
          <a:xfrm>
            <a:off x="381000" y="2170331"/>
            <a:ext cx="8458200" cy="4516908"/>
          </a:xfrm>
          <a:prstGeom prst="rect">
            <a:avLst/>
          </a:prstGeom>
          <a:ln>
            <a:solidFill>
              <a:schemeClr val="tx1"/>
            </a:solidFill>
          </a:ln>
        </p:spPr>
      </p:pic>
    </p:spTree>
    <p:extLst>
      <p:ext uri="{BB962C8B-B14F-4D97-AF65-F5344CB8AC3E}">
        <p14:creationId xmlns:p14="http://schemas.microsoft.com/office/powerpoint/2010/main" val="19012488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2">
            <a:extLst>
              <a:ext uri="{FF2B5EF4-FFF2-40B4-BE49-F238E27FC236}">
                <a16:creationId xmlns:a16="http://schemas.microsoft.com/office/drawing/2014/main" id="{2745B21E-A113-441A-BF83-3B9B4BE4CCE5}"/>
              </a:ext>
            </a:extLst>
          </p:cNvPr>
          <p:cNvSpPr>
            <a:spLocks noGrp="1"/>
          </p:cNvSpPr>
          <p:nvPr>
            <p:ph type="title"/>
          </p:nvPr>
        </p:nvSpPr>
        <p:spPr>
          <a:xfrm>
            <a:off x="287118" y="351712"/>
            <a:ext cx="8229600" cy="838200"/>
          </a:xfrm>
        </p:spPr>
        <p:txBody>
          <a:bodyPr/>
          <a:lstStyle/>
          <a:p>
            <a:r>
              <a:rPr lang="en-US" dirty="0">
                <a:solidFill>
                  <a:schemeClr val="bg1"/>
                </a:solidFill>
                <a:latin typeface="+mj-lt"/>
              </a:rPr>
              <a:t>Introduction</a:t>
            </a:r>
            <a:endParaRPr lang="en-US" b="1" i="1" dirty="0">
              <a:solidFill>
                <a:schemeClr val="bg1"/>
              </a:solidFill>
              <a:latin typeface="+mj-lt"/>
            </a:endParaRPr>
          </a:p>
        </p:txBody>
      </p:sp>
      <p:sp>
        <p:nvSpPr>
          <p:cNvPr id="6" name="TextBox 5">
            <a:extLst>
              <a:ext uri="{FF2B5EF4-FFF2-40B4-BE49-F238E27FC236}">
                <a16:creationId xmlns:a16="http://schemas.microsoft.com/office/drawing/2014/main" id="{55BC1350-8B7E-4CE2-B49E-4F723BA43071}"/>
              </a:ext>
            </a:extLst>
          </p:cNvPr>
          <p:cNvSpPr txBox="1"/>
          <p:nvPr/>
        </p:nvSpPr>
        <p:spPr>
          <a:xfrm>
            <a:off x="1244905" y="1918246"/>
            <a:ext cx="7612656" cy="3985130"/>
          </a:xfrm>
          <a:prstGeom prst="rect">
            <a:avLst/>
          </a:prstGeom>
          <a:noFill/>
        </p:spPr>
        <p:txBody>
          <a:bodyPr wrap="square">
            <a:spAutoFit/>
          </a:bodyPr>
          <a:lstStyle/>
          <a:p>
            <a:pPr>
              <a:lnSpc>
                <a:spcPct val="150000"/>
              </a:lnSpc>
            </a:pPr>
            <a:r>
              <a:rPr lang="en-US" sz="1900" dirty="0">
                <a:solidFill>
                  <a:srgbClr val="001F5B"/>
                </a:solidFill>
                <a:latin typeface="+mn-lt"/>
              </a:rPr>
              <a:t>We argue that the </a:t>
            </a:r>
            <a:r>
              <a:rPr lang="en-US" sz="1900" b="1" dirty="0">
                <a:solidFill>
                  <a:srgbClr val="001F5B"/>
                </a:solidFill>
                <a:latin typeface="+mn-lt"/>
              </a:rPr>
              <a:t>cause of these discrepancies is historic and systemic racism </a:t>
            </a:r>
            <a:r>
              <a:rPr lang="en-US" sz="1900" dirty="0">
                <a:solidFill>
                  <a:srgbClr val="001F5B"/>
                </a:solidFill>
                <a:latin typeface="+mn-lt"/>
              </a:rPr>
              <a:t>that has long shaped the higher education system and limited access to education, generational wealth, and social mobility to a select few. Moreover, creating a more equitable higher education system </a:t>
            </a:r>
            <a:r>
              <a:rPr lang="en-US" sz="1900" b="1" dirty="0">
                <a:solidFill>
                  <a:srgbClr val="001F5B"/>
                </a:solidFill>
                <a:latin typeface="+mn-lt"/>
              </a:rPr>
              <a:t>will not only improve the system for racially minoritized students*, but will improve offerings and outcomes for all the Commonwealth’s students</a:t>
            </a:r>
            <a:r>
              <a:rPr lang="en-US" sz="1900" dirty="0">
                <a:solidFill>
                  <a:srgbClr val="001F5B"/>
                </a:solidFill>
                <a:latin typeface="+mn-lt"/>
              </a:rPr>
              <a:t>, including all racially minoritized groups and White students and with consideration for intersectional identities. </a:t>
            </a:r>
          </a:p>
        </p:txBody>
      </p:sp>
      <p:cxnSp>
        <p:nvCxnSpPr>
          <p:cNvPr id="7" name="Straight Connector 6">
            <a:extLst>
              <a:ext uri="{FF2B5EF4-FFF2-40B4-BE49-F238E27FC236}">
                <a16:creationId xmlns:a16="http://schemas.microsoft.com/office/drawing/2014/main" id="{17F3C4EA-6EA7-48E2-8553-47CAA32B56D8}"/>
              </a:ext>
            </a:extLst>
          </p:cNvPr>
          <p:cNvCxnSpPr/>
          <p:nvPr/>
        </p:nvCxnSpPr>
        <p:spPr>
          <a:xfrm flipH="1">
            <a:off x="1244905" y="1918246"/>
            <a:ext cx="1631549" cy="0"/>
          </a:xfrm>
          <a:prstGeom prst="line">
            <a:avLst/>
          </a:prstGeom>
          <a:ln w="76200">
            <a:solidFill>
              <a:srgbClr val="FFC627"/>
            </a:solidFill>
          </a:ln>
        </p:spPr>
        <p:style>
          <a:lnRef idx="1">
            <a:schemeClr val="accent1"/>
          </a:lnRef>
          <a:fillRef idx="0">
            <a:schemeClr val="accent1"/>
          </a:fillRef>
          <a:effectRef idx="0">
            <a:schemeClr val="accent1"/>
          </a:effectRef>
          <a:fontRef idx="minor">
            <a:schemeClr val="tx1"/>
          </a:fontRef>
        </p:style>
      </p:cxnSp>
      <p:sp>
        <p:nvSpPr>
          <p:cNvPr id="3" name="Rectangle 1">
            <a:extLst>
              <a:ext uri="{FF2B5EF4-FFF2-40B4-BE49-F238E27FC236}">
                <a16:creationId xmlns:a16="http://schemas.microsoft.com/office/drawing/2014/main" id="{16C46629-BDFE-4716-8DAA-C4CD6597BF94}"/>
              </a:ext>
            </a:extLst>
          </p:cNvPr>
          <p:cNvSpPr>
            <a:spLocks noChangeArrowheads="1"/>
          </p:cNvSpPr>
          <p:nvPr/>
        </p:nvSpPr>
        <p:spPr bwMode="auto">
          <a:xfrm>
            <a:off x="287118" y="6183122"/>
            <a:ext cx="82296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1" u="none" strike="noStrike" cap="none" normalizeH="0" baseline="0" dirty="0">
                <a:ln>
                  <a:noFill/>
                </a:ln>
                <a:solidFill>
                  <a:schemeClr val="tx1"/>
                </a:solidFill>
                <a:effectLst/>
                <a:latin typeface="Arial" panose="020B0604020202020204" pitchFamily="34" charset="0"/>
                <a:ea typeface="Calibri" panose="020F0502020204030204" pitchFamily="34" charset="0"/>
              </a:rPr>
              <a:t>*Throughout this report, the term “racially minoritized students” is used to refer to Black and Latinx students who are the focus of this report. NUE authors chose this terminology based on the most recent language being used by the Massachusetts Department of Education. NUE authors believe this terminology to be the most representative at this time but understand that language and terminology evolve and, therefore, “racially minoritized students” may not resonate with all constituencies and may evolve over time.</a:t>
            </a:r>
            <a:endParaRPr kumimoji="0" lang="en-US" altLang="en-US" sz="1600" b="0" i="1"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211781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ontent Placeholder 10">
            <a:extLst>
              <a:ext uri="{FF2B5EF4-FFF2-40B4-BE49-F238E27FC236}">
                <a16:creationId xmlns:a16="http://schemas.microsoft.com/office/drawing/2014/main" id="{1CE50817-2F70-964E-9B6C-4E9E4F76C1DF}"/>
              </a:ext>
            </a:extLst>
          </p:cNvPr>
          <p:cNvGraphicFramePr>
            <a:graphicFrameLocks noGrp="1"/>
          </p:cNvGraphicFramePr>
          <p:nvPr>
            <p:ph idx="1"/>
            <p:extLst>
              <p:ext uri="{D42A27DB-BD31-4B8C-83A1-F6EECF244321}">
                <p14:modId xmlns:p14="http://schemas.microsoft.com/office/powerpoint/2010/main" val="360726934"/>
              </p:ext>
            </p:extLst>
          </p:nvPr>
        </p:nvGraphicFramePr>
        <p:xfrm>
          <a:off x="381000" y="1727201"/>
          <a:ext cx="8382000" cy="4597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itle 3">
            <a:extLst>
              <a:ext uri="{FF2B5EF4-FFF2-40B4-BE49-F238E27FC236}">
                <a16:creationId xmlns:a16="http://schemas.microsoft.com/office/drawing/2014/main" id="{E97DC35B-1DB5-5843-A909-46DAFFD51FC3}"/>
              </a:ext>
            </a:extLst>
          </p:cNvPr>
          <p:cNvSpPr>
            <a:spLocks noGrp="1"/>
          </p:cNvSpPr>
          <p:nvPr>
            <p:ph type="title"/>
          </p:nvPr>
        </p:nvSpPr>
        <p:spPr/>
        <p:txBody>
          <a:bodyPr/>
          <a:lstStyle/>
          <a:p>
            <a:r>
              <a:rPr lang="en-US" b="1" dirty="0"/>
              <a:t>Committees and Structure</a:t>
            </a:r>
          </a:p>
        </p:txBody>
      </p:sp>
    </p:spTree>
    <p:extLst>
      <p:ext uri="{BB962C8B-B14F-4D97-AF65-F5344CB8AC3E}">
        <p14:creationId xmlns:p14="http://schemas.microsoft.com/office/powerpoint/2010/main" val="16735786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bject 8"/>
          <p:cNvSpPr txBox="1"/>
          <p:nvPr/>
        </p:nvSpPr>
        <p:spPr>
          <a:xfrm>
            <a:off x="369455" y="1529211"/>
            <a:ext cx="8294690" cy="771846"/>
          </a:xfrm>
          <a:prstGeom prst="rect">
            <a:avLst/>
          </a:prstGeom>
        </p:spPr>
        <p:txBody>
          <a:bodyPr vert="horz" wrap="square" lIns="0" tIns="40481" rIns="0" bIns="0" rtlCol="0">
            <a:spAutoFit/>
          </a:bodyPr>
          <a:lstStyle/>
          <a:p>
            <a:pPr marL="9525" marR="3810">
              <a:lnSpc>
                <a:spcPts val="1943"/>
              </a:lnSpc>
              <a:spcBef>
                <a:spcPts val="319"/>
              </a:spcBef>
            </a:pPr>
            <a:r>
              <a:rPr lang="en-US" spc="-11" dirty="0">
                <a:solidFill>
                  <a:srgbClr val="001F5B"/>
                </a:solidFill>
                <a:latin typeface="+mn-lt"/>
                <a:cs typeface="Calibri"/>
              </a:rPr>
              <a:t>NUE’s recommendations align with the below Student Bill of Rights. To</a:t>
            </a:r>
            <a:r>
              <a:rPr lang="en-US" dirty="0">
                <a:solidFill>
                  <a:srgbClr val="001F5B"/>
                </a:solidFill>
                <a:latin typeface="+mn-lt"/>
                <a:cs typeface="Calibri"/>
              </a:rPr>
              <a:t> </a:t>
            </a:r>
            <a:r>
              <a:rPr lang="en-US" spc="-8" dirty="0">
                <a:solidFill>
                  <a:srgbClr val="001F5B"/>
                </a:solidFill>
                <a:latin typeface="+mn-lt"/>
                <a:cs typeface="Calibri"/>
              </a:rPr>
              <a:t>fulfill</a:t>
            </a:r>
            <a:r>
              <a:rPr lang="en-US" dirty="0">
                <a:solidFill>
                  <a:srgbClr val="001F5B"/>
                </a:solidFill>
                <a:latin typeface="+mn-lt"/>
                <a:cs typeface="Calibri"/>
              </a:rPr>
              <a:t> these</a:t>
            </a:r>
            <a:r>
              <a:rPr lang="en-US" spc="-8" dirty="0">
                <a:solidFill>
                  <a:srgbClr val="001F5B"/>
                </a:solidFill>
                <a:latin typeface="+mn-lt"/>
                <a:cs typeface="Calibri"/>
              </a:rPr>
              <a:t>, the</a:t>
            </a:r>
            <a:r>
              <a:rPr lang="en-US" spc="26" dirty="0">
                <a:solidFill>
                  <a:srgbClr val="001F5B"/>
                </a:solidFill>
                <a:latin typeface="+mn-lt"/>
                <a:cs typeface="Calibri"/>
              </a:rPr>
              <a:t> </a:t>
            </a:r>
            <a:r>
              <a:rPr lang="en-US" spc="-11" dirty="0">
                <a:solidFill>
                  <a:srgbClr val="001F5B"/>
                </a:solidFill>
                <a:latin typeface="+mn-lt"/>
                <a:cs typeface="Calibri"/>
              </a:rPr>
              <a:t>Massachusetts public higher education system </a:t>
            </a:r>
            <a:r>
              <a:rPr lang="en-US" spc="-398" dirty="0">
                <a:solidFill>
                  <a:srgbClr val="001F5B"/>
                </a:solidFill>
                <a:latin typeface="+mn-lt"/>
                <a:cs typeface="Calibri"/>
              </a:rPr>
              <a:t> </a:t>
            </a:r>
            <a:r>
              <a:rPr lang="en-US" spc="-8" dirty="0">
                <a:solidFill>
                  <a:srgbClr val="001F5B"/>
                </a:solidFill>
                <a:latin typeface="+mn-lt"/>
                <a:cs typeface="Calibri"/>
              </a:rPr>
              <a:t>must</a:t>
            </a:r>
            <a:r>
              <a:rPr lang="en-US" spc="-11" dirty="0">
                <a:solidFill>
                  <a:srgbClr val="001F5B"/>
                </a:solidFill>
                <a:latin typeface="+mn-lt"/>
                <a:cs typeface="Calibri"/>
              </a:rPr>
              <a:t> </a:t>
            </a:r>
            <a:r>
              <a:rPr lang="en-US" spc="-8" dirty="0">
                <a:solidFill>
                  <a:srgbClr val="001F5B"/>
                </a:solidFill>
                <a:latin typeface="+mn-lt"/>
                <a:cs typeface="Calibri"/>
              </a:rPr>
              <a:t>focus</a:t>
            </a:r>
            <a:r>
              <a:rPr lang="en-US" dirty="0">
                <a:solidFill>
                  <a:srgbClr val="001F5B"/>
                </a:solidFill>
                <a:latin typeface="+mn-lt"/>
                <a:cs typeface="Calibri"/>
              </a:rPr>
              <a:t> on</a:t>
            </a:r>
            <a:r>
              <a:rPr lang="en-US" spc="-15" dirty="0">
                <a:solidFill>
                  <a:srgbClr val="001F5B"/>
                </a:solidFill>
                <a:latin typeface="+mn-lt"/>
                <a:cs typeface="Calibri"/>
              </a:rPr>
              <a:t> </a:t>
            </a:r>
            <a:r>
              <a:rPr lang="en-US" spc="-8" dirty="0">
                <a:solidFill>
                  <a:srgbClr val="001F5B"/>
                </a:solidFill>
                <a:latin typeface="+mn-lt"/>
                <a:cs typeface="Calibri"/>
              </a:rPr>
              <a:t>racial</a:t>
            </a:r>
            <a:r>
              <a:rPr lang="en-US" spc="-15" dirty="0">
                <a:solidFill>
                  <a:srgbClr val="001F5B"/>
                </a:solidFill>
                <a:latin typeface="+mn-lt"/>
                <a:cs typeface="Calibri"/>
              </a:rPr>
              <a:t> </a:t>
            </a:r>
            <a:r>
              <a:rPr lang="en-US" spc="-4" dirty="0">
                <a:solidFill>
                  <a:srgbClr val="001F5B"/>
                </a:solidFill>
                <a:latin typeface="+mn-lt"/>
                <a:cs typeface="Calibri"/>
              </a:rPr>
              <a:t>equity and justice.</a:t>
            </a:r>
            <a:endParaRPr lang="en-US" dirty="0">
              <a:solidFill>
                <a:srgbClr val="001F5B"/>
              </a:solidFill>
              <a:latin typeface="+mn-lt"/>
              <a:cs typeface="Calibri"/>
            </a:endParaRPr>
          </a:p>
        </p:txBody>
      </p:sp>
      <p:sp>
        <p:nvSpPr>
          <p:cNvPr id="9" name="Title 4">
            <a:extLst>
              <a:ext uri="{FF2B5EF4-FFF2-40B4-BE49-F238E27FC236}">
                <a16:creationId xmlns:a16="http://schemas.microsoft.com/office/drawing/2014/main" id="{2DE9C2AC-B1A6-494F-9B99-40DF8F1B62E8}"/>
              </a:ext>
            </a:extLst>
          </p:cNvPr>
          <p:cNvSpPr txBox="1">
            <a:spLocks/>
          </p:cNvSpPr>
          <p:nvPr/>
        </p:nvSpPr>
        <p:spPr bwMode="auto">
          <a:xfrm>
            <a:off x="287118" y="351712"/>
            <a:ext cx="8229600" cy="838200"/>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lvl1pPr algn="l" rtl="0" eaLnBrk="1" fontAlgn="base" hangingPunct="1">
              <a:spcBef>
                <a:spcPct val="0"/>
              </a:spcBef>
              <a:spcAft>
                <a:spcPct val="0"/>
              </a:spcAft>
              <a:defRPr sz="4050" b="0" i="0" kern="1200">
                <a:solidFill>
                  <a:schemeClr val="tx1"/>
                </a:solidFill>
                <a:latin typeface="Calibri Light"/>
                <a:ea typeface="+mj-ea"/>
                <a:cs typeface="Calibri Light"/>
              </a:defRPr>
            </a:lvl1pPr>
            <a:lvl2pPr algn="l" rtl="0" eaLnBrk="1" fontAlgn="base" hangingPunct="1">
              <a:spcBef>
                <a:spcPct val="0"/>
              </a:spcBef>
              <a:spcAft>
                <a:spcPct val="0"/>
              </a:spcAft>
              <a:defRPr sz="4500">
                <a:solidFill>
                  <a:schemeClr val="bg1"/>
                </a:solidFill>
                <a:latin typeface="Corbel" pitchFamily="34" charset="0"/>
              </a:defRPr>
            </a:lvl2pPr>
            <a:lvl3pPr algn="l" rtl="0" eaLnBrk="1" fontAlgn="base" hangingPunct="1">
              <a:spcBef>
                <a:spcPct val="0"/>
              </a:spcBef>
              <a:spcAft>
                <a:spcPct val="0"/>
              </a:spcAft>
              <a:defRPr sz="4500">
                <a:solidFill>
                  <a:schemeClr val="bg1"/>
                </a:solidFill>
                <a:latin typeface="Corbel" pitchFamily="34" charset="0"/>
              </a:defRPr>
            </a:lvl3pPr>
            <a:lvl4pPr algn="l" rtl="0" eaLnBrk="1" fontAlgn="base" hangingPunct="1">
              <a:spcBef>
                <a:spcPct val="0"/>
              </a:spcBef>
              <a:spcAft>
                <a:spcPct val="0"/>
              </a:spcAft>
              <a:defRPr sz="4500">
                <a:solidFill>
                  <a:schemeClr val="bg1"/>
                </a:solidFill>
                <a:latin typeface="Corbel" pitchFamily="34" charset="0"/>
              </a:defRPr>
            </a:lvl4pPr>
            <a:lvl5pPr algn="l" rtl="0" eaLnBrk="1" fontAlgn="base" hangingPunct="1">
              <a:spcBef>
                <a:spcPct val="0"/>
              </a:spcBef>
              <a:spcAft>
                <a:spcPct val="0"/>
              </a:spcAft>
              <a:defRPr sz="4500">
                <a:solidFill>
                  <a:schemeClr val="bg1"/>
                </a:solidFill>
                <a:latin typeface="Corbel" pitchFamily="34" charset="0"/>
              </a:defRPr>
            </a:lvl5pPr>
            <a:lvl6pPr marL="457200" algn="l" rtl="0" eaLnBrk="1" fontAlgn="base" hangingPunct="1">
              <a:spcBef>
                <a:spcPct val="0"/>
              </a:spcBef>
              <a:spcAft>
                <a:spcPct val="0"/>
              </a:spcAft>
              <a:defRPr sz="4500">
                <a:solidFill>
                  <a:schemeClr val="bg1"/>
                </a:solidFill>
                <a:latin typeface="Corbel" pitchFamily="34" charset="0"/>
              </a:defRPr>
            </a:lvl6pPr>
            <a:lvl7pPr marL="914400" algn="l" rtl="0" eaLnBrk="1" fontAlgn="base" hangingPunct="1">
              <a:spcBef>
                <a:spcPct val="0"/>
              </a:spcBef>
              <a:spcAft>
                <a:spcPct val="0"/>
              </a:spcAft>
              <a:defRPr sz="4500">
                <a:solidFill>
                  <a:schemeClr val="bg1"/>
                </a:solidFill>
                <a:latin typeface="Corbel" pitchFamily="34" charset="0"/>
              </a:defRPr>
            </a:lvl7pPr>
            <a:lvl8pPr marL="1371600" algn="l" rtl="0" eaLnBrk="1" fontAlgn="base" hangingPunct="1">
              <a:spcBef>
                <a:spcPct val="0"/>
              </a:spcBef>
              <a:spcAft>
                <a:spcPct val="0"/>
              </a:spcAft>
              <a:defRPr sz="4500">
                <a:solidFill>
                  <a:schemeClr val="bg1"/>
                </a:solidFill>
                <a:latin typeface="Corbel" pitchFamily="34" charset="0"/>
              </a:defRPr>
            </a:lvl8pPr>
            <a:lvl9pPr marL="1828800" algn="l" rtl="0" eaLnBrk="1" fontAlgn="base" hangingPunct="1">
              <a:spcBef>
                <a:spcPct val="0"/>
              </a:spcBef>
              <a:spcAft>
                <a:spcPct val="0"/>
              </a:spcAft>
              <a:defRPr sz="4500">
                <a:solidFill>
                  <a:schemeClr val="bg1"/>
                </a:solidFill>
                <a:latin typeface="Corbel" pitchFamily="34" charset="0"/>
              </a:defRPr>
            </a:lvl9pPr>
            <a:extLst/>
          </a:lstStyle>
          <a:p>
            <a:r>
              <a:rPr lang="en-US" b="1">
                <a:solidFill>
                  <a:schemeClr val="bg1"/>
                </a:solidFill>
                <a:latin typeface="+mn-lt"/>
              </a:rPr>
              <a:t>Student Bill of Rights</a:t>
            </a:r>
          </a:p>
        </p:txBody>
      </p:sp>
      <p:sp>
        <p:nvSpPr>
          <p:cNvPr id="10" name="TextBox 9">
            <a:extLst>
              <a:ext uri="{FF2B5EF4-FFF2-40B4-BE49-F238E27FC236}">
                <a16:creationId xmlns:a16="http://schemas.microsoft.com/office/drawing/2014/main" id="{D0F1CBF3-5135-4326-955A-C1EADE37D390}"/>
              </a:ext>
            </a:extLst>
          </p:cNvPr>
          <p:cNvSpPr txBox="1"/>
          <p:nvPr/>
        </p:nvSpPr>
        <p:spPr>
          <a:xfrm>
            <a:off x="134919" y="4129021"/>
            <a:ext cx="1597232" cy="1107996"/>
          </a:xfrm>
          <a:prstGeom prst="rect">
            <a:avLst/>
          </a:prstGeom>
          <a:noFill/>
        </p:spPr>
        <p:txBody>
          <a:bodyPr wrap="square" rtlCol="0">
            <a:spAutoFit/>
          </a:bodyPr>
          <a:lstStyle/>
          <a:p>
            <a:r>
              <a:rPr lang="en-US" sz="2200" b="1">
                <a:solidFill>
                  <a:srgbClr val="001F5B"/>
                </a:solidFill>
                <a:latin typeface="+mn-lt"/>
              </a:rPr>
              <a:t>Students Have the Right to: </a:t>
            </a:r>
          </a:p>
        </p:txBody>
      </p:sp>
      <p:sp>
        <p:nvSpPr>
          <p:cNvPr id="11" name="TextBox 10">
            <a:extLst>
              <a:ext uri="{FF2B5EF4-FFF2-40B4-BE49-F238E27FC236}">
                <a16:creationId xmlns:a16="http://schemas.microsoft.com/office/drawing/2014/main" id="{DA2F61EC-5ECE-4311-9A69-9AFECC465D99}"/>
              </a:ext>
            </a:extLst>
          </p:cNvPr>
          <p:cNvSpPr txBox="1"/>
          <p:nvPr/>
        </p:nvSpPr>
        <p:spPr>
          <a:xfrm>
            <a:off x="3537992" y="2967083"/>
            <a:ext cx="5529808" cy="553998"/>
          </a:xfrm>
          <a:prstGeom prst="rect">
            <a:avLst/>
          </a:prstGeom>
          <a:noFill/>
        </p:spPr>
        <p:txBody>
          <a:bodyPr wrap="square" rtlCol="0">
            <a:spAutoFit/>
          </a:bodyPr>
          <a:lstStyle/>
          <a:p>
            <a:pPr>
              <a:spcAft>
                <a:spcPts val="1200"/>
              </a:spcAft>
            </a:pPr>
            <a:r>
              <a:rPr lang="en-US" sz="1500">
                <a:latin typeface="+mn-lt"/>
              </a:rPr>
              <a:t>2. Inclusive, anti-racist, and culturally responsive curricula and  pedagogies</a:t>
            </a:r>
          </a:p>
        </p:txBody>
      </p:sp>
      <p:cxnSp>
        <p:nvCxnSpPr>
          <p:cNvPr id="14" name="Straight Connector 13">
            <a:extLst>
              <a:ext uri="{FF2B5EF4-FFF2-40B4-BE49-F238E27FC236}">
                <a16:creationId xmlns:a16="http://schemas.microsoft.com/office/drawing/2014/main" id="{AED3313D-5732-408A-9037-EDDA8C221E38}"/>
              </a:ext>
            </a:extLst>
          </p:cNvPr>
          <p:cNvCxnSpPr/>
          <p:nvPr/>
        </p:nvCxnSpPr>
        <p:spPr>
          <a:xfrm flipH="1">
            <a:off x="2565091" y="5540199"/>
            <a:ext cx="786384" cy="0"/>
          </a:xfrm>
          <a:prstGeom prst="line">
            <a:avLst/>
          </a:prstGeom>
          <a:ln w="12700">
            <a:solidFill>
              <a:schemeClr val="accent5">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sp>
        <p:nvSpPr>
          <p:cNvPr id="15" name="Freeform 13">
            <a:extLst>
              <a:ext uri="{FF2B5EF4-FFF2-40B4-BE49-F238E27FC236}">
                <a16:creationId xmlns:a16="http://schemas.microsoft.com/office/drawing/2014/main" id="{CDB92ED6-E8F6-435D-850A-59910EA43134}"/>
              </a:ext>
            </a:extLst>
          </p:cNvPr>
          <p:cNvSpPr>
            <a:spLocks/>
          </p:cNvSpPr>
          <p:nvPr/>
        </p:nvSpPr>
        <p:spPr>
          <a:xfrm>
            <a:off x="1755904" y="3219872"/>
            <a:ext cx="1579414" cy="1565330"/>
          </a:xfrm>
          <a:custGeom>
            <a:avLst/>
            <a:gdLst>
              <a:gd name="connsiteX0" fmla="*/ 0 w 1591056"/>
              <a:gd name="connsiteY0" fmla="*/ 1581912 h 1581912"/>
              <a:gd name="connsiteX1" fmla="*/ 1161288 w 1591056"/>
              <a:gd name="connsiteY1" fmla="*/ 0 h 1581912"/>
              <a:gd name="connsiteX2" fmla="*/ 1591056 w 1591056"/>
              <a:gd name="connsiteY2" fmla="*/ 0 h 1581912"/>
            </a:gdLst>
            <a:ahLst/>
            <a:cxnLst>
              <a:cxn ang="0">
                <a:pos x="connsiteX0" y="connsiteY0"/>
              </a:cxn>
              <a:cxn ang="0">
                <a:pos x="connsiteX1" y="connsiteY1"/>
              </a:cxn>
              <a:cxn ang="0">
                <a:pos x="connsiteX2" y="connsiteY2"/>
              </a:cxn>
            </a:cxnLst>
            <a:rect l="l" t="t" r="r" b="b"/>
            <a:pathLst>
              <a:path w="1591056" h="1581912">
                <a:moveTo>
                  <a:pt x="0" y="1581912"/>
                </a:moveTo>
                <a:lnTo>
                  <a:pt x="1161288" y="0"/>
                </a:lnTo>
                <a:lnTo>
                  <a:pt x="1591056" y="0"/>
                </a:lnTo>
              </a:path>
            </a:pathLst>
          </a:custGeom>
          <a:noFill/>
          <a:ln w="28575">
            <a:solidFill>
              <a:schemeClr val="accent3"/>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Open Sans"/>
              <a:ea typeface="+mn-ea"/>
              <a:cs typeface="+mn-cs"/>
            </a:endParaRPr>
          </a:p>
        </p:txBody>
      </p:sp>
      <p:sp>
        <p:nvSpPr>
          <p:cNvPr id="16" name="Freeform 14">
            <a:extLst>
              <a:ext uri="{FF2B5EF4-FFF2-40B4-BE49-F238E27FC236}">
                <a16:creationId xmlns:a16="http://schemas.microsoft.com/office/drawing/2014/main" id="{C989E061-C8CD-4411-98B1-9F4CDA59A2EC}"/>
              </a:ext>
            </a:extLst>
          </p:cNvPr>
          <p:cNvSpPr/>
          <p:nvPr/>
        </p:nvSpPr>
        <p:spPr>
          <a:xfrm>
            <a:off x="1755903" y="3821525"/>
            <a:ext cx="1597231" cy="956076"/>
          </a:xfrm>
          <a:custGeom>
            <a:avLst/>
            <a:gdLst>
              <a:gd name="connsiteX0" fmla="*/ 0 w 1597231"/>
              <a:gd name="connsiteY0" fmla="*/ 670956 h 670956"/>
              <a:gd name="connsiteX1" fmla="*/ 1163781 w 1597231"/>
              <a:gd name="connsiteY1" fmla="*/ 0 h 670956"/>
              <a:gd name="connsiteX2" fmla="*/ 1597231 w 1597231"/>
              <a:gd name="connsiteY2" fmla="*/ 0 h 670956"/>
            </a:gdLst>
            <a:ahLst/>
            <a:cxnLst>
              <a:cxn ang="0">
                <a:pos x="connsiteX0" y="connsiteY0"/>
              </a:cxn>
              <a:cxn ang="0">
                <a:pos x="connsiteX1" y="connsiteY1"/>
              </a:cxn>
              <a:cxn ang="0">
                <a:pos x="connsiteX2" y="connsiteY2"/>
              </a:cxn>
            </a:cxnLst>
            <a:rect l="l" t="t" r="r" b="b"/>
            <a:pathLst>
              <a:path w="1597231" h="670956">
                <a:moveTo>
                  <a:pt x="0" y="670956"/>
                </a:moveTo>
                <a:lnTo>
                  <a:pt x="1163781" y="0"/>
                </a:lnTo>
                <a:lnTo>
                  <a:pt x="1597231" y="0"/>
                </a:lnTo>
              </a:path>
            </a:pathLst>
          </a:custGeom>
          <a:noFill/>
          <a:ln w="28575">
            <a:solidFill>
              <a:srgbClr val="FFC0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Open Sans"/>
              <a:ea typeface="+mn-ea"/>
              <a:cs typeface="+mn-cs"/>
            </a:endParaRPr>
          </a:p>
        </p:txBody>
      </p:sp>
      <p:sp>
        <p:nvSpPr>
          <p:cNvPr id="17" name="Freeform 16">
            <a:extLst>
              <a:ext uri="{FF2B5EF4-FFF2-40B4-BE49-F238E27FC236}">
                <a16:creationId xmlns:a16="http://schemas.microsoft.com/office/drawing/2014/main" id="{3766542A-AA03-414E-9B95-A8586853E875}"/>
              </a:ext>
            </a:extLst>
          </p:cNvPr>
          <p:cNvSpPr>
            <a:spLocks/>
          </p:cNvSpPr>
          <p:nvPr/>
        </p:nvSpPr>
        <p:spPr>
          <a:xfrm>
            <a:off x="1761840" y="4779485"/>
            <a:ext cx="1585356" cy="552225"/>
          </a:xfrm>
          <a:custGeom>
            <a:avLst/>
            <a:gdLst>
              <a:gd name="connsiteX0" fmla="*/ 0 w 1585356"/>
              <a:gd name="connsiteY0" fmla="*/ 0 h 249382"/>
              <a:gd name="connsiteX1" fmla="*/ 1157844 w 1585356"/>
              <a:gd name="connsiteY1" fmla="*/ 249382 h 249382"/>
              <a:gd name="connsiteX2" fmla="*/ 1585356 w 1585356"/>
              <a:gd name="connsiteY2" fmla="*/ 249382 h 249382"/>
            </a:gdLst>
            <a:ahLst/>
            <a:cxnLst>
              <a:cxn ang="0">
                <a:pos x="connsiteX0" y="connsiteY0"/>
              </a:cxn>
              <a:cxn ang="0">
                <a:pos x="connsiteX1" y="connsiteY1"/>
              </a:cxn>
              <a:cxn ang="0">
                <a:pos x="connsiteX2" y="connsiteY2"/>
              </a:cxn>
            </a:cxnLst>
            <a:rect l="l" t="t" r="r" b="b"/>
            <a:pathLst>
              <a:path w="1585356" h="249382">
                <a:moveTo>
                  <a:pt x="0" y="0"/>
                </a:moveTo>
                <a:lnTo>
                  <a:pt x="1157844" y="249382"/>
                </a:lnTo>
                <a:lnTo>
                  <a:pt x="1585356" y="249382"/>
                </a:lnTo>
              </a:path>
            </a:pathLst>
          </a:custGeom>
          <a:noFill/>
          <a:ln w="28575">
            <a:solidFill>
              <a:srgbClr val="FFC0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Open Sans"/>
              <a:ea typeface="+mn-ea"/>
              <a:cs typeface="+mn-cs"/>
            </a:endParaRPr>
          </a:p>
        </p:txBody>
      </p:sp>
      <p:sp>
        <p:nvSpPr>
          <p:cNvPr id="18" name="Freeform 17">
            <a:extLst>
              <a:ext uri="{FF2B5EF4-FFF2-40B4-BE49-F238E27FC236}">
                <a16:creationId xmlns:a16="http://schemas.microsoft.com/office/drawing/2014/main" id="{EB18B603-348B-45C6-810C-09632662C5B6}"/>
              </a:ext>
            </a:extLst>
          </p:cNvPr>
          <p:cNvSpPr/>
          <p:nvPr/>
        </p:nvSpPr>
        <p:spPr>
          <a:xfrm>
            <a:off x="1761839" y="4779487"/>
            <a:ext cx="1597231" cy="1139954"/>
          </a:xfrm>
          <a:custGeom>
            <a:avLst/>
            <a:gdLst>
              <a:gd name="connsiteX0" fmla="*/ 0 w 1591293"/>
              <a:gd name="connsiteY0" fmla="*/ 0 h 1151907"/>
              <a:gd name="connsiteX1" fmla="*/ 1169719 w 1591293"/>
              <a:gd name="connsiteY1" fmla="*/ 1151907 h 1151907"/>
              <a:gd name="connsiteX2" fmla="*/ 1591293 w 1591293"/>
              <a:gd name="connsiteY2" fmla="*/ 1151907 h 1151907"/>
            </a:gdLst>
            <a:ahLst/>
            <a:cxnLst>
              <a:cxn ang="0">
                <a:pos x="connsiteX0" y="connsiteY0"/>
              </a:cxn>
              <a:cxn ang="0">
                <a:pos x="connsiteX1" y="connsiteY1"/>
              </a:cxn>
              <a:cxn ang="0">
                <a:pos x="connsiteX2" y="connsiteY2"/>
              </a:cxn>
            </a:cxnLst>
            <a:rect l="l" t="t" r="r" b="b"/>
            <a:pathLst>
              <a:path w="1591293" h="1151907">
                <a:moveTo>
                  <a:pt x="0" y="0"/>
                </a:moveTo>
                <a:lnTo>
                  <a:pt x="1169719" y="1151907"/>
                </a:lnTo>
                <a:lnTo>
                  <a:pt x="1591293" y="1151907"/>
                </a:lnTo>
              </a:path>
            </a:pathLst>
          </a:custGeom>
          <a:noFill/>
          <a:ln w="28575">
            <a:solidFill>
              <a:srgbClr val="FFC0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Open Sans"/>
              <a:ea typeface="+mn-ea"/>
              <a:cs typeface="+mn-cs"/>
            </a:endParaRPr>
          </a:p>
        </p:txBody>
      </p:sp>
      <p:sp>
        <p:nvSpPr>
          <p:cNvPr id="20" name="Freeform 20">
            <a:extLst>
              <a:ext uri="{FF2B5EF4-FFF2-40B4-BE49-F238E27FC236}">
                <a16:creationId xmlns:a16="http://schemas.microsoft.com/office/drawing/2014/main" id="{F2001566-D319-4DA7-8D32-70E3AFEDED19}"/>
              </a:ext>
            </a:extLst>
          </p:cNvPr>
          <p:cNvSpPr/>
          <p:nvPr/>
        </p:nvSpPr>
        <p:spPr>
          <a:xfrm flipV="1">
            <a:off x="1761840" y="4616579"/>
            <a:ext cx="1585356" cy="150570"/>
          </a:xfrm>
          <a:custGeom>
            <a:avLst/>
            <a:gdLst>
              <a:gd name="connsiteX0" fmla="*/ 0 w 1585356"/>
              <a:gd name="connsiteY0" fmla="*/ 0 h 249382"/>
              <a:gd name="connsiteX1" fmla="*/ 1157844 w 1585356"/>
              <a:gd name="connsiteY1" fmla="*/ 249382 h 249382"/>
              <a:gd name="connsiteX2" fmla="*/ 1585356 w 1585356"/>
              <a:gd name="connsiteY2" fmla="*/ 249382 h 249382"/>
            </a:gdLst>
            <a:ahLst/>
            <a:cxnLst>
              <a:cxn ang="0">
                <a:pos x="connsiteX0" y="connsiteY0"/>
              </a:cxn>
              <a:cxn ang="0">
                <a:pos x="connsiteX1" y="connsiteY1"/>
              </a:cxn>
              <a:cxn ang="0">
                <a:pos x="connsiteX2" y="connsiteY2"/>
              </a:cxn>
            </a:cxnLst>
            <a:rect l="l" t="t" r="r" b="b"/>
            <a:pathLst>
              <a:path w="1585356" h="249382">
                <a:moveTo>
                  <a:pt x="0" y="0"/>
                </a:moveTo>
                <a:lnTo>
                  <a:pt x="1157844" y="249382"/>
                </a:lnTo>
                <a:lnTo>
                  <a:pt x="1585356" y="249382"/>
                </a:lnTo>
              </a:path>
            </a:pathLst>
          </a:custGeom>
          <a:noFill/>
          <a:ln w="28575">
            <a:solidFill>
              <a:srgbClr val="FFC0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Open Sans"/>
              <a:ea typeface="+mn-ea"/>
              <a:cs typeface="+mn-cs"/>
            </a:endParaRPr>
          </a:p>
        </p:txBody>
      </p:sp>
      <p:sp>
        <p:nvSpPr>
          <p:cNvPr id="21" name="Freeform 13">
            <a:extLst>
              <a:ext uri="{FF2B5EF4-FFF2-40B4-BE49-F238E27FC236}">
                <a16:creationId xmlns:a16="http://schemas.microsoft.com/office/drawing/2014/main" id="{DBAA2B71-2266-4098-B3B4-C8001CBE806D}"/>
              </a:ext>
            </a:extLst>
          </p:cNvPr>
          <p:cNvSpPr>
            <a:spLocks/>
          </p:cNvSpPr>
          <p:nvPr/>
        </p:nvSpPr>
        <p:spPr>
          <a:xfrm>
            <a:off x="1589505" y="2547106"/>
            <a:ext cx="1745813" cy="2216308"/>
          </a:xfrm>
          <a:custGeom>
            <a:avLst/>
            <a:gdLst>
              <a:gd name="connsiteX0" fmla="*/ 0 w 1591056"/>
              <a:gd name="connsiteY0" fmla="*/ 1581912 h 1581912"/>
              <a:gd name="connsiteX1" fmla="*/ 1161288 w 1591056"/>
              <a:gd name="connsiteY1" fmla="*/ 0 h 1581912"/>
              <a:gd name="connsiteX2" fmla="*/ 1591056 w 1591056"/>
              <a:gd name="connsiteY2" fmla="*/ 0 h 1581912"/>
            </a:gdLst>
            <a:ahLst/>
            <a:cxnLst>
              <a:cxn ang="0">
                <a:pos x="connsiteX0" y="connsiteY0"/>
              </a:cxn>
              <a:cxn ang="0">
                <a:pos x="connsiteX1" y="connsiteY1"/>
              </a:cxn>
              <a:cxn ang="0">
                <a:pos x="connsiteX2" y="connsiteY2"/>
              </a:cxn>
            </a:cxnLst>
            <a:rect l="l" t="t" r="r" b="b"/>
            <a:pathLst>
              <a:path w="1591056" h="1581912">
                <a:moveTo>
                  <a:pt x="0" y="1581912"/>
                </a:moveTo>
                <a:lnTo>
                  <a:pt x="1161288" y="0"/>
                </a:lnTo>
                <a:lnTo>
                  <a:pt x="1591056" y="0"/>
                </a:lnTo>
              </a:path>
            </a:pathLst>
          </a:custGeom>
          <a:noFill/>
          <a:ln w="28575">
            <a:solidFill>
              <a:schemeClr val="accent3"/>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Open Sans"/>
              <a:ea typeface="+mn-ea"/>
              <a:cs typeface="+mn-cs"/>
            </a:endParaRPr>
          </a:p>
        </p:txBody>
      </p:sp>
      <p:sp>
        <p:nvSpPr>
          <p:cNvPr id="22" name="Freeform 17">
            <a:extLst>
              <a:ext uri="{FF2B5EF4-FFF2-40B4-BE49-F238E27FC236}">
                <a16:creationId xmlns:a16="http://schemas.microsoft.com/office/drawing/2014/main" id="{72814CA5-3538-452B-88B6-E540AB8BEA1F}"/>
              </a:ext>
            </a:extLst>
          </p:cNvPr>
          <p:cNvSpPr/>
          <p:nvPr/>
        </p:nvSpPr>
        <p:spPr>
          <a:xfrm>
            <a:off x="1583328" y="4747360"/>
            <a:ext cx="1775742" cy="1719900"/>
          </a:xfrm>
          <a:custGeom>
            <a:avLst/>
            <a:gdLst>
              <a:gd name="connsiteX0" fmla="*/ 0 w 1591293"/>
              <a:gd name="connsiteY0" fmla="*/ 0 h 1151907"/>
              <a:gd name="connsiteX1" fmla="*/ 1169719 w 1591293"/>
              <a:gd name="connsiteY1" fmla="*/ 1151907 h 1151907"/>
              <a:gd name="connsiteX2" fmla="*/ 1591293 w 1591293"/>
              <a:gd name="connsiteY2" fmla="*/ 1151907 h 1151907"/>
            </a:gdLst>
            <a:ahLst/>
            <a:cxnLst>
              <a:cxn ang="0">
                <a:pos x="connsiteX0" y="connsiteY0"/>
              </a:cxn>
              <a:cxn ang="0">
                <a:pos x="connsiteX1" y="connsiteY1"/>
              </a:cxn>
              <a:cxn ang="0">
                <a:pos x="connsiteX2" y="connsiteY2"/>
              </a:cxn>
            </a:cxnLst>
            <a:rect l="l" t="t" r="r" b="b"/>
            <a:pathLst>
              <a:path w="1591293" h="1151907">
                <a:moveTo>
                  <a:pt x="0" y="0"/>
                </a:moveTo>
                <a:lnTo>
                  <a:pt x="1169719" y="1151907"/>
                </a:lnTo>
                <a:lnTo>
                  <a:pt x="1591293" y="1151907"/>
                </a:lnTo>
              </a:path>
            </a:pathLst>
          </a:custGeom>
          <a:noFill/>
          <a:ln w="28575">
            <a:solidFill>
              <a:srgbClr val="FFC0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Open Sans"/>
              <a:ea typeface="+mn-ea"/>
              <a:cs typeface="+mn-cs"/>
            </a:endParaRPr>
          </a:p>
        </p:txBody>
      </p:sp>
      <p:sp>
        <p:nvSpPr>
          <p:cNvPr id="26" name="Rectangle 25">
            <a:extLst>
              <a:ext uri="{FF2B5EF4-FFF2-40B4-BE49-F238E27FC236}">
                <a16:creationId xmlns:a16="http://schemas.microsoft.com/office/drawing/2014/main" id="{08486BA0-08D6-404E-BB01-CA8929C2772E}"/>
              </a:ext>
            </a:extLst>
          </p:cNvPr>
          <p:cNvSpPr/>
          <p:nvPr/>
        </p:nvSpPr>
        <p:spPr>
          <a:xfrm>
            <a:off x="3537992" y="2351954"/>
            <a:ext cx="5594430" cy="553998"/>
          </a:xfrm>
          <a:prstGeom prst="rect">
            <a:avLst/>
          </a:prstGeom>
        </p:spPr>
        <p:txBody>
          <a:bodyPr wrap="square">
            <a:spAutoFit/>
          </a:bodyPr>
          <a:lstStyle/>
          <a:p>
            <a:pPr>
              <a:spcAft>
                <a:spcPts val="1200"/>
              </a:spcAft>
            </a:pPr>
            <a:r>
              <a:rPr lang="en-US" sz="1500" dirty="0">
                <a:latin typeface="+mn-lt"/>
              </a:rPr>
              <a:t>1. Clear, accessible, and understandable financial information, and  affordable and predictable education costs</a:t>
            </a:r>
          </a:p>
        </p:txBody>
      </p:sp>
      <p:sp>
        <p:nvSpPr>
          <p:cNvPr id="27" name="Rectangle 26">
            <a:extLst>
              <a:ext uri="{FF2B5EF4-FFF2-40B4-BE49-F238E27FC236}">
                <a16:creationId xmlns:a16="http://schemas.microsoft.com/office/drawing/2014/main" id="{B0E72B6F-C5C3-47F3-AFCE-22961A146146}"/>
              </a:ext>
            </a:extLst>
          </p:cNvPr>
          <p:cNvSpPr/>
          <p:nvPr/>
        </p:nvSpPr>
        <p:spPr>
          <a:xfrm>
            <a:off x="3537992" y="6283219"/>
            <a:ext cx="4996408" cy="323165"/>
          </a:xfrm>
          <a:prstGeom prst="rect">
            <a:avLst/>
          </a:prstGeom>
        </p:spPr>
        <p:txBody>
          <a:bodyPr wrap="square">
            <a:spAutoFit/>
          </a:bodyPr>
          <a:lstStyle/>
          <a:p>
            <a:pPr>
              <a:spcAft>
                <a:spcPts val="1200"/>
              </a:spcAft>
            </a:pPr>
            <a:r>
              <a:rPr lang="en-US" sz="1500" dirty="0">
                <a:latin typeface="+mn-lt"/>
              </a:rPr>
              <a:t>7. A voice in the decisions that affect their education</a:t>
            </a:r>
          </a:p>
        </p:txBody>
      </p:sp>
      <p:sp>
        <p:nvSpPr>
          <p:cNvPr id="28" name="Rectangle 27">
            <a:extLst>
              <a:ext uri="{FF2B5EF4-FFF2-40B4-BE49-F238E27FC236}">
                <a16:creationId xmlns:a16="http://schemas.microsoft.com/office/drawing/2014/main" id="{B3A15D6B-9629-4531-A27C-2AE92B20FF8B}"/>
              </a:ext>
            </a:extLst>
          </p:cNvPr>
          <p:cNvSpPr/>
          <p:nvPr/>
        </p:nvSpPr>
        <p:spPr>
          <a:xfrm>
            <a:off x="3537992" y="5757858"/>
            <a:ext cx="5606008" cy="323165"/>
          </a:xfrm>
          <a:prstGeom prst="rect">
            <a:avLst/>
          </a:prstGeom>
        </p:spPr>
        <p:txBody>
          <a:bodyPr wrap="square">
            <a:spAutoFit/>
          </a:bodyPr>
          <a:lstStyle/>
          <a:p>
            <a:pPr>
              <a:spcAft>
                <a:spcPts val="1200"/>
              </a:spcAft>
            </a:pPr>
            <a:r>
              <a:rPr lang="en-US" sz="1500">
                <a:latin typeface="+mn-lt"/>
              </a:rPr>
              <a:t>6. Timely and relevant pathways to graduation and employment</a:t>
            </a:r>
          </a:p>
        </p:txBody>
      </p:sp>
      <p:sp>
        <p:nvSpPr>
          <p:cNvPr id="29" name="Rectangle 28">
            <a:extLst>
              <a:ext uri="{FF2B5EF4-FFF2-40B4-BE49-F238E27FC236}">
                <a16:creationId xmlns:a16="http://schemas.microsoft.com/office/drawing/2014/main" id="{88A97B46-267C-4F96-81D6-D038AF4AE70B}"/>
              </a:ext>
            </a:extLst>
          </p:cNvPr>
          <p:cNvSpPr/>
          <p:nvPr/>
        </p:nvSpPr>
        <p:spPr>
          <a:xfrm>
            <a:off x="3537992" y="5142729"/>
            <a:ext cx="5758408" cy="323165"/>
          </a:xfrm>
          <a:prstGeom prst="rect">
            <a:avLst/>
          </a:prstGeom>
        </p:spPr>
        <p:txBody>
          <a:bodyPr wrap="square">
            <a:spAutoFit/>
          </a:bodyPr>
          <a:lstStyle/>
          <a:p>
            <a:pPr>
              <a:spcAft>
                <a:spcPts val="1200"/>
              </a:spcAft>
            </a:pPr>
            <a:r>
              <a:rPr lang="en-US" sz="1500">
                <a:latin typeface="+mn-lt"/>
              </a:rPr>
              <a:t>5. Welcoming, inclusive, and safe campus environments</a:t>
            </a:r>
          </a:p>
        </p:txBody>
      </p:sp>
      <p:sp>
        <p:nvSpPr>
          <p:cNvPr id="31" name="Rectangle 30">
            <a:extLst>
              <a:ext uri="{FF2B5EF4-FFF2-40B4-BE49-F238E27FC236}">
                <a16:creationId xmlns:a16="http://schemas.microsoft.com/office/drawing/2014/main" id="{59749DA6-B4C4-4938-8119-A209E914CD30}"/>
              </a:ext>
            </a:extLst>
          </p:cNvPr>
          <p:cNvSpPr/>
          <p:nvPr/>
        </p:nvSpPr>
        <p:spPr>
          <a:xfrm>
            <a:off x="3537992" y="3616219"/>
            <a:ext cx="5606008" cy="553998"/>
          </a:xfrm>
          <a:prstGeom prst="rect">
            <a:avLst/>
          </a:prstGeom>
        </p:spPr>
        <p:txBody>
          <a:bodyPr wrap="square">
            <a:spAutoFit/>
          </a:bodyPr>
          <a:lstStyle/>
          <a:p>
            <a:pPr>
              <a:spcAft>
                <a:spcPts val="1200"/>
              </a:spcAft>
            </a:pPr>
            <a:r>
              <a:rPr lang="en-US" sz="1500">
                <a:latin typeface="+mn-lt"/>
              </a:rPr>
              <a:t>3. Equitable access to experiential learning opportunities, in and out of the classroom</a:t>
            </a:r>
          </a:p>
        </p:txBody>
      </p:sp>
      <p:sp>
        <p:nvSpPr>
          <p:cNvPr id="33" name="TextBox 32">
            <a:extLst>
              <a:ext uri="{FF2B5EF4-FFF2-40B4-BE49-F238E27FC236}">
                <a16:creationId xmlns:a16="http://schemas.microsoft.com/office/drawing/2014/main" id="{007C619D-36EF-4229-B49C-BCD4183442BC}"/>
              </a:ext>
            </a:extLst>
          </p:cNvPr>
          <p:cNvSpPr txBox="1"/>
          <p:nvPr/>
        </p:nvSpPr>
        <p:spPr>
          <a:xfrm>
            <a:off x="3537992" y="4378219"/>
            <a:ext cx="5606008" cy="553998"/>
          </a:xfrm>
          <a:prstGeom prst="rect">
            <a:avLst/>
          </a:prstGeom>
          <a:noFill/>
        </p:spPr>
        <p:txBody>
          <a:bodyPr wrap="square" rtlCol="0">
            <a:spAutoFit/>
          </a:bodyPr>
          <a:lstStyle/>
          <a:p>
            <a:r>
              <a:rPr lang="en-US" sz="1500">
                <a:latin typeface="+mn-lt"/>
              </a:rPr>
              <a:t>4. Diverse and supportive faculty and staff who are equity-minded  higher education practitioners</a:t>
            </a:r>
          </a:p>
        </p:txBody>
      </p:sp>
      <p:sp>
        <p:nvSpPr>
          <p:cNvPr id="23" name="Slide Number Placeholder 5">
            <a:extLst>
              <a:ext uri="{FF2B5EF4-FFF2-40B4-BE49-F238E27FC236}">
                <a16:creationId xmlns:a16="http://schemas.microsoft.com/office/drawing/2014/main" id="{51F1B0D9-3276-43A9-AD09-4C116A679E85}"/>
              </a:ext>
            </a:extLst>
          </p:cNvPr>
          <p:cNvSpPr txBox="1">
            <a:spLocks/>
          </p:cNvSpPr>
          <p:nvPr/>
        </p:nvSpPr>
        <p:spPr>
          <a:xfrm>
            <a:off x="8229600" y="6532417"/>
            <a:ext cx="733425" cy="274638"/>
          </a:xfrm>
          <a:prstGeom prst="rect">
            <a:avLst/>
          </a:prstGeom>
        </p:spPr>
        <p:txBody>
          <a:bodyPr bIns="0" anchor="b"/>
          <a:lstStyle>
            <a:lvl1pPr>
              <a:defRPr/>
            </a:lvl1pPr>
          </a:lstStyle>
          <a:p>
            <a:pPr algn="r" fontAlgn="auto">
              <a:spcBef>
                <a:spcPts val="0"/>
              </a:spcBef>
              <a:spcAft>
                <a:spcPts val="0"/>
              </a:spcAft>
              <a:defRPr/>
            </a:pPr>
            <a:fld id="{2E95CEF2-63C7-41D1-AC3B-F11D0AEA6F1D}" type="slidenum">
              <a:rPr lang="en-US" sz="1200" smtClean="0">
                <a:solidFill>
                  <a:schemeClr val="tx1">
                    <a:tint val="95000"/>
                  </a:schemeClr>
                </a:solidFill>
                <a:latin typeface="+mn-lt"/>
              </a:rPr>
              <a:pPr algn="r" fontAlgn="auto">
                <a:spcBef>
                  <a:spcPts val="0"/>
                </a:spcBef>
                <a:spcAft>
                  <a:spcPts val="0"/>
                </a:spcAft>
                <a:defRPr/>
              </a:pPr>
              <a:t>9</a:t>
            </a:fld>
            <a:endParaRPr lang="en-US" sz="1200">
              <a:solidFill>
                <a:schemeClr val="tx1">
                  <a:tint val="95000"/>
                </a:schemeClr>
              </a:solidFill>
              <a:latin typeface="+mn-lt"/>
            </a:endParaRPr>
          </a:p>
        </p:txBody>
      </p:sp>
      <p:grpSp>
        <p:nvGrpSpPr>
          <p:cNvPr id="37" name="Group 331">
            <a:extLst>
              <a:ext uri="{FF2B5EF4-FFF2-40B4-BE49-F238E27FC236}">
                <a16:creationId xmlns:a16="http://schemas.microsoft.com/office/drawing/2014/main" id="{6A8EF912-E11D-4BAA-A55A-43B9CB0723D7}"/>
              </a:ext>
            </a:extLst>
          </p:cNvPr>
          <p:cNvGrpSpPr>
            <a:grpSpLocks noChangeAspect="1"/>
          </p:cNvGrpSpPr>
          <p:nvPr/>
        </p:nvGrpSpPr>
        <p:grpSpPr bwMode="auto">
          <a:xfrm>
            <a:off x="507785" y="3535703"/>
            <a:ext cx="653589" cy="653589"/>
            <a:chOff x="3832" y="1197"/>
            <a:chExt cx="340" cy="340"/>
          </a:xfrm>
          <a:solidFill>
            <a:srgbClr val="001F5B"/>
          </a:solidFill>
        </p:grpSpPr>
        <p:sp>
          <p:nvSpPr>
            <p:cNvPr id="38" name="Freeform 332">
              <a:extLst>
                <a:ext uri="{FF2B5EF4-FFF2-40B4-BE49-F238E27FC236}">
                  <a16:creationId xmlns:a16="http://schemas.microsoft.com/office/drawing/2014/main" id="{5822BBB7-F0BF-484A-A7E0-23CB36869CE3}"/>
                </a:ext>
              </a:extLst>
            </p:cNvPr>
            <p:cNvSpPr>
              <a:spLocks noEditPoints="1"/>
            </p:cNvSpPr>
            <p:nvPr/>
          </p:nvSpPr>
          <p:spPr bwMode="auto">
            <a:xfrm>
              <a:off x="3832" y="1197"/>
              <a:ext cx="340" cy="340"/>
            </a:xfrm>
            <a:custGeom>
              <a:avLst/>
              <a:gdLst>
                <a:gd name="T0" fmla="*/ 337 w 512"/>
                <a:gd name="T1" fmla="*/ 171 h 512"/>
                <a:gd name="T2" fmla="*/ 299 w 512"/>
                <a:gd name="T3" fmla="*/ 171 h 512"/>
                <a:gd name="T4" fmla="*/ 299 w 512"/>
                <a:gd name="T5" fmla="*/ 133 h 512"/>
                <a:gd name="T6" fmla="*/ 337 w 512"/>
                <a:gd name="T7" fmla="*/ 171 h 512"/>
                <a:gd name="T8" fmla="*/ 288 w 512"/>
                <a:gd name="T9" fmla="*/ 192 h 512"/>
                <a:gd name="T10" fmla="*/ 352 w 512"/>
                <a:gd name="T11" fmla="*/ 192 h 512"/>
                <a:gd name="T12" fmla="*/ 352 w 512"/>
                <a:gd name="T13" fmla="*/ 395 h 512"/>
                <a:gd name="T14" fmla="*/ 160 w 512"/>
                <a:gd name="T15" fmla="*/ 395 h 512"/>
                <a:gd name="T16" fmla="*/ 160 w 512"/>
                <a:gd name="T17" fmla="*/ 118 h 512"/>
                <a:gd name="T18" fmla="*/ 277 w 512"/>
                <a:gd name="T19" fmla="*/ 118 h 512"/>
                <a:gd name="T20" fmla="*/ 277 w 512"/>
                <a:gd name="T21" fmla="*/ 182 h 512"/>
                <a:gd name="T22" fmla="*/ 288 w 512"/>
                <a:gd name="T23" fmla="*/ 192 h 512"/>
                <a:gd name="T24" fmla="*/ 331 w 512"/>
                <a:gd name="T25" fmla="*/ 363 h 512"/>
                <a:gd name="T26" fmla="*/ 320 w 512"/>
                <a:gd name="T27" fmla="*/ 352 h 512"/>
                <a:gd name="T28" fmla="*/ 192 w 512"/>
                <a:gd name="T29" fmla="*/ 352 h 512"/>
                <a:gd name="T30" fmla="*/ 181 w 512"/>
                <a:gd name="T31" fmla="*/ 363 h 512"/>
                <a:gd name="T32" fmla="*/ 192 w 512"/>
                <a:gd name="T33" fmla="*/ 374 h 512"/>
                <a:gd name="T34" fmla="*/ 320 w 512"/>
                <a:gd name="T35" fmla="*/ 374 h 512"/>
                <a:gd name="T36" fmla="*/ 331 w 512"/>
                <a:gd name="T37" fmla="*/ 363 h 512"/>
                <a:gd name="T38" fmla="*/ 331 w 512"/>
                <a:gd name="T39" fmla="*/ 320 h 512"/>
                <a:gd name="T40" fmla="*/ 320 w 512"/>
                <a:gd name="T41" fmla="*/ 310 h 512"/>
                <a:gd name="T42" fmla="*/ 192 w 512"/>
                <a:gd name="T43" fmla="*/ 310 h 512"/>
                <a:gd name="T44" fmla="*/ 181 w 512"/>
                <a:gd name="T45" fmla="*/ 320 h 512"/>
                <a:gd name="T46" fmla="*/ 192 w 512"/>
                <a:gd name="T47" fmla="*/ 331 h 512"/>
                <a:gd name="T48" fmla="*/ 320 w 512"/>
                <a:gd name="T49" fmla="*/ 331 h 512"/>
                <a:gd name="T50" fmla="*/ 331 w 512"/>
                <a:gd name="T51" fmla="*/ 320 h 512"/>
                <a:gd name="T52" fmla="*/ 331 w 512"/>
                <a:gd name="T53" fmla="*/ 278 h 512"/>
                <a:gd name="T54" fmla="*/ 320 w 512"/>
                <a:gd name="T55" fmla="*/ 267 h 512"/>
                <a:gd name="T56" fmla="*/ 192 w 512"/>
                <a:gd name="T57" fmla="*/ 267 h 512"/>
                <a:gd name="T58" fmla="*/ 181 w 512"/>
                <a:gd name="T59" fmla="*/ 278 h 512"/>
                <a:gd name="T60" fmla="*/ 192 w 512"/>
                <a:gd name="T61" fmla="*/ 288 h 512"/>
                <a:gd name="T62" fmla="*/ 320 w 512"/>
                <a:gd name="T63" fmla="*/ 288 h 512"/>
                <a:gd name="T64" fmla="*/ 331 w 512"/>
                <a:gd name="T65" fmla="*/ 278 h 512"/>
                <a:gd name="T66" fmla="*/ 320 w 512"/>
                <a:gd name="T67" fmla="*/ 224 h 512"/>
                <a:gd name="T68" fmla="*/ 192 w 512"/>
                <a:gd name="T69" fmla="*/ 224 h 512"/>
                <a:gd name="T70" fmla="*/ 181 w 512"/>
                <a:gd name="T71" fmla="*/ 235 h 512"/>
                <a:gd name="T72" fmla="*/ 192 w 512"/>
                <a:gd name="T73" fmla="*/ 246 h 512"/>
                <a:gd name="T74" fmla="*/ 320 w 512"/>
                <a:gd name="T75" fmla="*/ 246 h 512"/>
                <a:gd name="T76" fmla="*/ 331 w 512"/>
                <a:gd name="T77" fmla="*/ 235 h 512"/>
                <a:gd name="T78" fmla="*/ 320 w 512"/>
                <a:gd name="T79" fmla="*/ 224 h 512"/>
                <a:gd name="T80" fmla="*/ 512 w 512"/>
                <a:gd name="T81" fmla="*/ 256 h 512"/>
                <a:gd name="T82" fmla="*/ 256 w 512"/>
                <a:gd name="T83" fmla="*/ 512 h 512"/>
                <a:gd name="T84" fmla="*/ 0 w 512"/>
                <a:gd name="T85" fmla="*/ 256 h 512"/>
                <a:gd name="T86" fmla="*/ 256 w 512"/>
                <a:gd name="T87" fmla="*/ 0 h 512"/>
                <a:gd name="T88" fmla="*/ 512 w 512"/>
                <a:gd name="T89" fmla="*/ 256 h 512"/>
                <a:gd name="T90" fmla="*/ 373 w 512"/>
                <a:gd name="T91" fmla="*/ 182 h 512"/>
                <a:gd name="T92" fmla="*/ 373 w 512"/>
                <a:gd name="T93" fmla="*/ 178 h 512"/>
                <a:gd name="T94" fmla="*/ 370 w 512"/>
                <a:gd name="T95" fmla="*/ 174 h 512"/>
                <a:gd name="T96" fmla="*/ 296 w 512"/>
                <a:gd name="T97" fmla="*/ 99 h 512"/>
                <a:gd name="T98" fmla="*/ 292 w 512"/>
                <a:gd name="T99" fmla="*/ 97 h 512"/>
                <a:gd name="T100" fmla="*/ 288 w 512"/>
                <a:gd name="T101" fmla="*/ 96 h 512"/>
                <a:gd name="T102" fmla="*/ 149 w 512"/>
                <a:gd name="T103" fmla="*/ 96 h 512"/>
                <a:gd name="T104" fmla="*/ 139 w 512"/>
                <a:gd name="T105" fmla="*/ 107 h 512"/>
                <a:gd name="T106" fmla="*/ 139 w 512"/>
                <a:gd name="T107" fmla="*/ 406 h 512"/>
                <a:gd name="T108" fmla="*/ 149 w 512"/>
                <a:gd name="T109" fmla="*/ 416 h 512"/>
                <a:gd name="T110" fmla="*/ 363 w 512"/>
                <a:gd name="T111" fmla="*/ 416 h 512"/>
                <a:gd name="T112" fmla="*/ 373 w 512"/>
                <a:gd name="T113" fmla="*/ 406 h 512"/>
                <a:gd name="T114" fmla="*/ 373 w 512"/>
                <a:gd name="T115" fmla="*/ 182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12" h="512">
                  <a:moveTo>
                    <a:pt x="337" y="171"/>
                  </a:moveTo>
                  <a:cubicBezTo>
                    <a:pt x="299" y="171"/>
                    <a:pt x="299" y="171"/>
                    <a:pt x="299" y="171"/>
                  </a:cubicBezTo>
                  <a:cubicBezTo>
                    <a:pt x="299" y="133"/>
                    <a:pt x="299" y="133"/>
                    <a:pt x="299" y="133"/>
                  </a:cubicBezTo>
                  <a:lnTo>
                    <a:pt x="337" y="171"/>
                  </a:lnTo>
                  <a:close/>
                  <a:moveTo>
                    <a:pt x="288" y="192"/>
                  </a:moveTo>
                  <a:cubicBezTo>
                    <a:pt x="352" y="192"/>
                    <a:pt x="352" y="192"/>
                    <a:pt x="352" y="192"/>
                  </a:cubicBezTo>
                  <a:cubicBezTo>
                    <a:pt x="352" y="395"/>
                    <a:pt x="352" y="395"/>
                    <a:pt x="352" y="395"/>
                  </a:cubicBezTo>
                  <a:cubicBezTo>
                    <a:pt x="160" y="395"/>
                    <a:pt x="160" y="395"/>
                    <a:pt x="160" y="395"/>
                  </a:cubicBezTo>
                  <a:cubicBezTo>
                    <a:pt x="160" y="118"/>
                    <a:pt x="160" y="118"/>
                    <a:pt x="160" y="118"/>
                  </a:cubicBezTo>
                  <a:cubicBezTo>
                    <a:pt x="277" y="118"/>
                    <a:pt x="277" y="118"/>
                    <a:pt x="277" y="118"/>
                  </a:cubicBezTo>
                  <a:cubicBezTo>
                    <a:pt x="277" y="182"/>
                    <a:pt x="277" y="182"/>
                    <a:pt x="277" y="182"/>
                  </a:cubicBezTo>
                  <a:cubicBezTo>
                    <a:pt x="277" y="188"/>
                    <a:pt x="282" y="192"/>
                    <a:pt x="288" y="192"/>
                  </a:cubicBezTo>
                  <a:close/>
                  <a:moveTo>
                    <a:pt x="331" y="363"/>
                  </a:moveTo>
                  <a:cubicBezTo>
                    <a:pt x="331" y="357"/>
                    <a:pt x="326" y="352"/>
                    <a:pt x="320" y="352"/>
                  </a:cubicBezTo>
                  <a:cubicBezTo>
                    <a:pt x="192" y="352"/>
                    <a:pt x="192" y="352"/>
                    <a:pt x="192" y="352"/>
                  </a:cubicBezTo>
                  <a:cubicBezTo>
                    <a:pt x="186" y="352"/>
                    <a:pt x="181" y="357"/>
                    <a:pt x="181" y="363"/>
                  </a:cubicBezTo>
                  <a:cubicBezTo>
                    <a:pt x="181" y="369"/>
                    <a:pt x="186" y="374"/>
                    <a:pt x="192" y="374"/>
                  </a:cubicBezTo>
                  <a:cubicBezTo>
                    <a:pt x="320" y="374"/>
                    <a:pt x="320" y="374"/>
                    <a:pt x="320" y="374"/>
                  </a:cubicBezTo>
                  <a:cubicBezTo>
                    <a:pt x="326" y="374"/>
                    <a:pt x="331" y="369"/>
                    <a:pt x="331" y="363"/>
                  </a:cubicBezTo>
                  <a:close/>
                  <a:moveTo>
                    <a:pt x="331" y="320"/>
                  </a:moveTo>
                  <a:cubicBezTo>
                    <a:pt x="331" y="314"/>
                    <a:pt x="326" y="310"/>
                    <a:pt x="320" y="310"/>
                  </a:cubicBezTo>
                  <a:cubicBezTo>
                    <a:pt x="192" y="310"/>
                    <a:pt x="192" y="310"/>
                    <a:pt x="192" y="310"/>
                  </a:cubicBezTo>
                  <a:cubicBezTo>
                    <a:pt x="186" y="310"/>
                    <a:pt x="181" y="314"/>
                    <a:pt x="181" y="320"/>
                  </a:cubicBezTo>
                  <a:cubicBezTo>
                    <a:pt x="181" y="326"/>
                    <a:pt x="186" y="331"/>
                    <a:pt x="192" y="331"/>
                  </a:cubicBezTo>
                  <a:cubicBezTo>
                    <a:pt x="320" y="331"/>
                    <a:pt x="320" y="331"/>
                    <a:pt x="320" y="331"/>
                  </a:cubicBezTo>
                  <a:cubicBezTo>
                    <a:pt x="326" y="331"/>
                    <a:pt x="331" y="326"/>
                    <a:pt x="331" y="320"/>
                  </a:cubicBezTo>
                  <a:close/>
                  <a:moveTo>
                    <a:pt x="331" y="278"/>
                  </a:moveTo>
                  <a:cubicBezTo>
                    <a:pt x="331" y="272"/>
                    <a:pt x="326" y="267"/>
                    <a:pt x="320" y="267"/>
                  </a:cubicBezTo>
                  <a:cubicBezTo>
                    <a:pt x="192" y="267"/>
                    <a:pt x="192" y="267"/>
                    <a:pt x="192" y="267"/>
                  </a:cubicBezTo>
                  <a:cubicBezTo>
                    <a:pt x="186" y="267"/>
                    <a:pt x="181" y="272"/>
                    <a:pt x="181" y="278"/>
                  </a:cubicBezTo>
                  <a:cubicBezTo>
                    <a:pt x="181" y="284"/>
                    <a:pt x="186" y="288"/>
                    <a:pt x="192" y="288"/>
                  </a:cubicBezTo>
                  <a:cubicBezTo>
                    <a:pt x="320" y="288"/>
                    <a:pt x="320" y="288"/>
                    <a:pt x="320" y="288"/>
                  </a:cubicBezTo>
                  <a:cubicBezTo>
                    <a:pt x="326" y="288"/>
                    <a:pt x="331" y="284"/>
                    <a:pt x="331" y="278"/>
                  </a:cubicBezTo>
                  <a:close/>
                  <a:moveTo>
                    <a:pt x="320" y="224"/>
                  </a:moveTo>
                  <a:cubicBezTo>
                    <a:pt x="192" y="224"/>
                    <a:pt x="192" y="224"/>
                    <a:pt x="192" y="224"/>
                  </a:cubicBezTo>
                  <a:cubicBezTo>
                    <a:pt x="186" y="224"/>
                    <a:pt x="181" y="229"/>
                    <a:pt x="181" y="235"/>
                  </a:cubicBezTo>
                  <a:cubicBezTo>
                    <a:pt x="181" y="241"/>
                    <a:pt x="186" y="246"/>
                    <a:pt x="192" y="246"/>
                  </a:cubicBezTo>
                  <a:cubicBezTo>
                    <a:pt x="320" y="246"/>
                    <a:pt x="320" y="246"/>
                    <a:pt x="320" y="246"/>
                  </a:cubicBezTo>
                  <a:cubicBezTo>
                    <a:pt x="326" y="246"/>
                    <a:pt x="331" y="241"/>
                    <a:pt x="331" y="235"/>
                  </a:cubicBezTo>
                  <a:cubicBezTo>
                    <a:pt x="331" y="229"/>
                    <a:pt x="326" y="224"/>
                    <a:pt x="320" y="224"/>
                  </a:cubicBezTo>
                  <a:close/>
                  <a:moveTo>
                    <a:pt x="512" y="256"/>
                  </a:moveTo>
                  <a:cubicBezTo>
                    <a:pt x="512" y="398"/>
                    <a:pt x="397" y="512"/>
                    <a:pt x="256" y="512"/>
                  </a:cubicBezTo>
                  <a:cubicBezTo>
                    <a:pt x="115" y="512"/>
                    <a:pt x="0" y="398"/>
                    <a:pt x="0" y="256"/>
                  </a:cubicBezTo>
                  <a:cubicBezTo>
                    <a:pt x="0" y="115"/>
                    <a:pt x="115" y="0"/>
                    <a:pt x="256" y="0"/>
                  </a:cubicBezTo>
                  <a:cubicBezTo>
                    <a:pt x="397" y="0"/>
                    <a:pt x="512" y="115"/>
                    <a:pt x="512" y="256"/>
                  </a:cubicBezTo>
                  <a:close/>
                  <a:moveTo>
                    <a:pt x="373" y="182"/>
                  </a:moveTo>
                  <a:cubicBezTo>
                    <a:pt x="373" y="180"/>
                    <a:pt x="373" y="179"/>
                    <a:pt x="373" y="178"/>
                  </a:cubicBezTo>
                  <a:cubicBezTo>
                    <a:pt x="372" y="176"/>
                    <a:pt x="371" y="175"/>
                    <a:pt x="370" y="174"/>
                  </a:cubicBezTo>
                  <a:cubicBezTo>
                    <a:pt x="296" y="99"/>
                    <a:pt x="296" y="99"/>
                    <a:pt x="296" y="99"/>
                  </a:cubicBezTo>
                  <a:cubicBezTo>
                    <a:pt x="295" y="98"/>
                    <a:pt x="293" y="98"/>
                    <a:pt x="292" y="97"/>
                  </a:cubicBezTo>
                  <a:cubicBezTo>
                    <a:pt x="291" y="97"/>
                    <a:pt x="289" y="96"/>
                    <a:pt x="288" y="96"/>
                  </a:cubicBezTo>
                  <a:cubicBezTo>
                    <a:pt x="149" y="96"/>
                    <a:pt x="149" y="96"/>
                    <a:pt x="149" y="96"/>
                  </a:cubicBezTo>
                  <a:cubicBezTo>
                    <a:pt x="143" y="96"/>
                    <a:pt x="139" y="101"/>
                    <a:pt x="139" y="107"/>
                  </a:cubicBezTo>
                  <a:cubicBezTo>
                    <a:pt x="139" y="406"/>
                    <a:pt x="139" y="406"/>
                    <a:pt x="139" y="406"/>
                  </a:cubicBezTo>
                  <a:cubicBezTo>
                    <a:pt x="139" y="412"/>
                    <a:pt x="143" y="416"/>
                    <a:pt x="149" y="416"/>
                  </a:cubicBezTo>
                  <a:cubicBezTo>
                    <a:pt x="363" y="416"/>
                    <a:pt x="363" y="416"/>
                    <a:pt x="363" y="416"/>
                  </a:cubicBezTo>
                  <a:cubicBezTo>
                    <a:pt x="369" y="416"/>
                    <a:pt x="373" y="412"/>
                    <a:pt x="373" y="406"/>
                  </a:cubicBezTo>
                  <a:lnTo>
                    <a:pt x="373" y="1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 name="Freeform 333">
              <a:extLst>
                <a:ext uri="{FF2B5EF4-FFF2-40B4-BE49-F238E27FC236}">
                  <a16:creationId xmlns:a16="http://schemas.microsoft.com/office/drawing/2014/main" id="{C836E0CB-ADF5-4F9A-9B22-4B125A917B9C}"/>
                </a:ext>
              </a:extLst>
            </p:cNvPr>
            <p:cNvSpPr>
              <a:spLocks noEditPoints="1"/>
            </p:cNvSpPr>
            <p:nvPr/>
          </p:nvSpPr>
          <p:spPr bwMode="auto">
            <a:xfrm>
              <a:off x="3832" y="1197"/>
              <a:ext cx="340" cy="340"/>
            </a:xfrm>
            <a:custGeom>
              <a:avLst/>
              <a:gdLst>
                <a:gd name="T0" fmla="*/ 337 w 512"/>
                <a:gd name="T1" fmla="*/ 171 h 512"/>
                <a:gd name="T2" fmla="*/ 299 w 512"/>
                <a:gd name="T3" fmla="*/ 171 h 512"/>
                <a:gd name="T4" fmla="*/ 299 w 512"/>
                <a:gd name="T5" fmla="*/ 133 h 512"/>
                <a:gd name="T6" fmla="*/ 337 w 512"/>
                <a:gd name="T7" fmla="*/ 171 h 512"/>
                <a:gd name="T8" fmla="*/ 288 w 512"/>
                <a:gd name="T9" fmla="*/ 192 h 512"/>
                <a:gd name="T10" fmla="*/ 352 w 512"/>
                <a:gd name="T11" fmla="*/ 192 h 512"/>
                <a:gd name="T12" fmla="*/ 352 w 512"/>
                <a:gd name="T13" fmla="*/ 395 h 512"/>
                <a:gd name="T14" fmla="*/ 160 w 512"/>
                <a:gd name="T15" fmla="*/ 395 h 512"/>
                <a:gd name="T16" fmla="*/ 160 w 512"/>
                <a:gd name="T17" fmla="*/ 118 h 512"/>
                <a:gd name="T18" fmla="*/ 277 w 512"/>
                <a:gd name="T19" fmla="*/ 118 h 512"/>
                <a:gd name="T20" fmla="*/ 277 w 512"/>
                <a:gd name="T21" fmla="*/ 182 h 512"/>
                <a:gd name="T22" fmla="*/ 288 w 512"/>
                <a:gd name="T23" fmla="*/ 192 h 512"/>
                <a:gd name="T24" fmla="*/ 331 w 512"/>
                <a:gd name="T25" fmla="*/ 363 h 512"/>
                <a:gd name="T26" fmla="*/ 320 w 512"/>
                <a:gd name="T27" fmla="*/ 352 h 512"/>
                <a:gd name="T28" fmla="*/ 192 w 512"/>
                <a:gd name="T29" fmla="*/ 352 h 512"/>
                <a:gd name="T30" fmla="*/ 181 w 512"/>
                <a:gd name="T31" fmla="*/ 363 h 512"/>
                <a:gd name="T32" fmla="*/ 192 w 512"/>
                <a:gd name="T33" fmla="*/ 374 h 512"/>
                <a:gd name="T34" fmla="*/ 320 w 512"/>
                <a:gd name="T35" fmla="*/ 374 h 512"/>
                <a:gd name="T36" fmla="*/ 331 w 512"/>
                <a:gd name="T37" fmla="*/ 363 h 512"/>
                <a:gd name="T38" fmla="*/ 331 w 512"/>
                <a:gd name="T39" fmla="*/ 320 h 512"/>
                <a:gd name="T40" fmla="*/ 320 w 512"/>
                <a:gd name="T41" fmla="*/ 310 h 512"/>
                <a:gd name="T42" fmla="*/ 192 w 512"/>
                <a:gd name="T43" fmla="*/ 310 h 512"/>
                <a:gd name="T44" fmla="*/ 181 w 512"/>
                <a:gd name="T45" fmla="*/ 320 h 512"/>
                <a:gd name="T46" fmla="*/ 192 w 512"/>
                <a:gd name="T47" fmla="*/ 331 h 512"/>
                <a:gd name="T48" fmla="*/ 320 w 512"/>
                <a:gd name="T49" fmla="*/ 331 h 512"/>
                <a:gd name="T50" fmla="*/ 331 w 512"/>
                <a:gd name="T51" fmla="*/ 320 h 512"/>
                <a:gd name="T52" fmla="*/ 331 w 512"/>
                <a:gd name="T53" fmla="*/ 278 h 512"/>
                <a:gd name="T54" fmla="*/ 320 w 512"/>
                <a:gd name="T55" fmla="*/ 267 h 512"/>
                <a:gd name="T56" fmla="*/ 192 w 512"/>
                <a:gd name="T57" fmla="*/ 267 h 512"/>
                <a:gd name="T58" fmla="*/ 181 w 512"/>
                <a:gd name="T59" fmla="*/ 278 h 512"/>
                <a:gd name="T60" fmla="*/ 192 w 512"/>
                <a:gd name="T61" fmla="*/ 288 h 512"/>
                <a:gd name="T62" fmla="*/ 320 w 512"/>
                <a:gd name="T63" fmla="*/ 288 h 512"/>
                <a:gd name="T64" fmla="*/ 331 w 512"/>
                <a:gd name="T65" fmla="*/ 278 h 512"/>
                <a:gd name="T66" fmla="*/ 320 w 512"/>
                <a:gd name="T67" fmla="*/ 224 h 512"/>
                <a:gd name="T68" fmla="*/ 192 w 512"/>
                <a:gd name="T69" fmla="*/ 224 h 512"/>
                <a:gd name="T70" fmla="*/ 181 w 512"/>
                <a:gd name="T71" fmla="*/ 235 h 512"/>
                <a:gd name="T72" fmla="*/ 192 w 512"/>
                <a:gd name="T73" fmla="*/ 246 h 512"/>
                <a:gd name="T74" fmla="*/ 320 w 512"/>
                <a:gd name="T75" fmla="*/ 246 h 512"/>
                <a:gd name="T76" fmla="*/ 331 w 512"/>
                <a:gd name="T77" fmla="*/ 235 h 512"/>
                <a:gd name="T78" fmla="*/ 320 w 512"/>
                <a:gd name="T79" fmla="*/ 224 h 512"/>
                <a:gd name="T80" fmla="*/ 512 w 512"/>
                <a:gd name="T81" fmla="*/ 256 h 512"/>
                <a:gd name="T82" fmla="*/ 256 w 512"/>
                <a:gd name="T83" fmla="*/ 512 h 512"/>
                <a:gd name="T84" fmla="*/ 0 w 512"/>
                <a:gd name="T85" fmla="*/ 256 h 512"/>
                <a:gd name="T86" fmla="*/ 256 w 512"/>
                <a:gd name="T87" fmla="*/ 0 h 512"/>
                <a:gd name="T88" fmla="*/ 512 w 512"/>
                <a:gd name="T89" fmla="*/ 256 h 512"/>
                <a:gd name="T90" fmla="*/ 373 w 512"/>
                <a:gd name="T91" fmla="*/ 182 h 512"/>
                <a:gd name="T92" fmla="*/ 373 w 512"/>
                <a:gd name="T93" fmla="*/ 178 h 512"/>
                <a:gd name="T94" fmla="*/ 370 w 512"/>
                <a:gd name="T95" fmla="*/ 174 h 512"/>
                <a:gd name="T96" fmla="*/ 296 w 512"/>
                <a:gd name="T97" fmla="*/ 99 h 512"/>
                <a:gd name="T98" fmla="*/ 292 w 512"/>
                <a:gd name="T99" fmla="*/ 97 h 512"/>
                <a:gd name="T100" fmla="*/ 288 w 512"/>
                <a:gd name="T101" fmla="*/ 96 h 512"/>
                <a:gd name="T102" fmla="*/ 149 w 512"/>
                <a:gd name="T103" fmla="*/ 96 h 512"/>
                <a:gd name="T104" fmla="*/ 139 w 512"/>
                <a:gd name="T105" fmla="*/ 107 h 512"/>
                <a:gd name="T106" fmla="*/ 139 w 512"/>
                <a:gd name="T107" fmla="*/ 406 h 512"/>
                <a:gd name="T108" fmla="*/ 149 w 512"/>
                <a:gd name="T109" fmla="*/ 416 h 512"/>
                <a:gd name="T110" fmla="*/ 363 w 512"/>
                <a:gd name="T111" fmla="*/ 416 h 512"/>
                <a:gd name="T112" fmla="*/ 373 w 512"/>
                <a:gd name="T113" fmla="*/ 406 h 512"/>
                <a:gd name="T114" fmla="*/ 373 w 512"/>
                <a:gd name="T115" fmla="*/ 182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12" h="512">
                  <a:moveTo>
                    <a:pt x="337" y="171"/>
                  </a:moveTo>
                  <a:cubicBezTo>
                    <a:pt x="299" y="171"/>
                    <a:pt x="299" y="171"/>
                    <a:pt x="299" y="171"/>
                  </a:cubicBezTo>
                  <a:cubicBezTo>
                    <a:pt x="299" y="133"/>
                    <a:pt x="299" y="133"/>
                    <a:pt x="299" y="133"/>
                  </a:cubicBezTo>
                  <a:lnTo>
                    <a:pt x="337" y="171"/>
                  </a:lnTo>
                  <a:close/>
                  <a:moveTo>
                    <a:pt x="288" y="192"/>
                  </a:moveTo>
                  <a:cubicBezTo>
                    <a:pt x="352" y="192"/>
                    <a:pt x="352" y="192"/>
                    <a:pt x="352" y="192"/>
                  </a:cubicBezTo>
                  <a:cubicBezTo>
                    <a:pt x="352" y="395"/>
                    <a:pt x="352" y="395"/>
                    <a:pt x="352" y="395"/>
                  </a:cubicBezTo>
                  <a:cubicBezTo>
                    <a:pt x="160" y="395"/>
                    <a:pt x="160" y="395"/>
                    <a:pt x="160" y="395"/>
                  </a:cubicBezTo>
                  <a:cubicBezTo>
                    <a:pt x="160" y="118"/>
                    <a:pt x="160" y="118"/>
                    <a:pt x="160" y="118"/>
                  </a:cubicBezTo>
                  <a:cubicBezTo>
                    <a:pt x="277" y="118"/>
                    <a:pt x="277" y="118"/>
                    <a:pt x="277" y="118"/>
                  </a:cubicBezTo>
                  <a:cubicBezTo>
                    <a:pt x="277" y="182"/>
                    <a:pt x="277" y="182"/>
                    <a:pt x="277" y="182"/>
                  </a:cubicBezTo>
                  <a:cubicBezTo>
                    <a:pt x="277" y="188"/>
                    <a:pt x="282" y="192"/>
                    <a:pt x="288" y="192"/>
                  </a:cubicBezTo>
                  <a:close/>
                  <a:moveTo>
                    <a:pt x="331" y="363"/>
                  </a:moveTo>
                  <a:cubicBezTo>
                    <a:pt x="331" y="357"/>
                    <a:pt x="326" y="352"/>
                    <a:pt x="320" y="352"/>
                  </a:cubicBezTo>
                  <a:cubicBezTo>
                    <a:pt x="192" y="352"/>
                    <a:pt x="192" y="352"/>
                    <a:pt x="192" y="352"/>
                  </a:cubicBezTo>
                  <a:cubicBezTo>
                    <a:pt x="186" y="352"/>
                    <a:pt x="181" y="357"/>
                    <a:pt x="181" y="363"/>
                  </a:cubicBezTo>
                  <a:cubicBezTo>
                    <a:pt x="181" y="369"/>
                    <a:pt x="186" y="374"/>
                    <a:pt x="192" y="374"/>
                  </a:cubicBezTo>
                  <a:cubicBezTo>
                    <a:pt x="320" y="374"/>
                    <a:pt x="320" y="374"/>
                    <a:pt x="320" y="374"/>
                  </a:cubicBezTo>
                  <a:cubicBezTo>
                    <a:pt x="326" y="374"/>
                    <a:pt x="331" y="369"/>
                    <a:pt x="331" y="363"/>
                  </a:cubicBezTo>
                  <a:close/>
                  <a:moveTo>
                    <a:pt x="331" y="320"/>
                  </a:moveTo>
                  <a:cubicBezTo>
                    <a:pt x="331" y="314"/>
                    <a:pt x="326" y="310"/>
                    <a:pt x="320" y="310"/>
                  </a:cubicBezTo>
                  <a:cubicBezTo>
                    <a:pt x="192" y="310"/>
                    <a:pt x="192" y="310"/>
                    <a:pt x="192" y="310"/>
                  </a:cubicBezTo>
                  <a:cubicBezTo>
                    <a:pt x="186" y="310"/>
                    <a:pt x="181" y="314"/>
                    <a:pt x="181" y="320"/>
                  </a:cubicBezTo>
                  <a:cubicBezTo>
                    <a:pt x="181" y="326"/>
                    <a:pt x="186" y="331"/>
                    <a:pt x="192" y="331"/>
                  </a:cubicBezTo>
                  <a:cubicBezTo>
                    <a:pt x="320" y="331"/>
                    <a:pt x="320" y="331"/>
                    <a:pt x="320" y="331"/>
                  </a:cubicBezTo>
                  <a:cubicBezTo>
                    <a:pt x="326" y="331"/>
                    <a:pt x="331" y="326"/>
                    <a:pt x="331" y="320"/>
                  </a:cubicBezTo>
                  <a:close/>
                  <a:moveTo>
                    <a:pt x="331" y="278"/>
                  </a:moveTo>
                  <a:cubicBezTo>
                    <a:pt x="331" y="272"/>
                    <a:pt x="326" y="267"/>
                    <a:pt x="320" y="267"/>
                  </a:cubicBezTo>
                  <a:cubicBezTo>
                    <a:pt x="192" y="267"/>
                    <a:pt x="192" y="267"/>
                    <a:pt x="192" y="267"/>
                  </a:cubicBezTo>
                  <a:cubicBezTo>
                    <a:pt x="186" y="267"/>
                    <a:pt x="181" y="272"/>
                    <a:pt x="181" y="278"/>
                  </a:cubicBezTo>
                  <a:cubicBezTo>
                    <a:pt x="181" y="284"/>
                    <a:pt x="186" y="288"/>
                    <a:pt x="192" y="288"/>
                  </a:cubicBezTo>
                  <a:cubicBezTo>
                    <a:pt x="320" y="288"/>
                    <a:pt x="320" y="288"/>
                    <a:pt x="320" y="288"/>
                  </a:cubicBezTo>
                  <a:cubicBezTo>
                    <a:pt x="326" y="288"/>
                    <a:pt x="331" y="284"/>
                    <a:pt x="331" y="278"/>
                  </a:cubicBezTo>
                  <a:close/>
                  <a:moveTo>
                    <a:pt x="320" y="224"/>
                  </a:moveTo>
                  <a:cubicBezTo>
                    <a:pt x="192" y="224"/>
                    <a:pt x="192" y="224"/>
                    <a:pt x="192" y="224"/>
                  </a:cubicBezTo>
                  <a:cubicBezTo>
                    <a:pt x="186" y="224"/>
                    <a:pt x="181" y="229"/>
                    <a:pt x="181" y="235"/>
                  </a:cubicBezTo>
                  <a:cubicBezTo>
                    <a:pt x="181" y="241"/>
                    <a:pt x="186" y="246"/>
                    <a:pt x="192" y="246"/>
                  </a:cubicBezTo>
                  <a:cubicBezTo>
                    <a:pt x="320" y="246"/>
                    <a:pt x="320" y="246"/>
                    <a:pt x="320" y="246"/>
                  </a:cubicBezTo>
                  <a:cubicBezTo>
                    <a:pt x="326" y="246"/>
                    <a:pt x="331" y="241"/>
                    <a:pt x="331" y="235"/>
                  </a:cubicBezTo>
                  <a:cubicBezTo>
                    <a:pt x="331" y="229"/>
                    <a:pt x="326" y="224"/>
                    <a:pt x="320" y="224"/>
                  </a:cubicBezTo>
                  <a:close/>
                  <a:moveTo>
                    <a:pt x="512" y="256"/>
                  </a:moveTo>
                  <a:cubicBezTo>
                    <a:pt x="512" y="398"/>
                    <a:pt x="397" y="512"/>
                    <a:pt x="256" y="512"/>
                  </a:cubicBezTo>
                  <a:cubicBezTo>
                    <a:pt x="115" y="512"/>
                    <a:pt x="0" y="398"/>
                    <a:pt x="0" y="256"/>
                  </a:cubicBezTo>
                  <a:cubicBezTo>
                    <a:pt x="0" y="115"/>
                    <a:pt x="115" y="0"/>
                    <a:pt x="256" y="0"/>
                  </a:cubicBezTo>
                  <a:cubicBezTo>
                    <a:pt x="397" y="0"/>
                    <a:pt x="512" y="115"/>
                    <a:pt x="512" y="256"/>
                  </a:cubicBezTo>
                  <a:close/>
                  <a:moveTo>
                    <a:pt x="373" y="182"/>
                  </a:moveTo>
                  <a:cubicBezTo>
                    <a:pt x="373" y="180"/>
                    <a:pt x="373" y="179"/>
                    <a:pt x="373" y="178"/>
                  </a:cubicBezTo>
                  <a:cubicBezTo>
                    <a:pt x="372" y="176"/>
                    <a:pt x="371" y="175"/>
                    <a:pt x="370" y="174"/>
                  </a:cubicBezTo>
                  <a:cubicBezTo>
                    <a:pt x="296" y="99"/>
                    <a:pt x="296" y="99"/>
                    <a:pt x="296" y="99"/>
                  </a:cubicBezTo>
                  <a:cubicBezTo>
                    <a:pt x="295" y="98"/>
                    <a:pt x="293" y="98"/>
                    <a:pt x="292" y="97"/>
                  </a:cubicBezTo>
                  <a:cubicBezTo>
                    <a:pt x="291" y="97"/>
                    <a:pt x="289" y="96"/>
                    <a:pt x="288" y="96"/>
                  </a:cubicBezTo>
                  <a:cubicBezTo>
                    <a:pt x="149" y="96"/>
                    <a:pt x="149" y="96"/>
                    <a:pt x="149" y="96"/>
                  </a:cubicBezTo>
                  <a:cubicBezTo>
                    <a:pt x="143" y="96"/>
                    <a:pt x="139" y="101"/>
                    <a:pt x="139" y="107"/>
                  </a:cubicBezTo>
                  <a:cubicBezTo>
                    <a:pt x="139" y="406"/>
                    <a:pt x="139" y="406"/>
                    <a:pt x="139" y="406"/>
                  </a:cubicBezTo>
                  <a:cubicBezTo>
                    <a:pt x="139" y="412"/>
                    <a:pt x="143" y="416"/>
                    <a:pt x="149" y="416"/>
                  </a:cubicBezTo>
                  <a:cubicBezTo>
                    <a:pt x="363" y="416"/>
                    <a:pt x="363" y="416"/>
                    <a:pt x="363" y="416"/>
                  </a:cubicBezTo>
                  <a:cubicBezTo>
                    <a:pt x="369" y="416"/>
                    <a:pt x="373" y="412"/>
                    <a:pt x="373" y="406"/>
                  </a:cubicBezTo>
                  <a:lnTo>
                    <a:pt x="373" y="1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HE PowerPoint">
  <a:themeElements>
    <a:clrScheme name="Custom 2">
      <a:dk1>
        <a:sysClr val="windowText" lastClr="000000"/>
      </a:dk1>
      <a:lt1>
        <a:sysClr val="window" lastClr="FFFFFF"/>
      </a:lt1>
      <a:dk2>
        <a:srgbClr val="001F5B"/>
      </a:dk2>
      <a:lt2>
        <a:srgbClr val="EAECEE"/>
      </a:lt2>
      <a:accent1>
        <a:srgbClr val="CF0A2C"/>
      </a:accent1>
      <a:accent2>
        <a:srgbClr val="F37121"/>
      </a:accent2>
      <a:accent3>
        <a:srgbClr val="FFC627"/>
      </a:accent3>
      <a:accent4>
        <a:srgbClr val="00AF41"/>
      </a:accent4>
      <a:accent5>
        <a:srgbClr val="009BDE"/>
      </a:accent5>
      <a:accent6>
        <a:srgbClr val="8D734A"/>
      </a:accent6>
      <a:hlink>
        <a:srgbClr val="7030A0"/>
      </a:hlink>
      <a:folHlink>
        <a:srgbClr val="99A4AD"/>
      </a:folHlink>
    </a:clrScheme>
    <a:fontScheme name="DHE">
      <a:majorFont>
        <a:latin typeface="Segoe UI Bold"/>
        <a:ea typeface=""/>
        <a:cs typeface=""/>
      </a:majorFont>
      <a:minorFont>
        <a:latin typeface="Segoe UI"/>
        <a:ea typeface=""/>
        <a:cs typeface=""/>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extLst>
    <a:ext uri="{05A4C25C-085E-4340-85A3-A5531E510DB2}">
      <thm15:themeFamily xmlns:thm15="http://schemas.microsoft.com/office/thememl/2012/main" name="DHE PowerPoint 2017.potx" id="{E07B9D51-7A1B-445F-BE90-03D726D2647E}" vid="{A3B9CE9F-B01A-4D15-BC8D-DAC2DD4491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d2723c30-6204-4949-b924-d29eb2d07b24">
      <UserInfo>
        <DisplayName>Conner, Keyanna</DisplayName>
        <AccountId>15</AccountId>
        <AccountType/>
      </UserInfo>
      <UserInfo>
        <DisplayName>Davidson, Glenn</DisplayName>
        <AccountId>20</AccountId>
        <AccountType/>
      </UserInfo>
      <UserInfo>
        <DisplayName>Fraser, Virginia</DisplayName>
        <AccountId>19</AccountId>
        <AccountType/>
      </UserInfo>
      <UserInfo>
        <DisplayName>McVey, Kaitlin</DisplayName>
        <AccountId>13</AccountId>
        <AccountType/>
      </UserInfo>
      <UserInfo>
        <DisplayName>Hirsch, Elizabeth</DisplayName>
        <AccountId>26</AccountId>
        <AccountType/>
      </UserInfo>
      <UserInfo>
        <DisplayName>Vermeland, Mike</DisplayName>
        <AccountId>25</AccountId>
        <AccountType/>
      </UserInfo>
    </SharedWithUsers>
    <_ip_UnifiedCompliancePolicyUIAction xmlns="http://schemas.microsoft.com/sharepoint/v3" xsi:nil="true"/>
    <_ip_UnifiedCompliancePolicyProperties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498749E15F9B4458F426DD1A8ED9547" ma:contentTypeVersion="13" ma:contentTypeDescription="Create a new document." ma:contentTypeScope="" ma:versionID="b28f5867065dfa097b509a1a6c3e484d">
  <xsd:schema xmlns:xsd="http://www.w3.org/2001/XMLSchema" xmlns:xs="http://www.w3.org/2001/XMLSchema" xmlns:p="http://schemas.microsoft.com/office/2006/metadata/properties" xmlns:ns1="http://schemas.microsoft.com/sharepoint/v3" xmlns:ns2="81724087-4734-4c97-a161-42774965159c" xmlns:ns3="d2723c30-6204-4949-b924-d29eb2d07b24" targetNamespace="http://schemas.microsoft.com/office/2006/metadata/properties" ma:root="true" ma:fieldsID="eadd21a786e80a9acd66bb6bd9ff78a7" ns1:_="" ns2:_="" ns3:_="">
    <xsd:import namespace="http://schemas.microsoft.com/sharepoint/v3"/>
    <xsd:import namespace="81724087-4734-4c97-a161-42774965159c"/>
    <xsd:import namespace="d2723c30-6204-4949-b924-d29eb2d07b2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1:_ip_UnifiedCompliancePolicyProperties" minOccurs="0"/>
                <xsd:element ref="ns1:_ip_UnifiedCompliancePolicyUIAc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8" nillable="true" ma:displayName="Unified Compliance Policy Properties" ma:hidden="true" ma:internalName="_ip_UnifiedCompliancePolicyProperties">
      <xsd:simpleType>
        <xsd:restriction base="dms:Note"/>
      </xsd:simpleType>
    </xsd:element>
    <xsd:element name="_ip_UnifiedCompliancePolicyUIAction" ma:index="1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1724087-4734-4c97-a161-42774965159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2723c30-6204-4949-b924-d29eb2d07b24"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967931C-1D3E-439B-B729-BFC2D54F3620}">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86cbfbe3-09b8-4df8-8395-28b5d85c9bf9"/>
    <ds:schemaRef ds:uri="fa517420-488a-47d2-ad9c-cb3775bd92d6"/>
    <ds:schemaRef ds:uri="http://purl.org/dc/terms/"/>
    <ds:schemaRef ds:uri="http://schemas.openxmlformats.org/package/2006/metadata/core-properties"/>
    <ds:schemaRef ds:uri="http://www.w3.org/XML/1998/namespace"/>
    <ds:schemaRef ds:uri="d2723c30-6204-4949-b924-d29eb2d07b24"/>
    <ds:schemaRef ds:uri="http://schemas.microsoft.com/sharepoint/v3"/>
  </ds:schemaRefs>
</ds:datastoreItem>
</file>

<file path=customXml/itemProps2.xml><?xml version="1.0" encoding="utf-8"?>
<ds:datastoreItem xmlns:ds="http://schemas.openxmlformats.org/officeDocument/2006/customXml" ds:itemID="{E3B4828A-D79C-4621-883A-D487AF9CC9FF}">
  <ds:schemaRefs>
    <ds:schemaRef ds:uri="http://schemas.microsoft.com/sharepoint/v3/contenttype/forms"/>
  </ds:schemaRefs>
</ds:datastoreItem>
</file>

<file path=customXml/itemProps3.xml><?xml version="1.0" encoding="utf-8"?>
<ds:datastoreItem xmlns:ds="http://schemas.openxmlformats.org/officeDocument/2006/customXml" ds:itemID="{1E78DE48-E3FE-4DA8-BBAB-1A0E126283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81724087-4734-4c97-a161-42774965159c"/>
    <ds:schemaRef ds:uri="d2723c30-6204-4949-b924-d29eb2d07b2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5655</TotalTime>
  <Words>3774</Words>
  <Application>Microsoft Macintosh PowerPoint</Application>
  <PresentationFormat>On-screen Show (4:3)</PresentationFormat>
  <Paragraphs>356</Paragraphs>
  <Slides>38</Slides>
  <Notes>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38</vt:i4>
      </vt:variant>
    </vt:vector>
  </HeadingPairs>
  <TitlesOfParts>
    <vt:vector size="49" baseType="lpstr">
      <vt:lpstr>Segoe UI Bold</vt:lpstr>
      <vt:lpstr>Arial</vt:lpstr>
      <vt:lpstr>Calibri</vt:lpstr>
      <vt:lpstr>Calibri Light</vt:lpstr>
      <vt:lpstr>Corbel</vt:lpstr>
      <vt:lpstr>Open Sans</vt:lpstr>
      <vt:lpstr>Segoe UI</vt:lpstr>
      <vt:lpstr>Wingdings</vt:lpstr>
      <vt:lpstr>Wingdings 2</vt:lpstr>
      <vt:lpstr>Wingdings 3</vt:lpstr>
      <vt:lpstr>DHE PowerPoint</vt:lpstr>
      <vt:lpstr>The New Undergraduate Experience (NUE)</vt:lpstr>
      <vt:lpstr>New Undergraduate Experience </vt:lpstr>
      <vt:lpstr>PowerPoint Presentation</vt:lpstr>
      <vt:lpstr>PowerPoint Presentation</vt:lpstr>
      <vt:lpstr>PowerPoint Presentation</vt:lpstr>
      <vt:lpstr>Socioeconomic Status </vt:lpstr>
      <vt:lpstr>Introduction</vt:lpstr>
      <vt:lpstr>Committees and Structure</vt:lpstr>
      <vt:lpstr>PowerPoint Presentation</vt:lpstr>
      <vt:lpstr>PowerPoint Presentation</vt:lpstr>
      <vt:lpstr>PowerPoint Presentation</vt:lpstr>
      <vt:lpstr>Admissions, Enrollment and Transfer </vt:lpstr>
      <vt:lpstr>Admissions &amp; Enrollment Recommendations (1 of 2)</vt:lpstr>
      <vt:lpstr>Admissions &amp; Enrollment Recommendations (2 of 2)</vt:lpstr>
      <vt:lpstr>Transfer Recommendations</vt:lpstr>
      <vt:lpstr>The Curriculum Overview</vt:lpstr>
      <vt:lpstr>Credit for Prior Learning/Prior Learning Assessment Recommendations</vt:lpstr>
      <vt:lpstr>English Language Learners Recommendations</vt:lpstr>
      <vt:lpstr>Developmental Education Recommendations</vt:lpstr>
      <vt:lpstr>Rejuvenated Core Curriculum Recommendations</vt:lpstr>
      <vt:lpstr>Majors, Minors, and Certificate Programs Recommendations</vt:lpstr>
      <vt:lpstr>Equity-Minded Teaching, Learning, and Assessment Overview</vt:lpstr>
      <vt:lpstr>Equitable Pedagogical Practices Recommendations</vt:lpstr>
      <vt:lpstr>Equity-Minded Faculty and Staff Development Recommendations</vt:lpstr>
      <vt:lpstr>Equity-Minded Assessment Recommendations</vt:lpstr>
      <vt:lpstr>High Impact Practices and the Co-Curriculum Overview</vt:lpstr>
      <vt:lpstr>Mentoring Racially Minoritized Students Recommendation</vt:lpstr>
      <vt:lpstr>Equitable Access to Co-curricular and High-Impact Experiences Recommendations (1 of 2)</vt:lpstr>
      <vt:lpstr>Equitable Access to Co-curricular and High-Impact Experiences Recommendations (2 of 2)</vt:lpstr>
      <vt:lpstr>Hiring, Supporting, and Retaining Faculty of Color Overview</vt:lpstr>
      <vt:lpstr>Hiring Faculty of Color Recommendations</vt:lpstr>
      <vt:lpstr>Supporting and Retaining Faculty of Color Recommendations</vt:lpstr>
      <vt:lpstr>Holistic Student Support Overview</vt:lpstr>
      <vt:lpstr>Academic and Financial Policies Recommendations</vt:lpstr>
      <vt:lpstr>Curricular and Co-Curricular Advising and Support Recommendations</vt:lpstr>
      <vt:lpstr>Basic Needs Support Recommendation</vt:lpstr>
      <vt:lpstr>Wellness, Conduct, and Safety Recommendations </vt:lpstr>
      <vt:lpstr>Invitation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Mealey, Sarah (RGT)</dc:creator>
  <cp:lastModifiedBy>Patricia Marshall</cp:lastModifiedBy>
  <cp:revision>42</cp:revision>
  <cp:lastPrinted>2017-01-23T15:41:30Z</cp:lastPrinted>
  <dcterms:created xsi:type="dcterms:W3CDTF">2017-01-20T17:15:29Z</dcterms:created>
  <dcterms:modified xsi:type="dcterms:W3CDTF">2022-03-11T12:54:49Z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0x0101009498749E15F9B4458F426DD1A8ED9547</vt:lpwstr>
  </property>
  <property fmtid="{D5CDD505-2E9C-101B-9397-08002B2CF9AE}" pid="3" name="MSIP_Label_ea60d57e-af5b-4752-ac57-3e4f28ca11dc_Enabled">
    <vt:lpwstr>true</vt:lpwstr>
  </property>
  <property fmtid="{D5CDD505-2E9C-101B-9397-08002B2CF9AE}" pid="4" name="MSIP_Label_ea60d57e-af5b-4752-ac57-3e4f28ca11dc_SetDate">
    <vt:lpwstr>2021-08-04T17:52:40Z</vt:lpwstr>
  </property>
  <property fmtid="{D5CDD505-2E9C-101B-9397-08002B2CF9AE}" pid="5" name="MSIP_Label_ea60d57e-af5b-4752-ac57-3e4f28ca11dc_Method">
    <vt:lpwstr>Standard</vt:lpwstr>
  </property>
  <property fmtid="{D5CDD505-2E9C-101B-9397-08002B2CF9AE}" pid="6" name="MSIP_Label_ea60d57e-af5b-4752-ac57-3e4f28ca11dc_Name">
    <vt:lpwstr>ea60d57e-af5b-4752-ac57-3e4f28ca11dc</vt:lpwstr>
  </property>
  <property fmtid="{D5CDD505-2E9C-101B-9397-08002B2CF9AE}" pid="7" name="MSIP_Label_ea60d57e-af5b-4752-ac57-3e4f28ca11dc_SiteId">
    <vt:lpwstr>36da45f1-dd2c-4d1f-af13-5abe46b99921</vt:lpwstr>
  </property>
  <property fmtid="{D5CDD505-2E9C-101B-9397-08002B2CF9AE}" pid="8" name="MSIP_Label_ea60d57e-af5b-4752-ac57-3e4f28ca11dc_ActionId">
    <vt:lpwstr>615a6373-88e7-4a81-a74e-87c86e3da53d</vt:lpwstr>
  </property>
  <property fmtid="{D5CDD505-2E9C-101B-9397-08002B2CF9AE}" pid="9" name="MSIP_Label_ea60d57e-af5b-4752-ac57-3e4f28ca11dc_ContentBits">
    <vt:lpwstr>0</vt:lpwstr>
  </property>
</Properties>
</file>